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11"/>
  </p:notesMasterIdLst>
  <p:sldIdLst>
    <p:sldId id="256" r:id="rId2"/>
    <p:sldId id="276" r:id="rId3"/>
    <p:sldId id="277" r:id="rId4"/>
    <p:sldId id="258" r:id="rId5"/>
    <p:sldId id="262" r:id="rId6"/>
    <p:sldId id="263" r:id="rId7"/>
    <p:sldId id="271" r:id="rId8"/>
    <p:sldId id="274" r:id="rId9"/>
    <p:sldId id="27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78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115" d="100"/>
          <a:sy n="115" d="100"/>
        </p:scale>
        <p:origin x="-1296"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2C073C-2BC5-4B68-B054-8A4798065622}" type="datetimeFigureOut">
              <a:rPr lang="en-US" smtClean="0"/>
              <a:t>1/18/18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1A8EEC-6805-49F8-A644-07BA5F23B997}" type="slidenum">
              <a:rPr lang="en-US" smtClean="0"/>
              <a:t>‹#›</a:t>
            </a:fld>
            <a:endParaRPr lang="en-US"/>
          </a:p>
        </p:txBody>
      </p:sp>
    </p:spTree>
    <p:extLst>
      <p:ext uri="{BB962C8B-B14F-4D97-AF65-F5344CB8AC3E}">
        <p14:creationId xmlns:p14="http://schemas.microsoft.com/office/powerpoint/2010/main" val="3141940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1D161A01-A4D8-453B-B57D-1DE395E8A878}" type="slidenum">
              <a:rPr lang="en-US" smtClean="0"/>
              <a:pPr eaLnBrk="1" hangingPunct="1"/>
              <a:t>9</a:t>
            </a:fld>
            <a:endParaRPr lang="en-US" smtClean="0"/>
          </a:p>
        </p:txBody>
      </p:sp>
      <p:sp>
        <p:nvSpPr>
          <p:cNvPr id="15363" name="Rectangle 2"/>
          <p:cNvSpPr>
            <a:spLocks noGrp="1" noRot="1" noChangeAspect="1" noChangeArrowheads="1" noTextEdit="1"/>
          </p:cNvSpPr>
          <p:nvPr>
            <p:ph type="sldImg"/>
          </p:nvPr>
        </p:nvSpPr>
        <p:spPr>
          <a:xfrm>
            <a:off x="382588" y="684213"/>
            <a:ext cx="6097587" cy="3430587"/>
          </a:xfrm>
          <a:ln/>
        </p:spPr>
      </p:sp>
      <p:sp>
        <p:nvSpPr>
          <p:cNvPr id="15364" name="Rectangle 3"/>
          <p:cNvSpPr>
            <a:spLocks noGrp="1" noChangeArrowheads="1"/>
          </p:cNvSpPr>
          <p:nvPr>
            <p:ph type="body" idx="1"/>
          </p:nvPr>
        </p:nvSpPr>
        <p:spPr>
          <a:xfrm>
            <a:off x="914400" y="4343400"/>
            <a:ext cx="50292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 smtClean="0"/>
          </a:p>
        </p:txBody>
      </p:sp>
    </p:spTree>
    <p:extLst>
      <p:ext uri="{BB962C8B-B14F-4D97-AF65-F5344CB8AC3E}">
        <p14:creationId xmlns:p14="http://schemas.microsoft.com/office/powerpoint/2010/main" val="2056583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6.w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endParaRPr lang="en-US"/>
          </a:p>
        </p:txBody>
      </p:sp>
      <p:sp>
        <p:nvSpPr>
          <p:cNvPr id="3" name="Rectangle 7"/>
          <p:cNvSpPr>
            <a:spLocks noChangeArrowheads="1"/>
          </p:cNvSpPr>
          <p:nvPr userDrawn="1"/>
        </p:nvSpPr>
        <p:spPr bwMode="black">
          <a:xfrm>
            <a:off x="7632701" y="6499226"/>
            <a:ext cx="4409017" cy="244475"/>
          </a:xfrm>
          <a:prstGeom prst="rect">
            <a:avLst/>
          </a:prstGeom>
          <a:noFill/>
          <a:ln w="9525">
            <a:noFill/>
            <a:miter lim="800000"/>
            <a:headEnd/>
            <a:tailEnd/>
          </a:ln>
          <a:effectLst/>
        </p:spPr>
        <p:txBody>
          <a:bodyPr>
            <a:spAutoFit/>
          </a:bodyPr>
          <a:lstStyle/>
          <a:p>
            <a:pPr algn="r" defTabSz="914400" eaLnBrk="0" fontAlgn="base" hangingPunct="0">
              <a:spcBef>
                <a:spcPct val="0"/>
              </a:spcBef>
              <a:spcAft>
                <a:spcPct val="0"/>
              </a:spcAft>
              <a:defRPr/>
            </a:pPr>
            <a:r>
              <a:rPr lang="en-US" sz="1000" dirty="0">
                <a:solidFill>
                  <a:srgbClr val="FFFFFF"/>
                </a:solidFill>
              </a:rPr>
              <a:t>© 2006 IBM Corporation</a:t>
            </a:r>
          </a:p>
        </p:txBody>
      </p:sp>
      <p:sp>
        <p:nvSpPr>
          <p:cNvPr id="4" name="Line 13"/>
          <p:cNvSpPr>
            <a:spLocks noChangeShapeType="1"/>
          </p:cNvSpPr>
          <p:nvPr userDrawn="1"/>
        </p:nvSpPr>
        <p:spPr bwMode="black">
          <a:xfrm>
            <a:off x="1320800" y="6480175"/>
            <a:ext cx="0" cy="192088"/>
          </a:xfrm>
          <a:prstGeom prst="line">
            <a:avLst/>
          </a:prstGeom>
          <a:noFill/>
          <a:ln w="9525">
            <a:solidFill>
              <a:srgbClr val="FFFFFF"/>
            </a:solidFill>
            <a:round/>
            <a:headEnd/>
            <a:tailEnd/>
          </a:ln>
          <a:effectLst/>
        </p:spPr>
        <p:txBody>
          <a:bodyPr wrap="none" anchor="ctr"/>
          <a:lstStyle/>
          <a:p>
            <a:pPr defTabSz="914400" fontAlgn="base">
              <a:spcBef>
                <a:spcPct val="0"/>
              </a:spcBef>
              <a:spcAft>
                <a:spcPct val="0"/>
              </a:spcAft>
              <a:defRPr/>
            </a:pPr>
            <a:endParaRPr lang="en-US" sz="1800" b="1">
              <a:solidFill>
                <a:srgbClr val="000000"/>
              </a:solidFill>
            </a:endParaRPr>
          </a:p>
        </p:txBody>
      </p:sp>
      <p:sp>
        <p:nvSpPr>
          <p:cNvPr id="8" name="Slide Number Placeholder 1">
            <a:extLst>
              <a:ext uri="{FF2B5EF4-FFF2-40B4-BE49-F238E27FC236}">
                <a16:creationId xmlns="" xmlns:a16="http://schemas.microsoft.com/office/drawing/2014/main" id="{4B6D5A10-45BE-43F5-A6FC-673E0BF01C3A}"/>
              </a:ext>
            </a:extLst>
          </p:cNvPr>
          <p:cNvSpPr txBox="1">
            <a:spLocks/>
          </p:cNvSpPr>
          <p:nvPr userDrawn="1"/>
        </p:nvSpPr>
        <p:spPr>
          <a:xfrm>
            <a:off x="304800" y="6484937"/>
            <a:ext cx="762000" cy="236538"/>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265B9B"/>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t>Page </a:t>
            </a:r>
            <a:fld id="{742CE1F0-28BF-A844-9B91-A150FCA372DE}" type="slidenum">
              <a:rPr lang="en-US" smtClean="0"/>
              <a:pPr>
                <a:defRPr/>
              </a:pPr>
              <a:t>‹#›</a:t>
            </a:fld>
            <a:endParaRPr lang="en-US" dirty="0"/>
          </a:p>
        </p:txBody>
      </p:sp>
    </p:spTree>
    <p:extLst>
      <p:ext uri="{BB962C8B-B14F-4D97-AF65-F5344CB8AC3E}">
        <p14:creationId xmlns:p14="http://schemas.microsoft.com/office/powerpoint/2010/main" val="101028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Universal">
    <p:spTree>
      <p:nvGrpSpPr>
        <p:cNvPr id="1" name=""/>
        <p:cNvGrpSpPr/>
        <p:nvPr/>
      </p:nvGrpSpPr>
      <p:grpSpPr>
        <a:xfrm>
          <a:off x="0" y="0"/>
          <a:ext cx="0" cy="0"/>
          <a:chOff x="0" y="0"/>
          <a:chExt cx="0" cy="0"/>
        </a:xfrm>
      </p:grpSpPr>
      <p:sp>
        <p:nvSpPr>
          <p:cNvPr id="17" name="Snip Single Corner Rectangle 16"/>
          <p:cNvSpPr/>
          <p:nvPr userDrawn="1"/>
        </p:nvSpPr>
        <p:spPr>
          <a:xfrm rot="10800000">
            <a:off x="0" y="2809874"/>
            <a:ext cx="12192000" cy="3105151"/>
          </a:xfrm>
          <a:prstGeom prst="snip1Rect">
            <a:avLst>
              <a:gd name="adj" fmla="val 12400"/>
            </a:avLst>
          </a:prstGeom>
          <a:gradFill>
            <a:gsLst>
              <a:gs pos="0">
                <a:srgbClr val="00629B"/>
              </a:gs>
              <a:gs pos="100000">
                <a:srgbClr val="00629B"/>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Snip Single Corner Rectangle 15"/>
          <p:cNvSpPr/>
          <p:nvPr/>
        </p:nvSpPr>
        <p:spPr>
          <a:xfrm rot="10800000">
            <a:off x="0" y="2809874"/>
            <a:ext cx="12192000" cy="3105151"/>
          </a:xfrm>
          <a:prstGeom prst="snip1Rect">
            <a:avLst>
              <a:gd name="adj" fmla="val 12400"/>
            </a:avLst>
          </a:prstGeom>
          <a:gradFill>
            <a:gsLst>
              <a:gs pos="0">
                <a:srgbClr val="00629B"/>
              </a:gs>
              <a:gs pos="100000">
                <a:srgbClr val="00629B"/>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Rectangle 4"/>
          <p:cNvSpPr/>
          <p:nvPr/>
        </p:nvSpPr>
        <p:spPr>
          <a:xfrm>
            <a:off x="2118" y="1"/>
            <a:ext cx="12230100" cy="26636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pic>
        <p:nvPicPr>
          <p:cNvPr id="7" name="Picture Placeholder 5" descr="shutterstock_76938916.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9144000" y="1"/>
            <a:ext cx="3048000"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Placeholder 10" descr="shutterstock_10708528.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 y="1"/>
            <a:ext cx="3028951"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Placeholder 12" descr="shutterstock_12020635.jpg"/>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3048001" y="1"/>
            <a:ext cx="3028951"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Placeholder 8" descr="shutterstock_58382266.jpg"/>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96001" y="1"/>
            <a:ext cx="3028951"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2"/>
          <p:cNvSpPr>
            <a:spLocks noGrp="1" noChangeArrowheads="1"/>
          </p:cNvSpPr>
          <p:nvPr>
            <p:ph type="ctrTitle"/>
          </p:nvPr>
        </p:nvSpPr>
        <p:spPr>
          <a:xfrm>
            <a:off x="601216" y="3157837"/>
            <a:ext cx="10545755" cy="765053"/>
          </a:xfrm>
          <a:prstGeom prst="rect">
            <a:avLst/>
          </a:prstGeom>
        </p:spPr>
        <p:txBody>
          <a:bodyPr/>
          <a:lstStyle>
            <a:lvl1pPr algn="l">
              <a:lnSpc>
                <a:spcPct val="90000"/>
              </a:lnSpc>
              <a:defRPr sz="2800" b="1">
                <a:solidFill>
                  <a:schemeClr val="bg1"/>
                </a:solidFill>
                <a:latin typeface="+mn-lt"/>
              </a:defRPr>
            </a:lvl1pPr>
          </a:lstStyle>
          <a:p>
            <a:r>
              <a:rPr lang="en-US"/>
              <a:t>Click to edit Master title style</a:t>
            </a:r>
            <a:endParaRPr lang="en-US" dirty="0"/>
          </a:p>
        </p:txBody>
      </p:sp>
      <p:sp>
        <p:nvSpPr>
          <p:cNvPr id="14" name="Rectangle 3"/>
          <p:cNvSpPr>
            <a:spLocks noGrp="1" noChangeArrowheads="1"/>
          </p:cNvSpPr>
          <p:nvPr>
            <p:ph type="subTitle" idx="1"/>
          </p:nvPr>
        </p:nvSpPr>
        <p:spPr>
          <a:xfrm>
            <a:off x="601217" y="4165407"/>
            <a:ext cx="10545755" cy="429768"/>
          </a:xfrm>
          <a:prstGeom prst="rect">
            <a:avLst/>
          </a:prstGeom>
        </p:spPr>
        <p:txBody>
          <a:bodyPr/>
          <a:lstStyle>
            <a:lvl1pPr marL="0" indent="0">
              <a:lnSpc>
                <a:spcPct val="90000"/>
              </a:lnSpc>
              <a:buFont typeface="Wingdings" pitchFamily="28" charset="2"/>
              <a:buNone/>
              <a:defRPr sz="2000" b="0" baseline="0">
                <a:solidFill>
                  <a:srgbClr val="FFFFFF"/>
                </a:solidFill>
                <a:latin typeface="Verdana"/>
                <a:cs typeface="Verdana"/>
              </a:defRPr>
            </a:lvl1pPr>
          </a:lstStyle>
          <a:p>
            <a:r>
              <a:rPr lang="en-US"/>
              <a:t>Click to edit Master subtitle style</a:t>
            </a:r>
            <a:endParaRPr lang="en-US" dirty="0"/>
          </a:p>
        </p:txBody>
      </p:sp>
      <p:sp>
        <p:nvSpPr>
          <p:cNvPr id="12" name="Text Placeholder 15"/>
          <p:cNvSpPr>
            <a:spLocks noGrp="1"/>
          </p:cNvSpPr>
          <p:nvPr>
            <p:ph type="body" sz="quarter" idx="13"/>
          </p:nvPr>
        </p:nvSpPr>
        <p:spPr>
          <a:xfrm>
            <a:off x="589608" y="4887457"/>
            <a:ext cx="10557363" cy="378005"/>
          </a:xfrm>
          <a:prstGeom prst="rect">
            <a:avLst/>
          </a:prstGeom>
        </p:spPr>
        <p:txBody>
          <a:bodyPr/>
          <a:lstStyle>
            <a:lvl1pPr marL="0" indent="0">
              <a:buFontTx/>
              <a:buNone/>
              <a:defRPr sz="1600">
                <a:solidFill>
                  <a:schemeClr val="bg1"/>
                </a:solidFill>
                <a:latin typeface="Verdana"/>
              </a:defRPr>
            </a:lvl1pPr>
          </a:lstStyle>
          <a:p>
            <a:pPr lvl="0"/>
            <a:r>
              <a:rPr lang="en-US"/>
              <a:t>Click to edit Master text styles</a:t>
            </a:r>
          </a:p>
        </p:txBody>
      </p:sp>
    </p:spTree>
    <p:extLst>
      <p:ext uri="{BB962C8B-B14F-4D97-AF65-F5344CB8AC3E}">
        <p14:creationId xmlns:p14="http://schemas.microsoft.com/office/powerpoint/2010/main" val="256931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447800"/>
            <a:ext cx="1110191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a:xfrm>
            <a:off x="304800" y="6484937"/>
            <a:ext cx="762000" cy="236538"/>
          </a:xfrm>
          <a:prstGeom prst="rect">
            <a:avLst/>
          </a:prstGeom>
        </p:spPr>
        <p:txBody>
          <a:bodyPr/>
          <a:lstStyle>
            <a:lvl1pPr>
              <a:defRPr/>
            </a:lvl1pPr>
          </a:lstStyle>
          <a:p>
            <a:pPr>
              <a:defRPr/>
            </a:pPr>
            <a:r>
              <a:rPr lang="en-US" dirty="0"/>
              <a:t>Page </a:t>
            </a:r>
            <a:fld id="{742CE1F0-28BF-A844-9B91-A150FCA372DE}" type="slidenum">
              <a:rPr lang="en-US" smtClean="0"/>
              <a:pPr>
                <a:defRPr/>
              </a:pPr>
              <a:t>‹#›</a:t>
            </a:fld>
            <a:endParaRPr lang="en-US" dirty="0"/>
          </a:p>
        </p:txBody>
      </p:sp>
    </p:spTree>
    <p:extLst>
      <p:ext uri="{BB962C8B-B14F-4D97-AF65-F5344CB8AC3E}">
        <p14:creationId xmlns:p14="http://schemas.microsoft.com/office/powerpoint/2010/main" val="3110057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
            <a:extLst>
              <a:ext uri="{FF2B5EF4-FFF2-40B4-BE49-F238E27FC236}">
                <a16:creationId xmlns="" xmlns:a16="http://schemas.microsoft.com/office/drawing/2014/main" id="{D7AE4649-A4DF-4060-8C3B-2B18D13D1F66}"/>
              </a:ext>
            </a:extLst>
          </p:cNvPr>
          <p:cNvSpPr>
            <a:spLocks noGrp="1"/>
          </p:cNvSpPr>
          <p:nvPr>
            <p:ph type="sldNum" sz="quarter" idx="15"/>
          </p:nvPr>
        </p:nvSpPr>
        <p:spPr>
          <a:xfrm>
            <a:off x="304800" y="6484937"/>
            <a:ext cx="762000" cy="236538"/>
          </a:xfrm>
          <a:prstGeom prst="rect">
            <a:avLst/>
          </a:prstGeom>
        </p:spPr>
        <p:txBody>
          <a:bodyPr/>
          <a:lstStyle>
            <a:lvl1pPr>
              <a:defRPr/>
            </a:lvl1pPr>
          </a:lstStyle>
          <a:p>
            <a:pPr>
              <a:defRPr/>
            </a:pPr>
            <a:r>
              <a:rPr lang="en-US" dirty="0"/>
              <a:t>Page </a:t>
            </a:r>
            <a:fld id="{742CE1F0-28BF-A844-9B91-A150FCA372DE}" type="slidenum">
              <a:rPr lang="en-US" smtClean="0"/>
              <a:pPr>
                <a:defRPr/>
              </a:pPr>
              <a:t>‹#›</a:t>
            </a:fld>
            <a:endParaRPr lang="en-US" dirty="0"/>
          </a:p>
        </p:txBody>
      </p:sp>
    </p:spTree>
    <p:extLst>
      <p:ext uri="{BB962C8B-B14F-4D97-AF65-F5344CB8AC3E}">
        <p14:creationId xmlns:p14="http://schemas.microsoft.com/office/powerpoint/2010/main" val="2311224905"/>
      </p:ext>
    </p:extLst>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69605" y="1588296"/>
            <a:ext cx="7766936" cy="1646302"/>
          </a:xfrm>
        </p:spPr>
        <p:txBody>
          <a:bodyPr anchor="b">
            <a:noAutofit/>
          </a:bodyPr>
          <a:lstStyle>
            <a:lvl1pPr algn="l">
              <a:defRPr sz="5400">
                <a:solidFill>
                  <a:schemeClr val="accent1"/>
                </a:solidFill>
              </a:defRPr>
            </a:lvl1pPr>
          </a:lstStyle>
          <a:p>
            <a:r>
              <a:rPr lang="en-US" dirty="0"/>
              <a:t>Name of your Activity</a:t>
            </a:r>
          </a:p>
        </p:txBody>
      </p:sp>
      <p:sp>
        <p:nvSpPr>
          <p:cNvPr id="3" name="Subtitle 2"/>
          <p:cNvSpPr>
            <a:spLocks noGrp="1"/>
          </p:cNvSpPr>
          <p:nvPr>
            <p:ph type="subTitle" idx="1" hasCustomPrompt="1"/>
          </p:nvPr>
        </p:nvSpPr>
        <p:spPr>
          <a:xfrm>
            <a:off x="1472693" y="3541080"/>
            <a:ext cx="7766936" cy="1096899"/>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 of Chair</a:t>
            </a:r>
          </a:p>
          <a:p>
            <a:r>
              <a:rPr lang="en-US" dirty="0"/>
              <a:t>Members of Committee (if applicable)</a:t>
            </a:r>
          </a:p>
        </p:txBody>
      </p:sp>
      <p:pic>
        <p:nvPicPr>
          <p:cNvPr id="28" name="Picture 27"/>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09130" y="15832"/>
            <a:ext cx="2333625" cy="1343025"/>
          </a:xfrm>
          <a:prstGeom prst="rect">
            <a:avLst/>
          </a:prstGeom>
        </p:spPr>
      </p:pic>
      <p:grpSp>
        <p:nvGrpSpPr>
          <p:cNvPr id="32" name="Group 31"/>
          <p:cNvGrpSpPr/>
          <p:nvPr userDrawn="1"/>
        </p:nvGrpSpPr>
        <p:grpSpPr>
          <a:xfrm>
            <a:off x="9774130" y="5559552"/>
            <a:ext cx="2454618" cy="1383792"/>
            <a:chOff x="9211269" y="5211741"/>
            <a:chExt cx="2846791" cy="1646259"/>
          </a:xfrm>
        </p:grpSpPr>
        <p:pic>
          <p:nvPicPr>
            <p:cNvPr id="33" name="Picture 32"/>
            <p:cNvPicPr>
              <a:picLocks noChangeAspect="1"/>
            </p:cNvPicPr>
            <p:nvPr userDrawn="1"/>
          </p:nvPicPr>
          <p:blipFill>
            <a:blip r:embed="rId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264941" y="5691472"/>
              <a:ext cx="2793119" cy="1166528"/>
            </a:xfrm>
            <a:prstGeom prst="rect">
              <a:avLst/>
            </a:prstGeom>
          </p:spPr>
        </p:pic>
        <p:pic>
          <p:nvPicPr>
            <p:cNvPr id="34" name="Picture 33"/>
            <p:cNvPicPr>
              <a:picLocks noChangeAspect="1"/>
            </p:cNvPicPr>
            <p:nvPr userDrawn="1"/>
          </p:nvPicPr>
          <p:blipFill>
            <a:blip r:embed="rId4" cstate="hqprint">
              <a:clrChange>
                <a:clrFrom>
                  <a:srgbClr val="FFFDE5"/>
                </a:clrFrom>
                <a:clrTo>
                  <a:srgbClr val="FFFDE5">
                    <a:alpha val="0"/>
                  </a:srgbClr>
                </a:clrTo>
              </a:clrChange>
              <a:duotone>
                <a:schemeClr val="accent2">
                  <a:shade val="45000"/>
                  <a:satMod val="135000"/>
                </a:schemeClr>
                <a:prstClr val="white"/>
              </a:duotone>
              <a:extLst>
                <a:ext uri="{BEBA8EAE-BF5A-486C-A8C5-ECC9F3942E4B}">
                  <a14:imgProps xmlns:a14="http://schemas.microsoft.com/office/drawing/2010/main">
                    <a14:imgLayer r:embed="rId5">
                      <a14:imgEffect>
                        <a14:colorTemperature colorTemp="8931"/>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9211269" y="5211741"/>
              <a:ext cx="2606699" cy="760395"/>
            </a:xfrm>
            <a:prstGeom prst="rect">
              <a:avLst/>
            </a:prstGeom>
          </p:spPr>
        </p:pic>
      </p:grpSp>
      <p:sp>
        <p:nvSpPr>
          <p:cNvPr id="38" name="Date Placeholder 3"/>
          <p:cNvSpPr>
            <a:spLocks noGrp="1"/>
          </p:cNvSpPr>
          <p:nvPr>
            <p:ph type="dt" sz="half" idx="2"/>
          </p:nvPr>
        </p:nvSpPr>
        <p:spPr>
          <a:xfrm>
            <a:off x="2991585" y="6525402"/>
            <a:ext cx="911939" cy="365125"/>
          </a:xfrm>
          <a:prstGeom prst="rect">
            <a:avLst/>
          </a:prstGeom>
        </p:spPr>
        <p:txBody>
          <a:bodyPr vert="horz" lIns="91440" tIns="45720" rIns="91440" bIns="45720" rtlCol="0" anchor="ctr"/>
          <a:lstStyle>
            <a:lvl1pPr algn="r">
              <a:defRPr sz="900">
                <a:solidFill>
                  <a:schemeClr val="tx1">
                    <a:lumMod val="95000"/>
                    <a:lumOff val="5000"/>
                  </a:schemeClr>
                </a:solidFill>
              </a:defRPr>
            </a:lvl1pPr>
          </a:lstStyle>
          <a:p>
            <a:r>
              <a:rPr lang="en-US" dirty="0"/>
              <a:t>3/26/2017</a:t>
            </a:r>
          </a:p>
        </p:txBody>
      </p:sp>
      <p:sp>
        <p:nvSpPr>
          <p:cNvPr id="39" name="Footer Placeholder 4"/>
          <p:cNvSpPr>
            <a:spLocks noGrp="1"/>
          </p:cNvSpPr>
          <p:nvPr>
            <p:ph type="ftr" sz="quarter" idx="3"/>
          </p:nvPr>
        </p:nvSpPr>
        <p:spPr>
          <a:xfrm>
            <a:off x="353950" y="6516850"/>
            <a:ext cx="2601123" cy="365125"/>
          </a:xfrm>
          <a:prstGeom prst="rect">
            <a:avLst/>
          </a:prstGeom>
        </p:spPr>
        <p:txBody>
          <a:bodyPr vert="horz" lIns="91440" tIns="45720" rIns="91440" bIns="45720" rtlCol="0" anchor="ctr"/>
          <a:lstStyle>
            <a:lvl1pPr algn="l">
              <a:defRPr sz="900">
                <a:solidFill>
                  <a:schemeClr val="tx1">
                    <a:lumMod val="95000"/>
                    <a:lumOff val="5000"/>
                  </a:schemeClr>
                </a:solidFill>
              </a:defRPr>
            </a:lvl1pPr>
          </a:lstStyle>
          <a:p>
            <a:r>
              <a:rPr lang="en-US" dirty="0"/>
              <a:t>IEEE CEDA Annual Board of Governors’ Meeting</a:t>
            </a:r>
          </a:p>
        </p:txBody>
      </p:sp>
      <p:sp>
        <p:nvSpPr>
          <p:cNvPr id="40" name="Slide Number Placeholder 5"/>
          <p:cNvSpPr>
            <a:spLocks noGrp="1"/>
          </p:cNvSpPr>
          <p:nvPr>
            <p:ph type="sldNum" sz="quarter" idx="4"/>
          </p:nvPr>
        </p:nvSpPr>
        <p:spPr>
          <a:xfrm>
            <a:off x="4246066" y="6560043"/>
            <a:ext cx="683339" cy="365125"/>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97AE34E2-36BE-469E-A9B3-CF01D24F92FB}" type="slidenum">
              <a:rPr lang="en-US" smtClean="0"/>
              <a:pPr/>
              <a:t>‹#›</a:t>
            </a:fld>
            <a:endParaRPr lang="en-US" dirty="0"/>
          </a:p>
        </p:txBody>
      </p:sp>
    </p:spTree>
    <p:extLst>
      <p:ext uri="{BB962C8B-B14F-4D97-AF65-F5344CB8AC3E}">
        <p14:creationId xmlns:p14="http://schemas.microsoft.com/office/powerpoint/2010/main" val="1087917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101601" y="76200"/>
            <a:ext cx="10993967"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 Title</a:t>
            </a:r>
          </a:p>
        </p:txBody>
      </p:sp>
      <p:sp>
        <p:nvSpPr>
          <p:cNvPr id="1027" name="Rectangle 5"/>
          <p:cNvSpPr>
            <a:spLocks noGrp="1" noChangeArrowheads="1"/>
          </p:cNvSpPr>
          <p:nvPr>
            <p:ph type="body" idx="1"/>
          </p:nvPr>
        </p:nvSpPr>
        <p:spPr bwMode="auto">
          <a:xfrm>
            <a:off x="203200" y="990601"/>
            <a:ext cx="11887200" cy="55625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76237" name="Line 13"/>
          <p:cNvSpPr>
            <a:spLocks noChangeShapeType="1"/>
          </p:cNvSpPr>
          <p:nvPr/>
        </p:nvSpPr>
        <p:spPr bwMode="black">
          <a:xfrm>
            <a:off x="1320800" y="6480175"/>
            <a:ext cx="0" cy="192088"/>
          </a:xfrm>
          <a:prstGeom prst="line">
            <a:avLst/>
          </a:prstGeom>
          <a:noFill/>
          <a:ln w="9525">
            <a:solidFill>
              <a:srgbClr val="FFFFFF"/>
            </a:solidFill>
            <a:round/>
            <a:headEnd/>
            <a:tailEnd/>
          </a:ln>
          <a:effectLst/>
        </p:spPr>
        <p:txBody>
          <a:bodyPr wrap="none" anchor="ctr"/>
          <a:lstStyle/>
          <a:p>
            <a:pPr defTabSz="914400" fontAlgn="base">
              <a:spcBef>
                <a:spcPct val="0"/>
              </a:spcBef>
              <a:spcAft>
                <a:spcPct val="0"/>
              </a:spcAft>
              <a:defRPr/>
            </a:pPr>
            <a:endParaRPr lang="en-US" sz="1800" b="1">
              <a:solidFill>
                <a:srgbClr val="265B9B"/>
              </a:solidFill>
            </a:endParaRPr>
          </a:p>
        </p:txBody>
      </p:sp>
      <p:sp>
        <p:nvSpPr>
          <p:cNvPr id="1076238" name="Rectangle 14"/>
          <p:cNvSpPr>
            <a:spLocks noChangeArrowheads="1"/>
          </p:cNvSpPr>
          <p:nvPr userDrawn="1"/>
        </p:nvSpPr>
        <p:spPr bwMode="blackWhite">
          <a:xfrm>
            <a:off x="0" y="709612"/>
            <a:ext cx="12192000" cy="52388"/>
          </a:xfrm>
          <a:prstGeom prst="rect">
            <a:avLst/>
          </a:prstGeom>
          <a:solidFill>
            <a:srgbClr val="265B9B"/>
          </a:solidFill>
          <a:ln w="9525">
            <a:solidFill>
              <a:srgbClr val="265B9B"/>
            </a:solidFill>
            <a:miter lim="800000"/>
            <a:headEnd/>
            <a:tailEnd/>
          </a:ln>
          <a:effectLst/>
        </p:spPr>
        <p:txBody>
          <a:bodyPr wrap="none" anchor="ctr"/>
          <a:lstStyle/>
          <a:p>
            <a:pPr defTabSz="914400" fontAlgn="base">
              <a:spcBef>
                <a:spcPct val="0"/>
              </a:spcBef>
              <a:spcAft>
                <a:spcPct val="0"/>
              </a:spcAft>
              <a:defRPr/>
            </a:pPr>
            <a:endParaRPr lang="es-ES" sz="1800" b="1">
              <a:solidFill>
                <a:srgbClr val="000000"/>
              </a:solidFill>
            </a:endParaRPr>
          </a:p>
        </p:txBody>
      </p:sp>
      <p:pic>
        <p:nvPicPr>
          <p:cNvPr id="1031" name="Picture 8" descr="CEDAlogoColor.jpg"/>
          <p:cNvPicPr>
            <a:picLocks noChangeAspect="1"/>
          </p:cNvPicPr>
          <p:nvPr userDrawn="1"/>
        </p:nvPicPr>
        <p:blipFill>
          <a:blip r:embed="rId7" cstate="screen">
            <a:extLst>
              <a:ext uri="{28A0092B-C50C-407E-A947-70E740481C1C}">
                <a14:useLocalDpi xmlns:a14="http://schemas.microsoft.com/office/drawing/2010/main"/>
              </a:ext>
            </a:extLst>
          </a:blip>
          <a:srcRect/>
          <a:stretch>
            <a:fillRect/>
          </a:stretch>
        </p:blipFill>
        <p:spPr bwMode="auto">
          <a:xfrm>
            <a:off x="10257368" y="171450"/>
            <a:ext cx="1676400" cy="438912"/>
          </a:xfrm>
          <a:prstGeom prst="rect">
            <a:avLst/>
          </a:prstGeom>
          <a:noFill/>
          <a:ln w="9525">
            <a:noFill/>
            <a:miter lim="800000"/>
            <a:headEnd/>
            <a:tailEnd/>
          </a:ln>
        </p:spPr>
      </p:pic>
      <p:sp>
        <p:nvSpPr>
          <p:cNvPr id="11" name="Slide Number Placeholder 1">
            <a:extLst>
              <a:ext uri="{FF2B5EF4-FFF2-40B4-BE49-F238E27FC236}">
                <a16:creationId xmlns="" xmlns:a16="http://schemas.microsoft.com/office/drawing/2014/main" id="{67A5FB2D-81FB-4269-8529-ED9973307DA1}"/>
              </a:ext>
            </a:extLst>
          </p:cNvPr>
          <p:cNvSpPr>
            <a:spLocks noGrp="1"/>
          </p:cNvSpPr>
          <p:nvPr>
            <p:ph type="sldNum" sz="quarter" idx="4"/>
          </p:nvPr>
        </p:nvSpPr>
        <p:spPr>
          <a:xfrm>
            <a:off x="304800" y="6553199"/>
            <a:ext cx="1066800" cy="168275"/>
          </a:xfrm>
          <a:prstGeom prst="rect">
            <a:avLst/>
          </a:prstGeom>
        </p:spPr>
        <p:txBody>
          <a:bodyPr/>
          <a:lstStyle>
            <a:lvl1pPr>
              <a:defRPr sz="1200"/>
            </a:lvl1pPr>
          </a:lstStyle>
          <a:p>
            <a:pPr>
              <a:defRPr/>
            </a:pPr>
            <a:r>
              <a:rPr lang="en-US"/>
              <a:t>Page </a:t>
            </a:r>
            <a:fld id="{742CE1F0-28BF-A844-9B91-A150FCA372DE}" type="slidenum">
              <a:rPr lang="en-US" smtClean="0"/>
              <a:pPr>
                <a:defRPr/>
              </a:pPr>
              <a:t>‹#›</a:t>
            </a:fld>
            <a:endParaRPr lang="en-US" dirty="0"/>
          </a:p>
        </p:txBody>
      </p:sp>
    </p:spTree>
    <p:extLst>
      <p:ext uri="{BB962C8B-B14F-4D97-AF65-F5344CB8AC3E}">
        <p14:creationId xmlns:p14="http://schemas.microsoft.com/office/powerpoint/2010/main" val="213035913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hf hdr="0" ftr="0"/>
  <p:txStyles>
    <p:titleStyle>
      <a:lvl1pPr algn="l" rtl="0" eaLnBrk="0" fontAlgn="base" hangingPunct="0">
        <a:lnSpc>
          <a:spcPct val="90000"/>
        </a:lnSpc>
        <a:spcBef>
          <a:spcPct val="0"/>
        </a:spcBef>
        <a:spcAft>
          <a:spcPct val="0"/>
        </a:spcAft>
        <a:defRPr sz="3600" b="0">
          <a:solidFill>
            <a:srgbClr val="265B9B"/>
          </a:solidFill>
          <a:latin typeface="Calibri"/>
          <a:ea typeface="+mj-ea"/>
          <a:cs typeface="Calibri"/>
        </a:defRPr>
      </a:lvl1pPr>
      <a:lvl2pPr algn="l" rtl="0" eaLnBrk="0" fontAlgn="base" hangingPunct="0">
        <a:lnSpc>
          <a:spcPct val="90000"/>
        </a:lnSpc>
        <a:spcBef>
          <a:spcPct val="0"/>
        </a:spcBef>
        <a:spcAft>
          <a:spcPct val="0"/>
        </a:spcAft>
        <a:defRPr sz="3200" b="1">
          <a:solidFill>
            <a:schemeClr val="tx2"/>
          </a:solidFill>
          <a:latin typeface="Arial" pitchFamily="-108" charset="0"/>
          <a:ea typeface="Arial" pitchFamily="-108" charset="0"/>
          <a:cs typeface="Arial" pitchFamily="-108" charset="0"/>
        </a:defRPr>
      </a:lvl2pPr>
      <a:lvl3pPr algn="l" rtl="0" eaLnBrk="0" fontAlgn="base" hangingPunct="0">
        <a:lnSpc>
          <a:spcPct val="90000"/>
        </a:lnSpc>
        <a:spcBef>
          <a:spcPct val="0"/>
        </a:spcBef>
        <a:spcAft>
          <a:spcPct val="0"/>
        </a:spcAft>
        <a:defRPr sz="3200" b="1">
          <a:solidFill>
            <a:schemeClr val="tx2"/>
          </a:solidFill>
          <a:latin typeface="Arial" pitchFamily="-108" charset="0"/>
          <a:ea typeface="Arial" pitchFamily="-108" charset="0"/>
          <a:cs typeface="Arial" pitchFamily="-108" charset="0"/>
        </a:defRPr>
      </a:lvl3pPr>
      <a:lvl4pPr algn="l" rtl="0" eaLnBrk="0" fontAlgn="base" hangingPunct="0">
        <a:lnSpc>
          <a:spcPct val="90000"/>
        </a:lnSpc>
        <a:spcBef>
          <a:spcPct val="0"/>
        </a:spcBef>
        <a:spcAft>
          <a:spcPct val="0"/>
        </a:spcAft>
        <a:defRPr sz="3200" b="1">
          <a:solidFill>
            <a:schemeClr val="tx2"/>
          </a:solidFill>
          <a:latin typeface="Arial" pitchFamily="-108" charset="0"/>
          <a:ea typeface="Arial" pitchFamily="-108" charset="0"/>
          <a:cs typeface="Arial" pitchFamily="-108" charset="0"/>
        </a:defRPr>
      </a:lvl4pPr>
      <a:lvl5pPr algn="l" rtl="0" eaLnBrk="0" fontAlgn="base" hangingPunct="0">
        <a:lnSpc>
          <a:spcPct val="90000"/>
        </a:lnSpc>
        <a:spcBef>
          <a:spcPct val="0"/>
        </a:spcBef>
        <a:spcAft>
          <a:spcPct val="0"/>
        </a:spcAft>
        <a:defRPr sz="3200" b="1">
          <a:solidFill>
            <a:schemeClr val="tx2"/>
          </a:solidFill>
          <a:latin typeface="Arial" pitchFamily="-108" charset="0"/>
          <a:ea typeface="Arial" pitchFamily="-108" charset="0"/>
          <a:cs typeface="Arial" pitchFamily="-108" charset="0"/>
        </a:defRPr>
      </a:lvl5pPr>
      <a:lvl6pPr marL="457200" algn="l" rtl="0" fontAlgn="base">
        <a:lnSpc>
          <a:spcPct val="90000"/>
        </a:lnSpc>
        <a:spcBef>
          <a:spcPct val="0"/>
        </a:spcBef>
        <a:spcAft>
          <a:spcPct val="0"/>
        </a:spcAft>
        <a:defRPr sz="2800">
          <a:solidFill>
            <a:schemeClr val="tx2"/>
          </a:solidFill>
          <a:latin typeface="Arial" pitchFamily="-108" charset="0"/>
          <a:ea typeface="Arial" pitchFamily="-108" charset="0"/>
          <a:cs typeface="Arial" pitchFamily="-108" charset="0"/>
        </a:defRPr>
      </a:lvl6pPr>
      <a:lvl7pPr marL="914400" algn="l" rtl="0" fontAlgn="base">
        <a:lnSpc>
          <a:spcPct val="90000"/>
        </a:lnSpc>
        <a:spcBef>
          <a:spcPct val="0"/>
        </a:spcBef>
        <a:spcAft>
          <a:spcPct val="0"/>
        </a:spcAft>
        <a:defRPr sz="2800">
          <a:solidFill>
            <a:schemeClr val="tx2"/>
          </a:solidFill>
          <a:latin typeface="Arial" pitchFamily="-108" charset="0"/>
          <a:ea typeface="Arial" pitchFamily="-108" charset="0"/>
          <a:cs typeface="Arial" pitchFamily="-108" charset="0"/>
        </a:defRPr>
      </a:lvl7pPr>
      <a:lvl8pPr marL="1371600" algn="l" rtl="0" fontAlgn="base">
        <a:lnSpc>
          <a:spcPct val="90000"/>
        </a:lnSpc>
        <a:spcBef>
          <a:spcPct val="0"/>
        </a:spcBef>
        <a:spcAft>
          <a:spcPct val="0"/>
        </a:spcAft>
        <a:defRPr sz="2800">
          <a:solidFill>
            <a:schemeClr val="tx2"/>
          </a:solidFill>
          <a:latin typeface="Arial" pitchFamily="-108" charset="0"/>
          <a:ea typeface="Arial" pitchFamily="-108" charset="0"/>
          <a:cs typeface="Arial" pitchFamily="-108" charset="0"/>
        </a:defRPr>
      </a:lvl8pPr>
      <a:lvl9pPr marL="1828800" algn="l" rtl="0" fontAlgn="base">
        <a:lnSpc>
          <a:spcPct val="90000"/>
        </a:lnSpc>
        <a:spcBef>
          <a:spcPct val="0"/>
        </a:spcBef>
        <a:spcAft>
          <a:spcPct val="0"/>
        </a:spcAft>
        <a:defRPr sz="2800">
          <a:solidFill>
            <a:schemeClr val="tx2"/>
          </a:solidFill>
          <a:latin typeface="Arial" pitchFamily="-108" charset="0"/>
          <a:ea typeface="Arial" pitchFamily="-108" charset="0"/>
          <a:cs typeface="Arial" pitchFamily="-108" charset="0"/>
        </a:defRPr>
      </a:lvl9pPr>
    </p:titleStyle>
    <p:bodyStyle>
      <a:lvl1pPr marL="228600" indent="-228600" algn="l" rtl="0" eaLnBrk="0" fontAlgn="base" hangingPunct="0">
        <a:spcBef>
          <a:spcPct val="35000"/>
        </a:spcBef>
        <a:spcAft>
          <a:spcPct val="15000"/>
        </a:spcAft>
        <a:buClr>
          <a:schemeClr val="accent2"/>
        </a:buClr>
        <a:buFont typeface="Wingdings" pitchFamily="2" charset="2"/>
        <a:buChar char="§"/>
        <a:defRPr sz="2800" b="0">
          <a:solidFill>
            <a:schemeClr val="tx1"/>
          </a:solidFill>
          <a:latin typeface="Calibri"/>
          <a:ea typeface="+mn-ea"/>
          <a:cs typeface="Calibri"/>
        </a:defRPr>
      </a:lvl1pPr>
      <a:lvl2pPr marL="457200" indent="-227013" algn="l" rtl="0" eaLnBrk="0" fontAlgn="base" hangingPunct="0">
        <a:spcBef>
          <a:spcPct val="25000"/>
        </a:spcBef>
        <a:spcAft>
          <a:spcPct val="15000"/>
        </a:spcAft>
        <a:buClr>
          <a:schemeClr val="accent2"/>
        </a:buClr>
        <a:buFont typeface="Arial" charset="0"/>
        <a:buChar char="–"/>
        <a:defRPr sz="2400" b="0">
          <a:solidFill>
            <a:schemeClr val="tx1"/>
          </a:solidFill>
          <a:latin typeface="Calibri"/>
          <a:ea typeface="+mn-ea"/>
          <a:cs typeface="Calibri"/>
        </a:defRPr>
      </a:lvl2pPr>
      <a:lvl3pPr marL="682625" indent="-223838" algn="l" rtl="0" eaLnBrk="0" fontAlgn="base" hangingPunct="0">
        <a:spcBef>
          <a:spcPct val="20000"/>
        </a:spcBef>
        <a:spcAft>
          <a:spcPct val="0"/>
        </a:spcAft>
        <a:buClr>
          <a:schemeClr val="accent2"/>
        </a:buClr>
        <a:buChar char="•"/>
        <a:defRPr sz="2400" b="0">
          <a:solidFill>
            <a:schemeClr val="tx1"/>
          </a:solidFill>
          <a:latin typeface="Calibri"/>
          <a:ea typeface="+mn-ea"/>
          <a:cs typeface="Calibri"/>
        </a:defRPr>
      </a:lvl3pPr>
      <a:lvl4pPr marL="912813" indent="-228600" algn="l" rtl="0" eaLnBrk="0" fontAlgn="base" hangingPunct="0">
        <a:spcBef>
          <a:spcPct val="20000"/>
        </a:spcBef>
        <a:spcAft>
          <a:spcPct val="0"/>
        </a:spcAft>
        <a:buClr>
          <a:schemeClr val="accent2"/>
        </a:buClr>
        <a:buFont typeface="Arial" charset="0"/>
        <a:buChar char="–"/>
        <a:defRPr sz="2400" b="0">
          <a:solidFill>
            <a:schemeClr val="tx1"/>
          </a:solidFill>
          <a:latin typeface="Calibri"/>
          <a:ea typeface="+mn-ea"/>
          <a:cs typeface="Calibri"/>
        </a:defRPr>
      </a:lvl4pPr>
      <a:lvl5pPr marL="1143000" indent="-228600" algn="l" rtl="0" eaLnBrk="0" fontAlgn="base" hangingPunct="0">
        <a:spcBef>
          <a:spcPct val="20000"/>
        </a:spcBef>
        <a:spcAft>
          <a:spcPct val="0"/>
        </a:spcAft>
        <a:buClr>
          <a:schemeClr val="accent2"/>
        </a:buClr>
        <a:buFont typeface="Arial" charset="0"/>
        <a:buChar char="&gt;"/>
        <a:defRPr sz="2400" b="0">
          <a:solidFill>
            <a:schemeClr val="tx1"/>
          </a:solidFill>
          <a:latin typeface="Calibri"/>
          <a:ea typeface="+mn-ea"/>
          <a:cs typeface="Calibri"/>
        </a:defRPr>
      </a:lvl5pPr>
      <a:lvl6pPr marL="16002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6pPr>
      <a:lvl7pPr marL="20574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7pPr>
      <a:lvl8pPr marL="25146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8pPr>
      <a:lvl9pPr marL="29718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9.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4" Type="http://schemas.openxmlformats.org/officeDocument/2006/relationships/image" Target="../media/image11.png"/><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s-ES" dirty="0" smtClean="0"/>
              <a:t>CEDA </a:t>
            </a:r>
            <a:r>
              <a:rPr lang="es-ES" dirty="0" err="1" smtClean="0"/>
              <a:t>Strategy</a:t>
            </a:r>
            <a:endParaRPr lang="en-US" dirty="0"/>
          </a:p>
        </p:txBody>
      </p:sp>
      <p:sp>
        <p:nvSpPr>
          <p:cNvPr id="3" name="Subtitle 2"/>
          <p:cNvSpPr>
            <a:spLocks noGrp="1"/>
          </p:cNvSpPr>
          <p:nvPr>
            <p:ph type="subTitle" idx="1"/>
          </p:nvPr>
        </p:nvSpPr>
        <p:spPr/>
        <p:txBody>
          <a:bodyPr>
            <a:noAutofit/>
          </a:bodyPr>
          <a:lstStyle/>
          <a:p>
            <a:pPr algn="ctr"/>
            <a:r>
              <a:rPr lang="en-US" sz="2400" dirty="0"/>
              <a:t>David Atienza – President </a:t>
            </a:r>
            <a:r>
              <a:rPr lang="en-US" sz="2400" dirty="0" smtClean="0"/>
              <a:t>Elect</a:t>
            </a:r>
            <a:endParaRPr lang="en-US" sz="2400" dirty="0"/>
          </a:p>
        </p:txBody>
      </p:sp>
    </p:spTree>
    <p:extLst>
      <p:ext uri="{BB962C8B-B14F-4D97-AF65-F5344CB8AC3E}">
        <p14:creationId xmlns:p14="http://schemas.microsoft.com/office/powerpoint/2010/main" val="41550216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B19CF78-8219-42B8-8340-8B21A3B6027A}"/>
              </a:ext>
            </a:extLst>
          </p:cNvPr>
          <p:cNvSpPr>
            <a:spLocks noGrp="1"/>
          </p:cNvSpPr>
          <p:nvPr>
            <p:ph sz="quarter" idx="14"/>
          </p:nvPr>
        </p:nvSpPr>
        <p:spPr/>
        <p:txBody>
          <a:bodyPr/>
          <a:lstStyle/>
          <a:p>
            <a:r>
              <a:rPr lang="en-US" dirty="0"/>
              <a:t>Vision: To be the leading provider of technical information and community services in </a:t>
            </a:r>
            <a:r>
              <a:rPr lang="en-US" b="1" dirty="0">
                <a:solidFill>
                  <a:srgbClr val="FF0000"/>
                </a:solidFill>
              </a:rPr>
              <a:t>Design and Automation of Electronic and Embedded Systems</a:t>
            </a:r>
          </a:p>
          <a:p>
            <a:r>
              <a:rPr lang="en-US" dirty="0"/>
              <a:t>Mission: The purposes of the Council shall be scientific, literary, and educational in character. The Council shall strive to advance the theory, practice, and application of methodologies, tools and technology for the design and development of Electronic and Embedded Systems. The Council shall promote cooperation and exchange of technical information </a:t>
            </a:r>
            <a:r>
              <a:rPr lang="en-US" b="1" dirty="0">
                <a:solidFill>
                  <a:srgbClr val="FF0000"/>
                </a:solidFill>
              </a:rPr>
              <a:t>among its members </a:t>
            </a:r>
            <a:r>
              <a:rPr lang="en-US" b="1" dirty="0" smtClean="0">
                <a:solidFill>
                  <a:srgbClr val="FF0000"/>
                </a:solidFill>
              </a:rPr>
              <a:t>(Societies?) </a:t>
            </a:r>
            <a:r>
              <a:rPr lang="en-US" dirty="0" smtClean="0"/>
              <a:t>in </a:t>
            </a:r>
            <a:r>
              <a:rPr lang="en-US" dirty="0"/>
              <a:t>workshops, conferences, contests and publications.</a:t>
            </a:r>
          </a:p>
        </p:txBody>
      </p:sp>
      <p:sp>
        <p:nvSpPr>
          <p:cNvPr id="4" name="Slide Number Placeholder 3">
            <a:extLst>
              <a:ext uri="{FF2B5EF4-FFF2-40B4-BE49-F238E27FC236}">
                <a16:creationId xmlns=""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2</a:t>
            </a:fld>
            <a:endParaRPr lang="en-US" dirty="0"/>
          </a:p>
        </p:txBody>
      </p:sp>
      <p:sp>
        <p:nvSpPr>
          <p:cNvPr id="5" name="Title 1">
            <a:extLst>
              <a:ext uri="{FF2B5EF4-FFF2-40B4-BE49-F238E27FC236}">
                <a16:creationId xmlns="" xmlns:a16="http://schemas.microsoft.com/office/drawing/2014/main" id="{F4DC1BC6-C398-4814-84BB-D0AA46DBFD12}"/>
              </a:ext>
            </a:extLst>
          </p:cNvPr>
          <p:cNvSpPr>
            <a:spLocks noGrp="1"/>
          </p:cNvSpPr>
          <p:nvPr>
            <p:ph type="title"/>
          </p:nvPr>
        </p:nvSpPr>
        <p:spPr/>
        <p:txBody>
          <a:bodyPr/>
          <a:lstStyle/>
          <a:p>
            <a:r>
              <a:rPr lang="en-US" dirty="0">
                <a:solidFill>
                  <a:srgbClr val="0000FF"/>
                </a:solidFill>
              </a:rPr>
              <a:t>CEDA Vision/Mission</a:t>
            </a:r>
          </a:p>
        </p:txBody>
      </p:sp>
    </p:spTree>
    <p:extLst>
      <p:ext uri="{BB962C8B-B14F-4D97-AF65-F5344CB8AC3E}">
        <p14:creationId xmlns:p14="http://schemas.microsoft.com/office/powerpoint/2010/main" val="9460028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CEDA EC/Committee Position (2018-2019)</a:t>
            </a:r>
            <a:endParaRPr lang="en-US" dirty="0"/>
          </a:p>
        </p:txBody>
      </p:sp>
      <p:sp>
        <p:nvSpPr>
          <p:cNvPr id="4" name="Slide Number Placeholder 3"/>
          <p:cNvSpPr>
            <a:spLocks noGrp="1"/>
          </p:cNvSpPr>
          <p:nvPr>
            <p:ph type="sldNum" sz="quarter" idx="15"/>
          </p:nvPr>
        </p:nvSpPr>
        <p:spPr/>
        <p:txBody>
          <a:bodyPr/>
          <a:lstStyle/>
          <a:p>
            <a:pPr>
              <a:defRPr/>
            </a:pPr>
            <a:r>
              <a:rPr lang="en-US" smtClean="0"/>
              <a:t>Page </a:t>
            </a:r>
            <a:fld id="{742CE1F0-28BF-A844-9B91-A150FCA372DE}" type="slidenum">
              <a:rPr lang="en-US" smtClean="0"/>
              <a:pPr>
                <a:defRPr/>
              </a:pPr>
              <a:t>3</a:t>
            </a:fld>
            <a:endParaRPr lang="en-US" dirty="0"/>
          </a:p>
        </p:txBody>
      </p:sp>
      <p:pic>
        <p:nvPicPr>
          <p:cNvPr id="6" name="Picture 5"/>
          <p:cNvPicPr>
            <a:picLocks noChangeAspect="1"/>
          </p:cNvPicPr>
          <p:nvPr/>
        </p:nvPicPr>
        <p:blipFill>
          <a:blip r:embed="rId2"/>
          <a:stretch>
            <a:fillRect/>
          </a:stretch>
        </p:blipFill>
        <p:spPr>
          <a:xfrm>
            <a:off x="1596043" y="908960"/>
            <a:ext cx="9394341" cy="5749535"/>
          </a:xfrm>
          <a:prstGeom prst="rect">
            <a:avLst/>
          </a:prstGeom>
        </p:spPr>
      </p:pic>
    </p:spTree>
    <p:extLst>
      <p:ext uri="{BB962C8B-B14F-4D97-AF65-F5344CB8AC3E}">
        <p14:creationId xmlns:p14="http://schemas.microsoft.com/office/powerpoint/2010/main" val="2291680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CEDA </a:t>
            </a:r>
            <a:r>
              <a:rPr lang="es-ES" dirty="0" err="1" smtClean="0"/>
              <a:t>Strategy</a:t>
            </a:r>
            <a:r>
              <a:rPr lang="es-ES" dirty="0" smtClean="0"/>
              <a:t> </a:t>
            </a:r>
            <a:r>
              <a:rPr lang="es-ES" dirty="0" err="1" smtClean="0"/>
              <a:t>Aligned</a:t>
            </a:r>
            <a:r>
              <a:rPr lang="es-ES" dirty="0" smtClean="0"/>
              <a:t> </a:t>
            </a:r>
            <a:r>
              <a:rPr lang="es-ES" dirty="0" err="1" smtClean="0"/>
              <a:t>with</a:t>
            </a:r>
            <a:r>
              <a:rPr lang="es-ES" dirty="0" smtClean="0"/>
              <a:t> IEEE </a:t>
            </a:r>
            <a:r>
              <a:rPr lang="es-ES" dirty="0" err="1" smtClean="0"/>
              <a:t>Strategy</a:t>
            </a:r>
            <a:r>
              <a:rPr lang="es-ES" dirty="0" smtClean="0"/>
              <a:t> (2015-2020)</a:t>
            </a:r>
            <a:endParaRPr lang="en-US" dirty="0"/>
          </a:p>
        </p:txBody>
      </p:sp>
      <p:sp>
        <p:nvSpPr>
          <p:cNvPr id="3" name="Content Placeholder 5"/>
          <p:cNvSpPr txBox="1">
            <a:spLocks/>
          </p:cNvSpPr>
          <p:nvPr/>
        </p:nvSpPr>
        <p:spPr>
          <a:xfrm>
            <a:off x="316076" y="1132565"/>
            <a:ext cx="11105808" cy="4824561"/>
          </a:xfrm>
          <a:prstGeom prst="rect">
            <a:avLst/>
          </a:prstGeom>
        </p:spPr>
        <p:txBody>
          <a:bodyPr>
            <a:normAutofit lnSpcReduction="1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solidFill>
                <a:latin typeface="Californian FB" panose="0207040306080B030204" pitchFamily="18" charset="0"/>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solidFill>
                <a:latin typeface="Californian FB" panose="0207040306080B030204" pitchFamily="18"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solidFill>
                <a:latin typeface="Californian FB" panose="0207040306080B030204" pitchFamily="18"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Californian FB" panose="0207040306080B030204" pitchFamily="18"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Californian FB" panose="0207040306080B030204" pitchFamily="18"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Strat. Committee </a:t>
            </a:r>
            <a:r>
              <a:rPr lang="en-US" sz="2400" dirty="0" smtClean="0">
                <a:latin typeface="Calibri" panose="020F0502020204030204" pitchFamily="34" charset="0"/>
                <a:cs typeface="Calibri" panose="020F0502020204030204" pitchFamily="34" charset="0"/>
              </a:rPr>
              <a:t>(Thanks!): Donatella </a:t>
            </a:r>
            <a:r>
              <a:rPr lang="en-US" sz="2400" dirty="0">
                <a:latin typeface="Calibri" panose="020F0502020204030204" pitchFamily="34" charset="0"/>
                <a:cs typeface="Calibri" panose="020F0502020204030204" pitchFamily="34" charset="0"/>
              </a:rPr>
              <a:t>Sciuto, </a:t>
            </a:r>
            <a:r>
              <a:rPr lang="en-US" sz="2400" dirty="0" err="1">
                <a:latin typeface="Calibri" panose="020F0502020204030204" pitchFamily="34" charset="0"/>
                <a:cs typeface="Calibri" panose="020F0502020204030204" pitchFamily="34" charset="0"/>
              </a:rPr>
              <a:t>Nanni</a:t>
            </a:r>
            <a:r>
              <a:rPr lang="en-US" sz="2400" dirty="0">
                <a:latin typeface="Calibri" panose="020F0502020204030204" pitchFamily="34" charset="0"/>
                <a:cs typeface="Calibri" panose="020F0502020204030204" pitchFamily="34" charset="0"/>
              </a:rPr>
              <a:t> De Micheli, Subhasish Mitra, Sachin Sapatnekar and Atsushi </a:t>
            </a:r>
            <a:r>
              <a:rPr lang="en-US" sz="2400" dirty="0" smtClean="0">
                <a:latin typeface="Calibri" panose="020F0502020204030204" pitchFamily="34" charset="0"/>
                <a:cs typeface="Calibri" panose="020F0502020204030204" pitchFamily="34" charset="0"/>
              </a:rPr>
              <a:t>Takahashi</a:t>
            </a:r>
            <a:endParaRPr lang="en-US"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sz="2400" dirty="0" smtClean="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400" dirty="0" smtClean="0">
                <a:latin typeface="Calibri" panose="020F0502020204030204" pitchFamily="34" charset="0"/>
                <a:cs typeface="Calibri" panose="020F0502020204030204" pitchFamily="34" charset="0"/>
              </a:rPr>
              <a:t>Provide more opportunities, products, and services aimed, </a:t>
            </a:r>
            <a:r>
              <a:rPr lang="en-US" sz="2400" b="1" dirty="0" smtClean="0">
                <a:latin typeface="Calibri" panose="020F0502020204030204" pitchFamily="34" charset="0"/>
                <a:cs typeface="Calibri" panose="020F0502020204030204" pitchFamily="34" charset="0"/>
              </a:rPr>
              <a:t>particularly young professionals and entrepreneurs</a:t>
            </a:r>
            <a:r>
              <a:rPr lang="en-US" sz="2400" b="1" dirty="0">
                <a:latin typeface="Calibri" panose="020F0502020204030204" pitchFamily="34" charset="0"/>
                <a:cs typeface="Calibri" panose="020F0502020204030204" pitchFamily="34" charset="0"/>
              </a:rPr>
              <a:t> </a:t>
            </a:r>
            <a:r>
              <a:rPr lang="en-US" sz="2400" dirty="0" smtClean="0">
                <a:latin typeface="Calibri" panose="020F0502020204030204" pitchFamily="34" charset="0"/>
                <a:cs typeface="Calibri" panose="020F0502020204030204" pitchFamily="34" charset="0"/>
              </a:rPr>
              <a:t>(</a:t>
            </a:r>
            <a:r>
              <a:rPr lang="en-US" sz="2400" b="1" dirty="0" smtClean="0">
                <a:solidFill>
                  <a:srgbClr val="FF0000"/>
                </a:solidFill>
                <a:latin typeface="Calibri" panose="020F0502020204030204" pitchFamily="34" charset="0"/>
                <a:cs typeface="Calibri" panose="020F0502020204030204" pitchFamily="34" charset="0"/>
              </a:rPr>
              <a:t>get to know CEDA well, and also join CEDA EC!</a:t>
            </a:r>
            <a:r>
              <a:rPr lang="en-US" sz="2400" dirty="0" smtClean="0">
                <a:latin typeface="Calibri" panose="020F0502020204030204" pitchFamily="34" charset="0"/>
                <a:cs typeface="Calibri" panose="020F0502020204030204" pitchFamily="34" charset="0"/>
              </a:rPr>
              <a:t>)</a:t>
            </a:r>
          </a:p>
          <a:p>
            <a:pPr marL="342900" indent="-342900">
              <a:buFont typeface="Arial" panose="020B0604020202020204" pitchFamily="34" charset="0"/>
              <a:buChar char="•"/>
            </a:pPr>
            <a:r>
              <a:rPr lang="en-US" sz="2400" dirty="0" smtClean="0">
                <a:latin typeface="Calibri" panose="020F0502020204030204" pitchFamily="34" charset="0"/>
                <a:cs typeface="Calibri" panose="020F0502020204030204" pitchFamily="34" charset="0"/>
              </a:rPr>
              <a:t>Ensure the vitality and relevance of our core activities in </a:t>
            </a:r>
            <a:r>
              <a:rPr lang="en-US" sz="2400" b="1" dirty="0" smtClean="0">
                <a:latin typeface="Calibri" panose="020F0502020204030204" pitchFamily="34" charset="0"/>
                <a:cs typeface="Calibri" panose="020F0502020204030204" pitchFamily="34" charset="0"/>
              </a:rPr>
              <a:t>standards, conferences, education, and publications</a:t>
            </a:r>
            <a:r>
              <a:rPr lang="en-US" sz="2400" dirty="0" smtClean="0">
                <a:latin typeface="Calibri" panose="020F0502020204030204" pitchFamily="34" charset="0"/>
                <a:cs typeface="Calibri" panose="020F0502020204030204" pitchFamily="34" charset="0"/>
              </a:rPr>
              <a:t> (</a:t>
            </a:r>
            <a:r>
              <a:rPr lang="en-US" sz="2400" b="1" dirty="0" smtClean="0">
                <a:solidFill>
                  <a:srgbClr val="FF0000"/>
                </a:solidFill>
                <a:latin typeface="Calibri" panose="020F0502020204030204" pitchFamily="34" charset="0"/>
                <a:cs typeface="Calibri" panose="020F0502020204030204" pitchFamily="34" charset="0"/>
              </a:rPr>
              <a:t>adapt to evolving world: EDA’s focus changed</a:t>
            </a:r>
            <a:r>
              <a:rPr lang="en-US" sz="2400" dirty="0" smtClean="0">
                <a:latin typeface="Calibri" panose="020F0502020204030204" pitchFamily="34" charset="0"/>
                <a:cs typeface="Calibri" panose="020F0502020204030204" pitchFamily="34" charset="0"/>
              </a:rPr>
              <a:t>)</a:t>
            </a:r>
          </a:p>
          <a:p>
            <a:pPr marL="342900" indent="-342900">
              <a:buFont typeface="Arial" panose="020B0604020202020204" pitchFamily="34" charset="0"/>
              <a:buChar char="•"/>
            </a:pPr>
            <a:r>
              <a:rPr lang="en-US" sz="2400" dirty="0" smtClean="0">
                <a:latin typeface="Calibri" panose="020F0502020204030204" pitchFamily="34" charset="0"/>
                <a:cs typeface="Calibri" panose="020F0502020204030204" pitchFamily="34" charset="0"/>
              </a:rPr>
              <a:t>Develop programs in public service focused on knowledge and technology promotion </a:t>
            </a:r>
            <a:r>
              <a:rPr lang="en-US" sz="2400" b="1" dirty="0" smtClean="0">
                <a:latin typeface="Calibri" panose="020F0502020204030204" pitchFamily="34" charset="0"/>
                <a:cs typeface="Calibri" panose="020F0502020204030204" pitchFamily="34" charset="0"/>
              </a:rPr>
              <a:t>for emerging areas and humanitarian efforts </a:t>
            </a:r>
            <a:r>
              <a:rPr lang="en-US" sz="2400" dirty="0" smtClean="0">
                <a:latin typeface="Calibri" panose="020F0502020204030204" pitchFamily="34" charset="0"/>
                <a:cs typeface="Calibri" panose="020F0502020204030204" pitchFamily="34" charset="0"/>
              </a:rPr>
              <a:t>(</a:t>
            </a:r>
            <a:r>
              <a:rPr lang="en-US" sz="2400" b="1" dirty="0" smtClean="0">
                <a:solidFill>
                  <a:srgbClr val="FF0000"/>
                </a:solidFill>
                <a:latin typeface="Calibri" panose="020F0502020204030204" pitchFamily="34" charset="0"/>
                <a:cs typeface="Calibri" panose="020F0502020204030204" pitchFamily="34" charset="0"/>
              </a:rPr>
              <a:t>create/consolidate CEDA “members”</a:t>
            </a:r>
            <a:r>
              <a:rPr lang="en-US" sz="2400" dirty="0" smtClean="0">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r>
              <a:rPr lang="en-US" sz="2400" b="1" dirty="0" smtClean="0">
                <a:latin typeface="Calibri" panose="020F0502020204030204" pitchFamily="34" charset="0"/>
                <a:cs typeface="Calibri" panose="020F0502020204030204" pitchFamily="34" charset="0"/>
              </a:rPr>
              <a:t>Evaluate and adapt organizational structures and processes</a:t>
            </a:r>
            <a:r>
              <a:rPr lang="en-US" sz="2400" dirty="0" smtClean="0">
                <a:latin typeface="Calibri" panose="020F0502020204030204" pitchFamily="34" charset="0"/>
                <a:cs typeface="Calibri" panose="020F0502020204030204" pitchFamily="34" charset="0"/>
              </a:rPr>
              <a:t> to meet the demands of a changing environment while managing the financial and sustainable health of IEEE (</a:t>
            </a:r>
            <a:r>
              <a:rPr lang="en-US" sz="2400" b="1" dirty="0" smtClean="0">
                <a:solidFill>
                  <a:srgbClr val="FF0000"/>
                </a:solidFill>
                <a:latin typeface="Calibri" panose="020F0502020204030204" pitchFamily="34" charset="0"/>
                <a:cs typeface="Calibri" panose="020F0502020204030204" pitchFamily="34" charset="0"/>
              </a:rPr>
              <a:t>changes in CEDA EC and </a:t>
            </a:r>
            <a:r>
              <a:rPr lang="en-US" sz="2400" b="1" dirty="0" err="1" smtClean="0">
                <a:solidFill>
                  <a:srgbClr val="FF0000"/>
                </a:solidFill>
                <a:latin typeface="Calibri" panose="020F0502020204030204" pitchFamily="34" charset="0"/>
                <a:cs typeface="Calibri" panose="020F0502020204030204" pitchFamily="34" charset="0"/>
              </a:rPr>
              <a:t>BoG</a:t>
            </a:r>
            <a:r>
              <a:rPr lang="en-US" sz="2400" b="1" dirty="0" smtClean="0">
                <a:solidFill>
                  <a:srgbClr val="FF0000"/>
                </a:solidFill>
                <a:latin typeface="Calibri" panose="020F0502020204030204" pitchFamily="34" charset="0"/>
                <a:cs typeface="Calibri" panose="020F0502020204030204" pitchFamily="34" charset="0"/>
              </a:rPr>
              <a:t> structure and operation</a:t>
            </a:r>
            <a:r>
              <a:rPr lang="en-US" sz="2400" dirty="0" smtClean="0">
                <a:latin typeface="Calibri" panose="020F0502020204030204" pitchFamily="34" charset="0"/>
                <a:cs typeface="Calibri" panose="020F0502020204030204" pitchFamily="34" charset="0"/>
              </a:rPr>
              <a:t>)</a:t>
            </a:r>
          </a:p>
          <a:p>
            <a:pPr marL="342900" indent="-342900">
              <a:buFont typeface="Arial" panose="020B0604020202020204" pitchFamily="34" charset="0"/>
              <a:buChar char="•"/>
            </a:pPr>
            <a:endParaRPr lang="es-E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65371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950" y="141365"/>
            <a:ext cx="9920868" cy="498475"/>
          </a:xfrm>
        </p:spPr>
        <p:txBody>
          <a:bodyPr>
            <a:noAutofit/>
          </a:bodyPr>
          <a:lstStyle/>
          <a:p>
            <a:r>
              <a:rPr lang="en-US" dirty="0"/>
              <a:t>CEDA </a:t>
            </a:r>
            <a:r>
              <a:rPr lang="en-US" dirty="0" smtClean="0"/>
              <a:t>Strategy Goals for 2018-2019</a:t>
            </a:r>
            <a:endParaRPr lang="en-US" sz="3200" dirty="0"/>
          </a:p>
        </p:txBody>
      </p:sp>
      <p:sp>
        <p:nvSpPr>
          <p:cNvPr id="3" name="Content Placeholder 2"/>
          <p:cNvSpPr>
            <a:spLocks noGrp="1"/>
          </p:cNvSpPr>
          <p:nvPr>
            <p:ph idx="1"/>
          </p:nvPr>
        </p:nvSpPr>
        <p:spPr>
          <a:xfrm>
            <a:off x="191629" y="820459"/>
            <a:ext cx="11879533" cy="5738284"/>
          </a:xfrm>
        </p:spPr>
        <p:txBody>
          <a:bodyPr>
            <a:noAutofit/>
          </a:bodyPr>
          <a:lstStyle/>
          <a:p>
            <a:pPr marL="457200" indent="-457200">
              <a:buClr>
                <a:schemeClr val="accent1">
                  <a:lumMod val="75000"/>
                </a:schemeClr>
              </a:buClr>
              <a:buFont typeface="+mj-lt"/>
              <a:buAutoNum type="arabicPeriod"/>
            </a:pPr>
            <a:r>
              <a:rPr lang="en-US" sz="2400" dirty="0" smtClean="0"/>
              <a:t>CEDA must enter into new domains at system-level to have future. CEDA must provide enough resources for such initiatives, two selected fields </a:t>
            </a:r>
          </a:p>
          <a:p>
            <a:pPr marL="800100" lvl="1" indent="-342900">
              <a:buFont typeface="Arial" panose="020B0604020202020204" pitchFamily="34" charset="0"/>
              <a:buChar char="•"/>
            </a:pPr>
            <a:r>
              <a:rPr lang="en-US" sz="2000" dirty="0" smtClean="0"/>
              <a:t>Cyber-Physical Systems (CPS) and IoT: join forces with CPS week in 2018, consolidate IoT in major CEDA events (DAC, DATE, ESWEEK)</a:t>
            </a:r>
          </a:p>
          <a:p>
            <a:pPr marL="800100" lvl="1" indent="-342900">
              <a:buFont typeface="Arial" panose="020B0604020202020204" pitchFamily="34" charset="0"/>
              <a:buChar char="•"/>
            </a:pPr>
            <a:r>
              <a:rPr lang="en-US" sz="2000" dirty="0" smtClean="0"/>
              <a:t>Nano-technologies and devices: design tools and methodologies to be aligned with new EU FET Flagship projects – 1B </a:t>
            </a:r>
            <a:r>
              <a:rPr lang="en-US" sz="2000" dirty="0" err="1" smtClean="0"/>
              <a:t>Eur</a:t>
            </a:r>
            <a:r>
              <a:rPr lang="en-US" sz="2000" dirty="0" smtClean="0"/>
              <a:t> in Graphene, Quantum computing and </a:t>
            </a:r>
            <a:r>
              <a:rPr lang="en-US" sz="2000" dirty="0" err="1" smtClean="0"/>
              <a:t>nano</a:t>
            </a:r>
            <a:r>
              <a:rPr lang="en-US" sz="2000" dirty="0" smtClean="0"/>
              <a:t>-systems (</a:t>
            </a:r>
            <a:r>
              <a:rPr lang="en-US" sz="2000" dirty="0"/>
              <a:t>new position in Initiatives) </a:t>
            </a:r>
            <a:endParaRPr lang="en-US" sz="2000" dirty="0" smtClean="0"/>
          </a:p>
          <a:p>
            <a:pPr marL="457200" indent="-457200">
              <a:buClr>
                <a:schemeClr val="accent1">
                  <a:lumMod val="75000"/>
                </a:schemeClr>
              </a:buClr>
              <a:buFont typeface="+mj-lt"/>
              <a:buAutoNum type="arabicPeriod"/>
            </a:pPr>
            <a:r>
              <a:rPr lang="en-US" sz="2400" dirty="0" smtClean="0"/>
              <a:t>Consolidate CEDA community and visibility </a:t>
            </a:r>
          </a:p>
          <a:p>
            <a:pPr marL="796925" lvl="2" indent="-342900"/>
            <a:r>
              <a:rPr lang="en-US" sz="2000" dirty="0" smtClean="0"/>
              <a:t>Keep CEDA industrial links development (Cadence Global </a:t>
            </a:r>
            <a:r>
              <a:rPr lang="en-US" sz="2000" dirty="0"/>
              <a:t>Collaboration </a:t>
            </a:r>
            <a:r>
              <a:rPr lang="en-US" sz="2000" dirty="0" smtClean="0"/>
              <a:t>Framework and Standards) </a:t>
            </a:r>
          </a:p>
          <a:p>
            <a:pPr marL="796925" lvl="2" indent="-342900"/>
            <a:r>
              <a:rPr lang="en-US" sz="2000" dirty="0" smtClean="0"/>
              <a:t>Create new </a:t>
            </a:r>
            <a:r>
              <a:rPr lang="en-US" sz="2000" dirty="0"/>
              <a:t>chapters/activities </a:t>
            </a:r>
            <a:r>
              <a:rPr lang="en-US" sz="2000" dirty="0" smtClean="0"/>
              <a:t>to foster visibility with scientific community</a:t>
            </a:r>
          </a:p>
          <a:p>
            <a:pPr marL="796925" lvl="2" indent="-342900"/>
            <a:r>
              <a:rPr lang="en-US" sz="2000" dirty="0" smtClean="0"/>
              <a:t>Cooperation/Links with CEDA founding societies (specially </a:t>
            </a:r>
            <a:r>
              <a:rPr lang="en-US" sz="2000" dirty="0"/>
              <a:t>y</a:t>
            </a:r>
            <a:r>
              <a:rPr lang="en-US" sz="2000" dirty="0" smtClean="0"/>
              <a:t>oung professionals and Outreach programs)</a:t>
            </a:r>
          </a:p>
          <a:p>
            <a:pPr marL="457200" indent="-457200">
              <a:buClr>
                <a:schemeClr val="accent1">
                  <a:lumMod val="75000"/>
                </a:schemeClr>
              </a:buClr>
              <a:buFont typeface="+mj-lt"/>
              <a:buAutoNum type="arabicPeriod"/>
            </a:pPr>
            <a:r>
              <a:rPr lang="en-US" sz="2400" dirty="0" smtClean="0"/>
              <a:t>Consolidate growth of CEDA “community”, and measure progress and success</a:t>
            </a:r>
          </a:p>
          <a:p>
            <a:pPr marL="800100" lvl="1" indent="-342900">
              <a:buFont typeface="Arial" panose="020B0604020202020204" pitchFamily="34" charset="0"/>
              <a:buChar char="•"/>
            </a:pPr>
            <a:r>
              <a:rPr lang="en-US" sz="2000" dirty="0" smtClean="0"/>
              <a:t>Change operating mode of CEDA by making committees more active than now: VPs define position with an objective/topic to focus on; Define goals within first 3 months, evaluation of performance each year</a:t>
            </a:r>
          </a:p>
          <a:p>
            <a:pPr marL="800100" lvl="1" indent="-342900">
              <a:buFont typeface="Arial" panose="020B0604020202020204" pitchFamily="34" charset="0"/>
              <a:buChar char="•"/>
            </a:pPr>
            <a:r>
              <a:rPr lang="en-US" sz="2000" dirty="0" smtClean="0"/>
              <a:t>Creating continuity for CEDA EC, shall we go for “election process” with the Nomination Committee?</a:t>
            </a:r>
          </a:p>
          <a:p>
            <a:pPr marL="796925" lvl="2" indent="-342900"/>
            <a:endParaRPr lang="en-US" sz="1800" dirty="0" smtClean="0"/>
          </a:p>
          <a:p>
            <a:pPr marL="800100" lvl="1" indent="-342900">
              <a:buFont typeface="Arial" panose="020B0604020202020204" pitchFamily="34" charset="0"/>
              <a:buChar char="•"/>
            </a:pPr>
            <a:endParaRPr lang="en-US" sz="2000" dirty="0" smtClean="0"/>
          </a:p>
          <a:p>
            <a:pPr lvl="1"/>
            <a:endParaRPr lang="en-US" sz="2200" dirty="0" smtClean="0"/>
          </a:p>
        </p:txBody>
      </p:sp>
    </p:spTree>
    <p:extLst>
      <p:ext uri="{BB962C8B-B14F-4D97-AF65-F5344CB8AC3E}">
        <p14:creationId xmlns:p14="http://schemas.microsoft.com/office/powerpoint/2010/main" val="1534044512"/>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89" y="-622960"/>
            <a:ext cx="9206405" cy="1320800"/>
          </a:xfrm>
        </p:spPr>
        <p:txBody>
          <a:bodyPr>
            <a:normAutofit/>
          </a:bodyPr>
          <a:lstStyle/>
          <a:p>
            <a:r>
              <a:rPr lang="en-US" dirty="0" smtClean="0"/>
              <a:t>Old/New Fields for CEDA – Growth and Visibility</a:t>
            </a:r>
            <a:endParaRPr lang="en-US" dirty="0"/>
          </a:p>
        </p:txBody>
      </p:sp>
      <p:grpSp>
        <p:nvGrpSpPr>
          <p:cNvPr id="41" name="Group 40"/>
          <p:cNvGrpSpPr/>
          <p:nvPr/>
        </p:nvGrpSpPr>
        <p:grpSpPr>
          <a:xfrm>
            <a:off x="8650723" y="1033869"/>
            <a:ext cx="1697423" cy="4775308"/>
            <a:chOff x="3723289" y="982705"/>
            <a:chExt cx="1697423" cy="4775308"/>
          </a:xfrm>
        </p:grpSpPr>
        <p:sp>
          <p:nvSpPr>
            <p:cNvPr id="42" name="Rounded Rectangle 41"/>
            <p:cNvSpPr/>
            <p:nvPr/>
          </p:nvSpPr>
          <p:spPr>
            <a:xfrm>
              <a:off x="3747534" y="5009278"/>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Interconnects</a:t>
              </a:r>
            </a:p>
          </p:txBody>
        </p:sp>
        <p:sp>
          <p:nvSpPr>
            <p:cNvPr id="43" name="Rounded Rectangle 42"/>
            <p:cNvSpPr/>
            <p:nvPr/>
          </p:nvSpPr>
          <p:spPr>
            <a:xfrm>
              <a:off x="3747534" y="4561881"/>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Cells</a:t>
              </a:r>
            </a:p>
          </p:txBody>
        </p:sp>
        <p:sp>
          <p:nvSpPr>
            <p:cNvPr id="44" name="Rounded Rectangle 43"/>
            <p:cNvSpPr/>
            <p:nvPr/>
          </p:nvSpPr>
          <p:spPr>
            <a:xfrm>
              <a:off x="3747534" y="4114484"/>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Logic blocks</a:t>
              </a:r>
            </a:p>
          </p:txBody>
        </p:sp>
        <p:sp>
          <p:nvSpPr>
            <p:cNvPr id="45" name="Rounded Rectangle 44"/>
            <p:cNvSpPr/>
            <p:nvPr/>
          </p:nvSpPr>
          <p:spPr>
            <a:xfrm>
              <a:off x="3747534" y="3667087"/>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AMS blocks</a:t>
              </a:r>
            </a:p>
          </p:txBody>
        </p:sp>
        <p:sp>
          <p:nvSpPr>
            <p:cNvPr id="46" name="Rounded Rectangle 45"/>
            <p:cNvSpPr/>
            <p:nvPr/>
          </p:nvSpPr>
          <p:spPr>
            <a:xfrm>
              <a:off x="3747534" y="3219690"/>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Power delivery</a:t>
              </a:r>
            </a:p>
          </p:txBody>
        </p:sp>
        <p:sp>
          <p:nvSpPr>
            <p:cNvPr id="47" name="Rounded Rectangle 46"/>
            <p:cNvSpPr/>
            <p:nvPr/>
          </p:nvSpPr>
          <p:spPr>
            <a:xfrm>
              <a:off x="3747534" y="2324896"/>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Microarchitecture</a:t>
              </a:r>
            </a:p>
          </p:txBody>
        </p:sp>
        <p:sp>
          <p:nvSpPr>
            <p:cNvPr id="48" name="Rounded Rectangle 47"/>
            <p:cNvSpPr/>
            <p:nvPr/>
          </p:nvSpPr>
          <p:spPr>
            <a:xfrm>
              <a:off x="3747534" y="1430102"/>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Architecture/Sys</a:t>
              </a:r>
            </a:p>
          </p:txBody>
        </p:sp>
        <p:sp>
          <p:nvSpPr>
            <p:cNvPr id="49" name="Rounded Rectangle 48"/>
            <p:cNvSpPr/>
            <p:nvPr/>
          </p:nvSpPr>
          <p:spPr>
            <a:xfrm>
              <a:off x="3747534" y="1877499"/>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Firmware</a:t>
              </a:r>
            </a:p>
          </p:txBody>
        </p:sp>
        <p:sp>
          <p:nvSpPr>
            <p:cNvPr id="50" name="Rounded Rectangle 49"/>
            <p:cNvSpPr/>
            <p:nvPr/>
          </p:nvSpPr>
          <p:spPr>
            <a:xfrm>
              <a:off x="3747534" y="982705"/>
              <a:ext cx="1662545" cy="301336"/>
            </a:xfrm>
            <a:prstGeom prst="roundRect">
              <a:avLst/>
            </a:prstGeom>
            <a:gradFill flip="none" rotWithShape="1">
              <a:gsLst>
                <a:gs pos="0">
                  <a:srgbClr val="8D90FF">
                    <a:tint val="66000"/>
                    <a:satMod val="160000"/>
                  </a:srgbClr>
                </a:gs>
                <a:gs pos="50000">
                  <a:srgbClr val="8D90FF">
                    <a:tint val="44500"/>
                    <a:satMod val="160000"/>
                  </a:srgbClr>
                </a:gs>
                <a:gs pos="100000">
                  <a:srgbClr val="8D90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Software</a:t>
              </a:r>
            </a:p>
          </p:txBody>
        </p:sp>
        <p:sp>
          <p:nvSpPr>
            <p:cNvPr id="51" name="Rounded Rectangle 50"/>
            <p:cNvSpPr/>
            <p:nvPr/>
          </p:nvSpPr>
          <p:spPr>
            <a:xfrm>
              <a:off x="3758167" y="5456677"/>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Devices</a:t>
              </a:r>
            </a:p>
          </p:txBody>
        </p:sp>
        <p:sp>
          <p:nvSpPr>
            <p:cNvPr id="52" name="Rounded Rectangle 51"/>
            <p:cNvSpPr/>
            <p:nvPr/>
          </p:nvSpPr>
          <p:spPr>
            <a:xfrm>
              <a:off x="3723289" y="2772293"/>
              <a:ext cx="1662545" cy="301336"/>
            </a:xfrm>
            <a:prstGeom prst="roundRect">
              <a:avLst/>
            </a:prstGeom>
            <a:gradFill flip="none" rotWithShape="1">
              <a:gsLst>
                <a:gs pos="0">
                  <a:srgbClr val="4B54FF">
                    <a:tint val="66000"/>
                    <a:satMod val="160000"/>
                  </a:srgbClr>
                </a:gs>
                <a:gs pos="50000">
                  <a:srgbClr val="4B54FF">
                    <a:tint val="44500"/>
                    <a:satMod val="160000"/>
                  </a:srgbClr>
                </a:gs>
                <a:gs pos="100000">
                  <a:srgbClr val="4B54FF">
                    <a:tint val="23500"/>
                    <a:satMod val="160000"/>
                  </a:srgbClr>
                </a:gs>
              </a:gsLst>
              <a:lin ang="16200000" scaled="1"/>
              <a:tileRect/>
            </a:gradFill>
            <a:ln w="25400" cap="flat" cmpd="sng" algn="ctr">
              <a:solidFill>
                <a:srgbClr val="0860A8">
                  <a:lumMod val="75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200" kern="0" dirty="0">
                  <a:solidFill>
                    <a:srgbClr val="0860A8">
                      <a:lumMod val="75000"/>
                    </a:srgbClr>
                  </a:solidFill>
                  <a:latin typeface="Neo Sans Intel"/>
                  <a:cs typeface="Arial"/>
                </a:rPr>
                <a:t>On-chip fabrics</a:t>
              </a:r>
            </a:p>
          </p:txBody>
        </p:sp>
      </p:grpSp>
      <p:grpSp>
        <p:nvGrpSpPr>
          <p:cNvPr id="53" name="Group 52"/>
          <p:cNvGrpSpPr/>
          <p:nvPr/>
        </p:nvGrpSpPr>
        <p:grpSpPr>
          <a:xfrm>
            <a:off x="8216203" y="1011198"/>
            <a:ext cx="2625757" cy="4786150"/>
            <a:chOff x="5560942" y="967162"/>
            <a:chExt cx="2625757" cy="4786150"/>
          </a:xfrm>
        </p:grpSpPr>
        <p:sp>
          <p:nvSpPr>
            <p:cNvPr id="54" name="Trapezoid 53"/>
            <p:cNvSpPr/>
            <p:nvPr/>
          </p:nvSpPr>
          <p:spPr>
            <a:xfrm flipV="1">
              <a:off x="5995987" y="2748052"/>
              <a:ext cx="1743001"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endParaRPr lang="en-US" kern="0">
                <a:solidFill>
                  <a:srgbClr val="FFFFFF"/>
                </a:solidFill>
                <a:latin typeface="Neo Sans Intel"/>
                <a:cs typeface="Arial"/>
              </a:endParaRPr>
            </a:p>
          </p:txBody>
        </p:sp>
        <p:sp>
          <p:nvSpPr>
            <p:cNvPr id="55" name="Trapezoid 54"/>
            <p:cNvSpPr/>
            <p:nvPr/>
          </p:nvSpPr>
          <p:spPr>
            <a:xfrm flipV="1">
              <a:off x="6211814" y="3667087"/>
              <a:ext cx="1314450"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endParaRPr lang="en-US" kern="0" dirty="0">
                <a:solidFill>
                  <a:srgbClr val="FFFFFF"/>
                </a:solidFill>
                <a:latin typeface="Neo Sans Intel"/>
                <a:cs typeface="Arial"/>
              </a:endParaRPr>
            </a:p>
          </p:txBody>
        </p:sp>
        <p:sp>
          <p:nvSpPr>
            <p:cNvPr id="56" name="Trapezoid 55"/>
            <p:cNvSpPr/>
            <p:nvPr/>
          </p:nvSpPr>
          <p:spPr>
            <a:xfrm flipV="1">
              <a:off x="6099102" y="3219690"/>
              <a:ext cx="1533525"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endParaRPr lang="en-US" kern="0">
                <a:solidFill>
                  <a:srgbClr val="FFFFFF"/>
                </a:solidFill>
                <a:latin typeface="Neo Sans Intel"/>
                <a:cs typeface="Arial"/>
              </a:endParaRPr>
            </a:p>
          </p:txBody>
        </p:sp>
        <p:sp>
          <p:nvSpPr>
            <p:cNvPr id="57" name="Trapezoid 56"/>
            <p:cNvSpPr/>
            <p:nvPr/>
          </p:nvSpPr>
          <p:spPr>
            <a:xfrm flipV="1">
              <a:off x="6329290" y="4114484"/>
              <a:ext cx="1076324"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endParaRPr lang="en-US" kern="0" dirty="0">
                <a:solidFill>
                  <a:srgbClr val="FFFFFF"/>
                </a:solidFill>
                <a:latin typeface="Neo Sans Intel"/>
                <a:cs typeface="Arial"/>
              </a:endParaRPr>
            </a:p>
          </p:txBody>
        </p:sp>
        <p:sp>
          <p:nvSpPr>
            <p:cNvPr id="58" name="Trapezoid 57"/>
            <p:cNvSpPr/>
            <p:nvPr/>
          </p:nvSpPr>
          <p:spPr>
            <a:xfrm flipV="1">
              <a:off x="5892800" y="2305467"/>
              <a:ext cx="1952625"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endParaRPr lang="en-US" kern="0">
                <a:solidFill>
                  <a:srgbClr val="FFFFFF"/>
                </a:solidFill>
                <a:latin typeface="Neo Sans Intel"/>
                <a:cs typeface="Arial"/>
              </a:endParaRPr>
            </a:p>
          </p:txBody>
        </p:sp>
        <p:sp>
          <p:nvSpPr>
            <p:cNvPr id="59" name="Trapezoid 58"/>
            <p:cNvSpPr/>
            <p:nvPr/>
          </p:nvSpPr>
          <p:spPr>
            <a:xfrm flipV="1">
              <a:off x="5778500" y="1866788"/>
              <a:ext cx="2200275"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endParaRPr lang="en-US" kern="0">
                <a:solidFill>
                  <a:srgbClr val="FFFFFF"/>
                </a:solidFill>
                <a:latin typeface="Neo Sans Intel"/>
                <a:cs typeface="Arial"/>
              </a:endParaRPr>
            </a:p>
          </p:txBody>
        </p:sp>
        <p:sp>
          <p:nvSpPr>
            <p:cNvPr id="60" name="Trapezoid 59"/>
            <p:cNvSpPr/>
            <p:nvPr/>
          </p:nvSpPr>
          <p:spPr>
            <a:xfrm flipV="1">
              <a:off x="5676900" y="1434709"/>
              <a:ext cx="2401625"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endParaRPr lang="en-US" kern="0">
                <a:solidFill>
                  <a:srgbClr val="FFFFFF"/>
                </a:solidFill>
                <a:latin typeface="Neo Sans Intel"/>
                <a:cs typeface="Arial"/>
              </a:endParaRPr>
            </a:p>
          </p:txBody>
        </p:sp>
        <p:sp>
          <p:nvSpPr>
            <p:cNvPr id="61" name="Trapezoid 60"/>
            <p:cNvSpPr/>
            <p:nvPr/>
          </p:nvSpPr>
          <p:spPr>
            <a:xfrm flipV="1">
              <a:off x="5560942" y="982705"/>
              <a:ext cx="2625757"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endParaRPr lang="en-US" kern="0" dirty="0">
                <a:solidFill>
                  <a:srgbClr val="FFFFFF"/>
                </a:solidFill>
                <a:latin typeface="Neo Sans Intel"/>
                <a:cs typeface="Arial"/>
              </a:endParaRPr>
            </a:p>
          </p:txBody>
        </p:sp>
        <p:sp>
          <p:nvSpPr>
            <p:cNvPr id="62" name="Trapezoid 61"/>
            <p:cNvSpPr/>
            <p:nvPr/>
          </p:nvSpPr>
          <p:spPr>
            <a:xfrm>
              <a:off x="6199802" y="5004579"/>
              <a:ext cx="1314450"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sz="1400" kern="0" dirty="0">
                  <a:solidFill>
                    <a:srgbClr val="FFFFFF"/>
                  </a:solidFill>
                  <a:latin typeface="Neo Sans Intel"/>
                  <a:cs typeface="Arial"/>
                </a:rPr>
                <a:t>Interconnect</a:t>
              </a:r>
            </a:p>
          </p:txBody>
        </p:sp>
        <p:sp>
          <p:nvSpPr>
            <p:cNvPr id="63" name="Trapezoid 62"/>
            <p:cNvSpPr/>
            <p:nvPr/>
          </p:nvSpPr>
          <p:spPr>
            <a:xfrm>
              <a:off x="6087090" y="5451976"/>
              <a:ext cx="1533525"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kern="0" dirty="0">
                  <a:solidFill>
                    <a:srgbClr val="FFFFFF"/>
                  </a:solidFill>
                  <a:latin typeface="Neo Sans Intel"/>
                  <a:cs typeface="Arial"/>
                </a:rPr>
                <a:t>Devices</a:t>
              </a:r>
            </a:p>
          </p:txBody>
        </p:sp>
        <p:sp>
          <p:nvSpPr>
            <p:cNvPr id="64" name="Trapezoid 63"/>
            <p:cNvSpPr/>
            <p:nvPr/>
          </p:nvSpPr>
          <p:spPr>
            <a:xfrm>
              <a:off x="6317278" y="4557182"/>
              <a:ext cx="1076324" cy="301336"/>
            </a:xfrm>
            <a:prstGeom prst="trapezoid">
              <a:avLst/>
            </a:prstGeom>
            <a:gradFill flip="none" rotWithShape="1">
              <a:gsLst>
                <a:gs pos="0">
                  <a:srgbClr val="8D90FF">
                    <a:shade val="30000"/>
                    <a:satMod val="115000"/>
                  </a:srgbClr>
                </a:gs>
                <a:gs pos="50000">
                  <a:srgbClr val="8D90FF">
                    <a:shade val="67500"/>
                    <a:satMod val="115000"/>
                  </a:srgbClr>
                </a:gs>
                <a:gs pos="100000">
                  <a:srgbClr val="8D90FF">
                    <a:shade val="100000"/>
                    <a:satMod val="115000"/>
                  </a:srgbClr>
                </a:gs>
              </a:gsLst>
              <a:lin ang="5400000" scaled="1"/>
              <a:tileRect/>
            </a:gradFill>
            <a:ln w="25400" cap="flat" cmpd="sng" algn="ctr">
              <a:solidFill>
                <a:srgbClr val="A6CAE1">
                  <a:shade val="50000"/>
                </a:srgbClr>
              </a:solidFill>
              <a:prstDash val="solid"/>
            </a:ln>
            <a:effectLst>
              <a:outerShdw blurRad="50800" dist="38100" dir="2700000" algn="tl" rotWithShape="0">
                <a:prstClr val="black">
                  <a:alpha val="40000"/>
                </a:prstClr>
              </a:outerShdw>
            </a:effectLst>
          </p:spPr>
          <p:txBody>
            <a:bodyPr rtlCol="0" anchor="ctr"/>
            <a:lstStyle/>
            <a:p>
              <a:pPr defTabSz="914400">
                <a:spcBef>
                  <a:spcPct val="0"/>
                </a:spcBef>
                <a:defRPr/>
              </a:pPr>
              <a:r>
                <a:rPr lang="en-US" kern="0" dirty="0">
                  <a:solidFill>
                    <a:srgbClr val="FFFFFF"/>
                  </a:solidFill>
                  <a:latin typeface="Neo Sans Intel"/>
                  <a:cs typeface="Arial"/>
                </a:rPr>
                <a:t>Cells</a:t>
              </a:r>
            </a:p>
          </p:txBody>
        </p:sp>
        <p:sp>
          <p:nvSpPr>
            <p:cNvPr id="65" name="TextBox 64"/>
            <p:cNvSpPr txBox="1"/>
            <p:nvPr/>
          </p:nvSpPr>
          <p:spPr>
            <a:xfrm>
              <a:off x="6521007" y="4077266"/>
              <a:ext cx="928459" cy="369332"/>
            </a:xfrm>
            <a:prstGeom prst="rect">
              <a:avLst/>
            </a:prstGeom>
            <a:noFill/>
          </p:spPr>
          <p:txBody>
            <a:bodyPr wrap="none" rtlCol="0">
              <a:spAutoFit/>
            </a:bodyPr>
            <a:lstStyle/>
            <a:p>
              <a:pPr defTabSz="914400">
                <a:spcBef>
                  <a:spcPct val="0"/>
                </a:spcBef>
                <a:defRPr/>
              </a:pPr>
              <a:r>
                <a:rPr lang="en-US" kern="0" dirty="0">
                  <a:solidFill>
                    <a:srgbClr val="FFFFFF"/>
                  </a:solidFill>
                  <a:latin typeface="Verdana" pitchFamily="34" charset="0"/>
                  <a:cs typeface="Arial" charset="0"/>
                </a:rPr>
                <a:t>Digital</a:t>
              </a:r>
            </a:p>
          </p:txBody>
        </p:sp>
        <p:sp>
          <p:nvSpPr>
            <p:cNvPr id="66" name="TextBox 65"/>
            <p:cNvSpPr txBox="1"/>
            <p:nvPr/>
          </p:nvSpPr>
          <p:spPr>
            <a:xfrm>
              <a:off x="6533892" y="3646913"/>
              <a:ext cx="692818" cy="369332"/>
            </a:xfrm>
            <a:prstGeom prst="rect">
              <a:avLst/>
            </a:prstGeom>
            <a:noFill/>
          </p:spPr>
          <p:txBody>
            <a:bodyPr wrap="none" rtlCol="0">
              <a:spAutoFit/>
            </a:bodyPr>
            <a:lstStyle/>
            <a:p>
              <a:pPr defTabSz="914400">
                <a:spcBef>
                  <a:spcPct val="0"/>
                </a:spcBef>
                <a:defRPr/>
              </a:pPr>
              <a:r>
                <a:rPr lang="en-US" kern="0" dirty="0">
                  <a:solidFill>
                    <a:srgbClr val="FFFFFF"/>
                  </a:solidFill>
                  <a:latin typeface="Verdana" pitchFamily="34" charset="0"/>
                  <a:cs typeface="Arial" charset="0"/>
                </a:rPr>
                <a:t>AMS</a:t>
              </a:r>
            </a:p>
          </p:txBody>
        </p:sp>
        <p:sp>
          <p:nvSpPr>
            <p:cNvPr id="67" name="TextBox 66"/>
            <p:cNvSpPr txBox="1"/>
            <p:nvPr/>
          </p:nvSpPr>
          <p:spPr>
            <a:xfrm>
              <a:off x="6138198" y="3216592"/>
              <a:ext cx="1505990" cy="307777"/>
            </a:xfrm>
            <a:prstGeom prst="rect">
              <a:avLst/>
            </a:prstGeom>
            <a:noFill/>
          </p:spPr>
          <p:txBody>
            <a:bodyPr wrap="none" rtlCol="0">
              <a:spAutoFit/>
            </a:bodyPr>
            <a:lstStyle/>
            <a:p>
              <a:pPr defTabSz="914400">
                <a:spcBef>
                  <a:spcPct val="0"/>
                </a:spcBef>
                <a:defRPr/>
              </a:pPr>
              <a:r>
                <a:rPr lang="en-US" sz="1400" kern="0" dirty="0">
                  <a:solidFill>
                    <a:srgbClr val="FFFFFF"/>
                  </a:solidFill>
                  <a:latin typeface="Verdana" pitchFamily="34" charset="0"/>
                  <a:cs typeface="Arial" charset="0"/>
                </a:rPr>
                <a:t>Power delivery</a:t>
              </a:r>
            </a:p>
          </p:txBody>
        </p:sp>
        <p:sp>
          <p:nvSpPr>
            <p:cNvPr id="68" name="TextBox 67"/>
            <p:cNvSpPr txBox="1"/>
            <p:nvPr/>
          </p:nvSpPr>
          <p:spPr>
            <a:xfrm>
              <a:off x="6132673" y="2757179"/>
              <a:ext cx="1547218" cy="307777"/>
            </a:xfrm>
            <a:prstGeom prst="rect">
              <a:avLst/>
            </a:prstGeom>
            <a:noFill/>
          </p:spPr>
          <p:txBody>
            <a:bodyPr wrap="none" rtlCol="0">
              <a:spAutoFit/>
            </a:bodyPr>
            <a:lstStyle/>
            <a:p>
              <a:pPr defTabSz="914400">
                <a:spcBef>
                  <a:spcPct val="0"/>
                </a:spcBef>
                <a:defRPr/>
              </a:pPr>
              <a:r>
                <a:rPr lang="en-US" sz="1400" kern="0" dirty="0">
                  <a:solidFill>
                    <a:srgbClr val="FFFFFF"/>
                  </a:solidFill>
                  <a:latin typeface="Verdana" pitchFamily="34" charset="0"/>
                  <a:cs typeface="Arial" charset="0"/>
                </a:rPr>
                <a:t>On-chip fabrics</a:t>
              </a:r>
            </a:p>
          </p:txBody>
        </p:sp>
        <p:sp>
          <p:nvSpPr>
            <p:cNvPr id="69" name="TextBox 68"/>
            <p:cNvSpPr txBox="1"/>
            <p:nvPr/>
          </p:nvSpPr>
          <p:spPr>
            <a:xfrm>
              <a:off x="6052129" y="2311439"/>
              <a:ext cx="1744388" cy="307777"/>
            </a:xfrm>
            <a:prstGeom prst="rect">
              <a:avLst/>
            </a:prstGeom>
            <a:noFill/>
          </p:spPr>
          <p:txBody>
            <a:bodyPr wrap="none" rtlCol="0">
              <a:spAutoFit/>
            </a:bodyPr>
            <a:lstStyle/>
            <a:p>
              <a:pPr defTabSz="914400">
                <a:spcBef>
                  <a:spcPct val="0"/>
                </a:spcBef>
                <a:defRPr/>
              </a:pPr>
              <a:r>
                <a:rPr lang="en-US" sz="1400" kern="0" dirty="0">
                  <a:solidFill>
                    <a:srgbClr val="FFFFFF"/>
                  </a:solidFill>
                  <a:latin typeface="Verdana" pitchFamily="34" charset="0"/>
                  <a:cs typeface="Arial" charset="0"/>
                </a:rPr>
                <a:t>Microarchitecture</a:t>
              </a:r>
            </a:p>
          </p:txBody>
        </p:sp>
        <p:sp>
          <p:nvSpPr>
            <p:cNvPr id="70" name="TextBox 69"/>
            <p:cNvSpPr txBox="1"/>
            <p:nvPr/>
          </p:nvSpPr>
          <p:spPr>
            <a:xfrm>
              <a:off x="6352257" y="1870145"/>
              <a:ext cx="1025217" cy="307777"/>
            </a:xfrm>
            <a:prstGeom prst="rect">
              <a:avLst/>
            </a:prstGeom>
            <a:noFill/>
          </p:spPr>
          <p:txBody>
            <a:bodyPr wrap="none" rtlCol="0">
              <a:spAutoFit/>
            </a:bodyPr>
            <a:lstStyle/>
            <a:p>
              <a:pPr defTabSz="914400">
                <a:spcBef>
                  <a:spcPct val="0"/>
                </a:spcBef>
                <a:defRPr/>
              </a:pPr>
              <a:r>
                <a:rPr lang="en-US" sz="1400" kern="0" dirty="0">
                  <a:solidFill>
                    <a:srgbClr val="FFFFFF"/>
                  </a:solidFill>
                  <a:latin typeface="Verdana" pitchFamily="34" charset="0"/>
                  <a:cs typeface="Arial" charset="0"/>
                </a:rPr>
                <a:t>Firmware</a:t>
              </a:r>
            </a:p>
          </p:txBody>
        </p:sp>
        <p:sp>
          <p:nvSpPr>
            <p:cNvPr id="71" name="TextBox 70"/>
            <p:cNvSpPr txBox="1"/>
            <p:nvPr/>
          </p:nvSpPr>
          <p:spPr>
            <a:xfrm>
              <a:off x="6489035" y="1426881"/>
              <a:ext cx="949875" cy="307777"/>
            </a:xfrm>
            <a:prstGeom prst="rect">
              <a:avLst/>
            </a:prstGeom>
            <a:noFill/>
          </p:spPr>
          <p:txBody>
            <a:bodyPr wrap="none" rtlCol="0">
              <a:spAutoFit/>
            </a:bodyPr>
            <a:lstStyle/>
            <a:p>
              <a:pPr defTabSz="914400">
                <a:spcBef>
                  <a:spcPct val="0"/>
                </a:spcBef>
                <a:defRPr/>
              </a:pPr>
              <a:r>
                <a:rPr lang="en-US" sz="1400" kern="0" dirty="0">
                  <a:solidFill>
                    <a:srgbClr val="FFFFFF"/>
                  </a:solidFill>
                  <a:latin typeface="Verdana" pitchFamily="34" charset="0"/>
                  <a:cs typeface="Arial" charset="0"/>
                </a:rPr>
                <a:t>Systems</a:t>
              </a:r>
            </a:p>
          </p:txBody>
        </p:sp>
        <p:sp>
          <p:nvSpPr>
            <p:cNvPr id="72" name="TextBox 71"/>
            <p:cNvSpPr txBox="1"/>
            <p:nvPr/>
          </p:nvSpPr>
          <p:spPr>
            <a:xfrm>
              <a:off x="6382089" y="967162"/>
              <a:ext cx="987643" cy="307777"/>
            </a:xfrm>
            <a:prstGeom prst="rect">
              <a:avLst/>
            </a:prstGeom>
            <a:noFill/>
          </p:spPr>
          <p:txBody>
            <a:bodyPr wrap="none" rtlCol="0">
              <a:spAutoFit/>
            </a:bodyPr>
            <a:lstStyle/>
            <a:p>
              <a:pPr defTabSz="914400">
                <a:spcBef>
                  <a:spcPct val="0"/>
                </a:spcBef>
                <a:defRPr/>
              </a:pPr>
              <a:r>
                <a:rPr lang="en-US" sz="1400" kern="0" dirty="0">
                  <a:solidFill>
                    <a:srgbClr val="FFFFFF"/>
                  </a:solidFill>
                  <a:latin typeface="Verdana" pitchFamily="34" charset="0"/>
                  <a:cs typeface="Arial" charset="0"/>
                </a:rPr>
                <a:t>Software</a:t>
              </a:r>
            </a:p>
          </p:txBody>
        </p:sp>
      </p:grpSp>
      <p:sp>
        <p:nvSpPr>
          <p:cNvPr id="76" name="TextBox 75"/>
          <p:cNvSpPr txBox="1"/>
          <p:nvPr/>
        </p:nvSpPr>
        <p:spPr>
          <a:xfrm>
            <a:off x="5151034" y="1245884"/>
            <a:ext cx="2930292" cy="1631216"/>
          </a:xfrm>
          <a:prstGeom prst="rect">
            <a:avLst/>
          </a:prstGeom>
          <a:noFill/>
        </p:spPr>
        <p:txBody>
          <a:bodyPr wrap="square" rtlCol="0">
            <a:spAutoFit/>
          </a:bodyPr>
          <a:lstStyle/>
          <a:p>
            <a:pPr algn="r" defTabSz="914400">
              <a:spcBef>
                <a:spcPct val="0"/>
              </a:spcBef>
              <a:defRPr/>
            </a:pPr>
            <a:r>
              <a:rPr lang="en-US" sz="2000" kern="0" dirty="0" smtClean="0">
                <a:solidFill>
                  <a:srgbClr val="FF0000"/>
                </a:solidFill>
                <a:latin typeface="Verdana" pitchFamily="34" charset="0"/>
                <a:cs typeface="Arial" charset="0"/>
              </a:rPr>
              <a:t>New                    area  of                  expansion                  for                      CEDA</a:t>
            </a:r>
            <a:endParaRPr lang="en-US" sz="2000" kern="0" dirty="0">
              <a:solidFill>
                <a:srgbClr val="FF0000"/>
              </a:solidFill>
              <a:latin typeface="Verdana" pitchFamily="34" charset="0"/>
              <a:cs typeface="Arial" charset="0"/>
            </a:endParaRPr>
          </a:p>
        </p:txBody>
      </p:sp>
      <p:sp>
        <p:nvSpPr>
          <p:cNvPr id="78" name="Down Arrow 77"/>
          <p:cNvSpPr/>
          <p:nvPr/>
        </p:nvSpPr>
        <p:spPr>
          <a:xfrm>
            <a:off x="10995754" y="1910824"/>
            <a:ext cx="850604" cy="3880514"/>
          </a:xfrm>
          <a:prstGeom prst="downArrow">
            <a:avLst/>
          </a:prstGeom>
          <a:solidFill>
            <a:srgbClr val="0860A8">
              <a:lumMod val="75000"/>
            </a:srgbClr>
          </a:solidFill>
          <a:ln>
            <a:solidFill>
              <a:srgbClr val="000000"/>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bevelT w="63500" h="25400"/>
          </a:sp3d>
        </p:spPr>
        <p:txBody>
          <a:bodyPr vert="vert270" rtlCol="0" anchor="ctr"/>
          <a:lstStyle/>
          <a:p>
            <a:pPr defTabSz="914400">
              <a:spcBef>
                <a:spcPct val="0"/>
              </a:spcBef>
              <a:defRPr/>
            </a:pPr>
            <a:r>
              <a:rPr lang="en-US" sz="2000" kern="0" dirty="0" smtClean="0">
                <a:solidFill>
                  <a:srgbClr val="FFFFFF"/>
                </a:solidFill>
                <a:latin typeface="Neo Sans Intel Medium" pitchFamily="34" charset="0"/>
                <a:cs typeface="Arial"/>
              </a:rPr>
              <a:t>More classical EDA knowledge</a:t>
            </a:r>
            <a:endParaRPr lang="en-US" sz="2000" kern="0" dirty="0">
              <a:solidFill>
                <a:srgbClr val="FFFFFF"/>
              </a:solidFill>
              <a:latin typeface="Neo Sans Intel Medium" pitchFamily="34" charset="0"/>
              <a:cs typeface="Arial"/>
            </a:endParaRPr>
          </a:p>
        </p:txBody>
      </p:sp>
      <p:sp>
        <p:nvSpPr>
          <p:cNvPr id="80" name="Freeform 32"/>
          <p:cNvSpPr>
            <a:spLocks/>
          </p:cNvSpPr>
          <p:nvPr/>
        </p:nvSpPr>
        <p:spPr bwMode="auto">
          <a:xfrm rot="16200000">
            <a:off x="6081358" y="3082921"/>
            <a:ext cx="4782178" cy="643302"/>
          </a:xfrm>
          <a:custGeom>
            <a:avLst/>
            <a:gdLst>
              <a:gd name="connsiteX0" fmla="*/ 0 w 10000"/>
              <a:gd name="connsiteY0" fmla="*/ 1494 h 5159"/>
              <a:gd name="connsiteX1" fmla="*/ 1675 w 10000"/>
              <a:gd name="connsiteY1" fmla="*/ 684 h 5159"/>
              <a:gd name="connsiteX2" fmla="*/ 2673 w 10000"/>
              <a:gd name="connsiteY2" fmla="*/ 256 h 5159"/>
              <a:gd name="connsiteX3" fmla="*/ 4067 w 10000"/>
              <a:gd name="connsiteY3" fmla="*/ 4970 h 5159"/>
              <a:gd name="connsiteX4" fmla="*/ 6019 w 10000"/>
              <a:gd name="connsiteY4" fmla="*/ 4113 h 5159"/>
              <a:gd name="connsiteX5" fmla="*/ 7625 w 10000"/>
              <a:gd name="connsiteY5" fmla="*/ 2451 h 5159"/>
              <a:gd name="connsiteX6" fmla="*/ 10000 w 10000"/>
              <a:gd name="connsiteY6" fmla="*/ 1779 h 5159"/>
              <a:gd name="connsiteX0" fmla="*/ 0 w 10000"/>
              <a:gd name="connsiteY0" fmla="*/ 1588 h 8409"/>
              <a:gd name="connsiteX1" fmla="*/ 1675 w 10000"/>
              <a:gd name="connsiteY1" fmla="*/ 18 h 8409"/>
              <a:gd name="connsiteX2" fmla="*/ 2632 w 10000"/>
              <a:gd name="connsiteY2" fmla="*/ 4130 h 8409"/>
              <a:gd name="connsiteX3" fmla="*/ 4067 w 10000"/>
              <a:gd name="connsiteY3" fmla="*/ 8326 h 8409"/>
              <a:gd name="connsiteX4" fmla="*/ 6019 w 10000"/>
              <a:gd name="connsiteY4" fmla="*/ 6664 h 8409"/>
              <a:gd name="connsiteX5" fmla="*/ 7625 w 10000"/>
              <a:gd name="connsiteY5" fmla="*/ 3443 h 8409"/>
              <a:gd name="connsiteX6" fmla="*/ 10000 w 10000"/>
              <a:gd name="connsiteY6" fmla="*/ 2140 h 8409"/>
              <a:gd name="connsiteX0" fmla="*/ 0 w 9877"/>
              <a:gd name="connsiteY0" fmla="*/ 36 h 17532"/>
              <a:gd name="connsiteX1" fmla="*/ 1552 w 9877"/>
              <a:gd name="connsiteY1" fmla="*/ 7553 h 17532"/>
              <a:gd name="connsiteX2" fmla="*/ 2509 w 9877"/>
              <a:gd name="connsiteY2" fmla="*/ 12443 h 17532"/>
              <a:gd name="connsiteX3" fmla="*/ 3944 w 9877"/>
              <a:gd name="connsiteY3" fmla="*/ 17433 h 17532"/>
              <a:gd name="connsiteX4" fmla="*/ 5896 w 9877"/>
              <a:gd name="connsiteY4" fmla="*/ 15457 h 17532"/>
              <a:gd name="connsiteX5" fmla="*/ 7502 w 9877"/>
              <a:gd name="connsiteY5" fmla="*/ 11626 h 17532"/>
              <a:gd name="connsiteX6" fmla="*/ 9877 w 9877"/>
              <a:gd name="connsiteY6" fmla="*/ 10077 h 17532"/>
              <a:gd name="connsiteX0" fmla="*/ 0 w 10000"/>
              <a:gd name="connsiteY0" fmla="*/ 31 h 10010"/>
              <a:gd name="connsiteX1" fmla="*/ 1571 w 10000"/>
              <a:gd name="connsiteY1" fmla="*/ 4318 h 10010"/>
              <a:gd name="connsiteX2" fmla="*/ 2540 w 10000"/>
              <a:gd name="connsiteY2" fmla="*/ 7107 h 10010"/>
              <a:gd name="connsiteX3" fmla="*/ 3993 w 10000"/>
              <a:gd name="connsiteY3" fmla="*/ 9954 h 10010"/>
              <a:gd name="connsiteX4" fmla="*/ 5969 w 10000"/>
              <a:gd name="connsiteY4" fmla="*/ 8826 h 10010"/>
              <a:gd name="connsiteX5" fmla="*/ 7595 w 10000"/>
              <a:gd name="connsiteY5" fmla="*/ 6641 h 10010"/>
              <a:gd name="connsiteX6" fmla="*/ 10000 w 10000"/>
              <a:gd name="connsiteY6" fmla="*/ 5758 h 10010"/>
              <a:gd name="connsiteX0" fmla="*/ 0 w 10000"/>
              <a:gd name="connsiteY0" fmla="*/ 31 h 10039"/>
              <a:gd name="connsiteX1" fmla="*/ 1571 w 10000"/>
              <a:gd name="connsiteY1" fmla="*/ 4318 h 10039"/>
              <a:gd name="connsiteX2" fmla="*/ 2540 w 10000"/>
              <a:gd name="connsiteY2" fmla="*/ 7107 h 10039"/>
              <a:gd name="connsiteX3" fmla="*/ 3993 w 10000"/>
              <a:gd name="connsiteY3" fmla="*/ 9954 h 10039"/>
              <a:gd name="connsiteX4" fmla="*/ 5969 w 10000"/>
              <a:gd name="connsiteY4" fmla="*/ 8826 h 10039"/>
              <a:gd name="connsiteX5" fmla="*/ 7512 w 10000"/>
              <a:gd name="connsiteY5" fmla="*/ 4137 h 10039"/>
              <a:gd name="connsiteX6" fmla="*/ 10000 w 10000"/>
              <a:gd name="connsiteY6" fmla="*/ 5758 h 10039"/>
              <a:gd name="connsiteX0" fmla="*/ 0 w 11597"/>
              <a:gd name="connsiteY0" fmla="*/ 31 h 10039"/>
              <a:gd name="connsiteX1" fmla="*/ 1571 w 11597"/>
              <a:gd name="connsiteY1" fmla="*/ 4318 h 10039"/>
              <a:gd name="connsiteX2" fmla="*/ 2540 w 11597"/>
              <a:gd name="connsiteY2" fmla="*/ 7107 h 10039"/>
              <a:gd name="connsiteX3" fmla="*/ 3993 w 11597"/>
              <a:gd name="connsiteY3" fmla="*/ 9954 h 10039"/>
              <a:gd name="connsiteX4" fmla="*/ 5969 w 11597"/>
              <a:gd name="connsiteY4" fmla="*/ 8826 h 10039"/>
              <a:gd name="connsiteX5" fmla="*/ 7512 w 11597"/>
              <a:gd name="connsiteY5" fmla="*/ 4137 h 10039"/>
              <a:gd name="connsiteX6" fmla="*/ 11597 w 11597"/>
              <a:gd name="connsiteY6" fmla="*/ 3079 h 10039"/>
              <a:gd name="connsiteX0" fmla="*/ 0 w 11597"/>
              <a:gd name="connsiteY0" fmla="*/ 31 h 10039"/>
              <a:gd name="connsiteX1" fmla="*/ 1571 w 11597"/>
              <a:gd name="connsiteY1" fmla="*/ 4318 h 10039"/>
              <a:gd name="connsiteX2" fmla="*/ 2540 w 11597"/>
              <a:gd name="connsiteY2" fmla="*/ 7107 h 10039"/>
              <a:gd name="connsiteX3" fmla="*/ 3993 w 11597"/>
              <a:gd name="connsiteY3" fmla="*/ 9954 h 10039"/>
              <a:gd name="connsiteX4" fmla="*/ 5969 w 11597"/>
              <a:gd name="connsiteY4" fmla="*/ 8826 h 10039"/>
              <a:gd name="connsiteX5" fmla="*/ 7512 w 11597"/>
              <a:gd name="connsiteY5" fmla="*/ 4137 h 10039"/>
              <a:gd name="connsiteX6" fmla="*/ 9416 w 11597"/>
              <a:gd name="connsiteY6" fmla="*/ 965 h 10039"/>
              <a:gd name="connsiteX7" fmla="*/ 11597 w 11597"/>
              <a:gd name="connsiteY7" fmla="*/ 3079 h 10039"/>
              <a:gd name="connsiteX0" fmla="*/ 0 w 9416"/>
              <a:gd name="connsiteY0" fmla="*/ 31 h 10039"/>
              <a:gd name="connsiteX1" fmla="*/ 1571 w 9416"/>
              <a:gd name="connsiteY1" fmla="*/ 4318 h 10039"/>
              <a:gd name="connsiteX2" fmla="*/ 2540 w 9416"/>
              <a:gd name="connsiteY2" fmla="*/ 7107 h 10039"/>
              <a:gd name="connsiteX3" fmla="*/ 3993 w 9416"/>
              <a:gd name="connsiteY3" fmla="*/ 9954 h 10039"/>
              <a:gd name="connsiteX4" fmla="*/ 5969 w 9416"/>
              <a:gd name="connsiteY4" fmla="*/ 8826 h 10039"/>
              <a:gd name="connsiteX5" fmla="*/ 7512 w 9416"/>
              <a:gd name="connsiteY5" fmla="*/ 4137 h 10039"/>
              <a:gd name="connsiteX6" fmla="*/ 9416 w 9416"/>
              <a:gd name="connsiteY6" fmla="*/ 965 h 10039"/>
              <a:gd name="connsiteX0" fmla="*/ 0 w 10000"/>
              <a:gd name="connsiteY0" fmla="*/ 21 h 9990"/>
              <a:gd name="connsiteX1" fmla="*/ 1896 w 10000"/>
              <a:gd name="connsiteY1" fmla="*/ 6790 h 9990"/>
              <a:gd name="connsiteX2" fmla="*/ 2698 w 10000"/>
              <a:gd name="connsiteY2" fmla="*/ 7069 h 9990"/>
              <a:gd name="connsiteX3" fmla="*/ 4241 w 10000"/>
              <a:gd name="connsiteY3" fmla="*/ 9905 h 9990"/>
              <a:gd name="connsiteX4" fmla="*/ 6339 w 10000"/>
              <a:gd name="connsiteY4" fmla="*/ 8782 h 9990"/>
              <a:gd name="connsiteX5" fmla="*/ 7978 w 10000"/>
              <a:gd name="connsiteY5" fmla="*/ 4111 h 9990"/>
              <a:gd name="connsiteX6" fmla="*/ 10000 w 10000"/>
              <a:gd name="connsiteY6" fmla="*/ 951 h 9990"/>
              <a:gd name="connsiteX0" fmla="*/ 0 w 9972"/>
              <a:gd name="connsiteY0" fmla="*/ 3107 h 9048"/>
              <a:gd name="connsiteX1" fmla="*/ 1868 w 9972"/>
              <a:gd name="connsiteY1" fmla="*/ 5845 h 9048"/>
              <a:gd name="connsiteX2" fmla="*/ 2670 w 9972"/>
              <a:gd name="connsiteY2" fmla="*/ 6124 h 9048"/>
              <a:gd name="connsiteX3" fmla="*/ 4213 w 9972"/>
              <a:gd name="connsiteY3" fmla="*/ 8963 h 9048"/>
              <a:gd name="connsiteX4" fmla="*/ 6311 w 9972"/>
              <a:gd name="connsiteY4" fmla="*/ 7839 h 9048"/>
              <a:gd name="connsiteX5" fmla="*/ 7950 w 9972"/>
              <a:gd name="connsiteY5" fmla="*/ 3163 h 9048"/>
              <a:gd name="connsiteX6" fmla="*/ 9972 w 9972"/>
              <a:gd name="connsiteY6" fmla="*/ 0 h 9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72" h="9048">
                <a:moveTo>
                  <a:pt x="0" y="3107"/>
                </a:moveTo>
                <a:cubicBezTo>
                  <a:pt x="567" y="2669"/>
                  <a:pt x="1062" y="5390"/>
                  <a:pt x="1868" y="5845"/>
                </a:cubicBezTo>
                <a:cubicBezTo>
                  <a:pt x="2184" y="5658"/>
                  <a:pt x="2279" y="5605"/>
                  <a:pt x="2670" y="6124"/>
                </a:cubicBezTo>
                <a:cubicBezTo>
                  <a:pt x="3061" y="6644"/>
                  <a:pt x="3606" y="8677"/>
                  <a:pt x="4213" y="8963"/>
                </a:cubicBezTo>
                <a:cubicBezTo>
                  <a:pt x="4820" y="9248"/>
                  <a:pt x="5688" y="8806"/>
                  <a:pt x="6311" y="7839"/>
                </a:cubicBezTo>
                <a:cubicBezTo>
                  <a:pt x="6935" y="6871"/>
                  <a:pt x="6965" y="4191"/>
                  <a:pt x="7950" y="3163"/>
                </a:cubicBezTo>
                <a:cubicBezTo>
                  <a:pt x="8934" y="2135"/>
                  <a:pt x="9249" y="176"/>
                  <a:pt x="9972" y="0"/>
                </a:cubicBezTo>
              </a:path>
            </a:pathLst>
          </a:custGeom>
          <a:noFill/>
          <a:ln w="76200" cap="flat" cmpd="sng">
            <a:solidFill>
              <a:srgbClr val="F5E647"/>
            </a:solidFill>
            <a:prstDash val="solid"/>
            <a:round/>
            <a:headEnd type="none" w="med" len="med"/>
            <a:tailEnd type="none" w="med" len="med"/>
          </a:ln>
          <a:effectLst/>
        </p:spPr>
        <p:txBody>
          <a:bodyPr/>
          <a:lstStyle/>
          <a:p>
            <a:pPr defTabSz="914400">
              <a:spcBef>
                <a:spcPct val="0"/>
              </a:spcBef>
              <a:defRPr/>
            </a:pPr>
            <a:endParaRPr lang="en-US" kern="0">
              <a:solidFill>
                <a:srgbClr val="FF0000"/>
              </a:solidFill>
              <a:latin typeface="Verdana" pitchFamily="34" charset="0"/>
              <a:cs typeface="Arial" charset="0"/>
            </a:endParaRPr>
          </a:p>
        </p:txBody>
      </p:sp>
      <p:sp>
        <p:nvSpPr>
          <p:cNvPr id="83" name="Freeform 32"/>
          <p:cNvSpPr>
            <a:spLocks/>
          </p:cNvSpPr>
          <p:nvPr/>
        </p:nvSpPr>
        <p:spPr bwMode="auto">
          <a:xfrm rot="5400000" flipH="1">
            <a:off x="8186645" y="3135696"/>
            <a:ext cx="4782178" cy="643302"/>
          </a:xfrm>
          <a:custGeom>
            <a:avLst/>
            <a:gdLst>
              <a:gd name="connsiteX0" fmla="*/ 0 w 10000"/>
              <a:gd name="connsiteY0" fmla="*/ 1494 h 5159"/>
              <a:gd name="connsiteX1" fmla="*/ 1675 w 10000"/>
              <a:gd name="connsiteY1" fmla="*/ 684 h 5159"/>
              <a:gd name="connsiteX2" fmla="*/ 2673 w 10000"/>
              <a:gd name="connsiteY2" fmla="*/ 256 h 5159"/>
              <a:gd name="connsiteX3" fmla="*/ 4067 w 10000"/>
              <a:gd name="connsiteY3" fmla="*/ 4970 h 5159"/>
              <a:gd name="connsiteX4" fmla="*/ 6019 w 10000"/>
              <a:gd name="connsiteY4" fmla="*/ 4113 h 5159"/>
              <a:gd name="connsiteX5" fmla="*/ 7625 w 10000"/>
              <a:gd name="connsiteY5" fmla="*/ 2451 h 5159"/>
              <a:gd name="connsiteX6" fmla="*/ 10000 w 10000"/>
              <a:gd name="connsiteY6" fmla="*/ 1779 h 5159"/>
              <a:gd name="connsiteX0" fmla="*/ 0 w 10000"/>
              <a:gd name="connsiteY0" fmla="*/ 1588 h 8409"/>
              <a:gd name="connsiteX1" fmla="*/ 1675 w 10000"/>
              <a:gd name="connsiteY1" fmla="*/ 18 h 8409"/>
              <a:gd name="connsiteX2" fmla="*/ 2632 w 10000"/>
              <a:gd name="connsiteY2" fmla="*/ 4130 h 8409"/>
              <a:gd name="connsiteX3" fmla="*/ 4067 w 10000"/>
              <a:gd name="connsiteY3" fmla="*/ 8326 h 8409"/>
              <a:gd name="connsiteX4" fmla="*/ 6019 w 10000"/>
              <a:gd name="connsiteY4" fmla="*/ 6664 h 8409"/>
              <a:gd name="connsiteX5" fmla="*/ 7625 w 10000"/>
              <a:gd name="connsiteY5" fmla="*/ 3443 h 8409"/>
              <a:gd name="connsiteX6" fmla="*/ 10000 w 10000"/>
              <a:gd name="connsiteY6" fmla="*/ 2140 h 8409"/>
              <a:gd name="connsiteX0" fmla="*/ 0 w 9877"/>
              <a:gd name="connsiteY0" fmla="*/ 36 h 17532"/>
              <a:gd name="connsiteX1" fmla="*/ 1552 w 9877"/>
              <a:gd name="connsiteY1" fmla="*/ 7553 h 17532"/>
              <a:gd name="connsiteX2" fmla="*/ 2509 w 9877"/>
              <a:gd name="connsiteY2" fmla="*/ 12443 h 17532"/>
              <a:gd name="connsiteX3" fmla="*/ 3944 w 9877"/>
              <a:gd name="connsiteY3" fmla="*/ 17433 h 17532"/>
              <a:gd name="connsiteX4" fmla="*/ 5896 w 9877"/>
              <a:gd name="connsiteY4" fmla="*/ 15457 h 17532"/>
              <a:gd name="connsiteX5" fmla="*/ 7502 w 9877"/>
              <a:gd name="connsiteY5" fmla="*/ 11626 h 17532"/>
              <a:gd name="connsiteX6" fmla="*/ 9877 w 9877"/>
              <a:gd name="connsiteY6" fmla="*/ 10077 h 17532"/>
              <a:gd name="connsiteX0" fmla="*/ 0 w 10000"/>
              <a:gd name="connsiteY0" fmla="*/ 31 h 10010"/>
              <a:gd name="connsiteX1" fmla="*/ 1571 w 10000"/>
              <a:gd name="connsiteY1" fmla="*/ 4318 h 10010"/>
              <a:gd name="connsiteX2" fmla="*/ 2540 w 10000"/>
              <a:gd name="connsiteY2" fmla="*/ 7107 h 10010"/>
              <a:gd name="connsiteX3" fmla="*/ 3993 w 10000"/>
              <a:gd name="connsiteY3" fmla="*/ 9954 h 10010"/>
              <a:gd name="connsiteX4" fmla="*/ 5969 w 10000"/>
              <a:gd name="connsiteY4" fmla="*/ 8826 h 10010"/>
              <a:gd name="connsiteX5" fmla="*/ 7595 w 10000"/>
              <a:gd name="connsiteY5" fmla="*/ 6641 h 10010"/>
              <a:gd name="connsiteX6" fmla="*/ 10000 w 10000"/>
              <a:gd name="connsiteY6" fmla="*/ 5758 h 10010"/>
              <a:gd name="connsiteX0" fmla="*/ 0 w 10000"/>
              <a:gd name="connsiteY0" fmla="*/ 31 h 10039"/>
              <a:gd name="connsiteX1" fmla="*/ 1571 w 10000"/>
              <a:gd name="connsiteY1" fmla="*/ 4318 h 10039"/>
              <a:gd name="connsiteX2" fmla="*/ 2540 w 10000"/>
              <a:gd name="connsiteY2" fmla="*/ 7107 h 10039"/>
              <a:gd name="connsiteX3" fmla="*/ 3993 w 10000"/>
              <a:gd name="connsiteY3" fmla="*/ 9954 h 10039"/>
              <a:gd name="connsiteX4" fmla="*/ 5969 w 10000"/>
              <a:gd name="connsiteY4" fmla="*/ 8826 h 10039"/>
              <a:gd name="connsiteX5" fmla="*/ 7512 w 10000"/>
              <a:gd name="connsiteY5" fmla="*/ 4137 h 10039"/>
              <a:gd name="connsiteX6" fmla="*/ 10000 w 10000"/>
              <a:gd name="connsiteY6" fmla="*/ 5758 h 10039"/>
              <a:gd name="connsiteX0" fmla="*/ 0 w 11597"/>
              <a:gd name="connsiteY0" fmla="*/ 31 h 10039"/>
              <a:gd name="connsiteX1" fmla="*/ 1571 w 11597"/>
              <a:gd name="connsiteY1" fmla="*/ 4318 h 10039"/>
              <a:gd name="connsiteX2" fmla="*/ 2540 w 11597"/>
              <a:gd name="connsiteY2" fmla="*/ 7107 h 10039"/>
              <a:gd name="connsiteX3" fmla="*/ 3993 w 11597"/>
              <a:gd name="connsiteY3" fmla="*/ 9954 h 10039"/>
              <a:gd name="connsiteX4" fmla="*/ 5969 w 11597"/>
              <a:gd name="connsiteY4" fmla="*/ 8826 h 10039"/>
              <a:gd name="connsiteX5" fmla="*/ 7512 w 11597"/>
              <a:gd name="connsiteY5" fmla="*/ 4137 h 10039"/>
              <a:gd name="connsiteX6" fmla="*/ 11597 w 11597"/>
              <a:gd name="connsiteY6" fmla="*/ 3079 h 10039"/>
              <a:gd name="connsiteX0" fmla="*/ 0 w 11597"/>
              <a:gd name="connsiteY0" fmla="*/ 31 h 10039"/>
              <a:gd name="connsiteX1" fmla="*/ 1571 w 11597"/>
              <a:gd name="connsiteY1" fmla="*/ 4318 h 10039"/>
              <a:gd name="connsiteX2" fmla="*/ 2540 w 11597"/>
              <a:gd name="connsiteY2" fmla="*/ 7107 h 10039"/>
              <a:gd name="connsiteX3" fmla="*/ 3993 w 11597"/>
              <a:gd name="connsiteY3" fmla="*/ 9954 h 10039"/>
              <a:gd name="connsiteX4" fmla="*/ 5969 w 11597"/>
              <a:gd name="connsiteY4" fmla="*/ 8826 h 10039"/>
              <a:gd name="connsiteX5" fmla="*/ 7512 w 11597"/>
              <a:gd name="connsiteY5" fmla="*/ 4137 h 10039"/>
              <a:gd name="connsiteX6" fmla="*/ 9416 w 11597"/>
              <a:gd name="connsiteY6" fmla="*/ 965 h 10039"/>
              <a:gd name="connsiteX7" fmla="*/ 11597 w 11597"/>
              <a:gd name="connsiteY7" fmla="*/ 3079 h 10039"/>
              <a:gd name="connsiteX0" fmla="*/ 0 w 9416"/>
              <a:gd name="connsiteY0" fmla="*/ 31 h 10039"/>
              <a:gd name="connsiteX1" fmla="*/ 1571 w 9416"/>
              <a:gd name="connsiteY1" fmla="*/ 4318 h 10039"/>
              <a:gd name="connsiteX2" fmla="*/ 2540 w 9416"/>
              <a:gd name="connsiteY2" fmla="*/ 7107 h 10039"/>
              <a:gd name="connsiteX3" fmla="*/ 3993 w 9416"/>
              <a:gd name="connsiteY3" fmla="*/ 9954 h 10039"/>
              <a:gd name="connsiteX4" fmla="*/ 5969 w 9416"/>
              <a:gd name="connsiteY4" fmla="*/ 8826 h 10039"/>
              <a:gd name="connsiteX5" fmla="*/ 7512 w 9416"/>
              <a:gd name="connsiteY5" fmla="*/ 4137 h 10039"/>
              <a:gd name="connsiteX6" fmla="*/ 9416 w 9416"/>
              <a:gd name="connsiteY6" fmla="*/ 965 h 10039"/>
              <a:gd name="connsiteX0" fmla="*/ 0 w 10000"/>
              <a:gd name="connsiteY0" fmla="*/ 21 h 9990"/>
              <a:gd name="connsiteX1" fmla="*/ 1896 w 10000"/>
              <a:gd name="connsiteY1" fmla="*/ 6790 h 9990"/>
              <a:gd name="connsiteX2" fmla="*/ 2698 w 10000"/>
              <a:gd name="connsiteY2" fmla="*/ 7069 h 9990"/>
              <a:gd name="connsiteX3" fmla="*/ 4241 w 10000"/>
              <a:gd name="connsiteY3" fmla="*/ 9905 h 9990"/>
              <a:gd name="connsiteX4" fmla="*/ 6339 w 10000"/>
              <a:gd name="connsiteY4" fmla="*/ 8782 h 9990"/>
              <a:gd name="connsiteX5" fmla="*/ 7978 w 10000"/>
              <a:gd name="connsiteY5" fmla="*/ 4111 h 9990"/>
              <a:gd name="connsiteX6" fmla="*/ 10000 w 10000"/>
              <a:gd name="connsiteY6" fmla="*/ 951 h 9990"/>
              <a:gd name="connsiteX0" fmla="*/ 0 w 9972"/>
              <a:gd name="connsiteY0" fmla="*/ 3107 h 9048"/>
              <a:gd name="connsiteX1" fmla="*/ 1868 w 9972"/>
              <a:gd name="connsiteY1" fmla="*/ 5845 h 9048"/>
              <a:gd name="connsiteX2" fmla="*/ 2670 w 9972"/>
              <a:gd name="connsiteY2" fmla="*/ 6124 h 9048"/>
              <a:gd name="connsiteX3" fmla="*/ 4213 w 9972"/>
              <a:gd name="connsiteY3" fmla="*/ 8963 h 9048"/>
              <a:gd name="connsiteX4" fmla="*/ 6311 w 9972"/>
              <a:gd name="connsiteY4" fmla="*/ 7839 h 9048"/>
              <a:gd name="connsiteX5" fmla="*/ 7950 w 9972"/>
              <a:gd name="connsiteY5" fmla="*/ 3163 h 9048"/>
              <a:gd name="connsiteX6" fmla="*/ 9972 w 9972"/>
              <a:gd name="connsiteY6" fmla="*/ 0 h 9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72" h="9048">
                <a:moveTo>
                  <a:pt x="0" y="3107"/>
                </a:moveTo>
                <a:cubicBezTo>
                  <a:pt x="567" y="2669"/>
                  <a:pt x="1062" y="5390"/>
                  <a:pt x="1868" y="5845"/>
                </a:cubicBezTo>
                <a:cubicBezTo>
                  <a:pt x="2184" y="5658"/>
                  <a:pt x="2279" y="5605"/>
                  <a:pt x="2670" y="6124"/>
                </a:cubicBezTo>
                <a:cubicBezTo>
                  <a:pt x="3061" y="6644"/>
                  <a:pt x="3606" y="8677"/>
                  <a:pt x="4213" y="8963"/>
                </a:cubicBezTo>
                <a:cubicBezTo>
                  <a:pt x="4820" y="9248"/>
                  <a:pt x="5688" y="8806"/>
                  <a:pt x="6311" y="7839"/>
                </a:cubicBezTo>
                <a:cubicBezTo>
                  <a:pt x="6935" y="6871"/>
                  <a:pt x="6965" y="4191"/>
                  <a:pt x="7950" y="3163"/>
                </a:cubicBezTo>
                <a:cubicBezTo>
                  <a:pt x="8934" y="2135"/>
                  <a:pt x="9249" y="176"/>
                  <a:pt x="9972" y="0"/>
                </a:cubicBezTo>
              </a:path>
            </a:pathLst>
          </a:custGeom>
          <a:noFill/>
          <a:ln w="76200" cap="flat" cmpd="sng">
            <a:solidFill>
              <a:srgbClr val="F5E647"/>
            </a:solidFill>
            <a:prstDash val="solid"/>
            <a:round/>
            <a:headEnd type="none" w="med" len="med"/>
            <a:tailEnd type="none" w="med" len="med"/>
          </a:ln>
          <a:effectLst/>
        </p:spPr>
        <p:txBody>
          <a:bodyPr/>
          <a:lstStyle/>
          <a:p>
            <a:pPr defTabSz="914400">
              <a:spcBef>
                <a:spcPct val="0"/>
              </a:spcBef>
              <a:defRPr/>
            </a:pPr>
            <a:endParaRPr lang="en-US" kern="0">
              <a:solidFill>
                <a:srgbClr val="FF0000"/>
              </a:solidFill>
              <a:latin typeface="Verdana" pitchFamily="34" charset="0"/>
              <a:cs typeface="Arial" charset="0"/>
            </a:endParaRPr>
          </a:p>
        </p:txBody>
      </p:sp>
      <p:sp>
        <p:nvSpPr>
          <p:cNvPr id="3" name="Rectangle 2"/>
          <p:cNvSpPr/>
          <p:nvPr/>
        </p:nvSpPr>
        <p:spPr>
          <a:xfrm>
            <a:off x="8305483" y="1453208"/>
            <a:ext cx="2536477" cy="1268533"/>
          </a:xfrm>
          <a:prstGeom prst="rect">
            <a:avLst/>
          </a:prstGeom>
          <a:noFill/>
          <a:ln w="635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9" name="Rectangle 78"/>
          <p:cNvSpPr/>
          <p:nvPr/>
        </p:nvSpPr>
        <p:spPr>
          <a:xfrm>
            <a:off x="8289460" y="5002864"/>
            <a:ext cx="2417833" cy="892029"/>
          </a:xfrm>
          <a:prstGeom prst="rect">
            <a:avLst/>
          </a:prstGeom>
          <a:noFill/>
          <a:ln w="635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1" name="Content Placeholder 2"/>
          <p:cNvSpPr txBox="1">
            <a:spLocks/>
          </p:cNvSpPr>
          <p:nvPr/>
        </p:nvSpPr>
        <p:spPr>
          <a:xfrm>
            <a:off x="149959" y="799556"/>
            <a:ext cx="6849754" cy="5865013"/>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Arial" panose="020B0604020202020204" pitchFamily="34" charset="0"/>
              <a:buChar char="•"/>
            </a:pPr>
            <a:r>
              <a:rPr lang="en-US" sz="2400" dirty="0" smtClean="0">
                <a:solidFill>
                  <a:schemeClr val="tx1"/>
                </a:solidFill>
                <a:latin typeface="Calibri" panose="020F0502020204030204" pitchFamily="34" charset="0"/>
                <a:cs typeface="Calibri" panose="020F0502020204030204" pitchFamily="34" charset="0"/>
              </a:rPr>
              <a:t>DAC focus needs re-evaluation: even less submissions than usual (only growth in Machine learning, embedded and wireless)</a:t>
            </a:r>
          </a:p>
          <a:p>
            <a:pPr lvl="1"/>
            <a:r>
              <a:rPr lang="es-ES" sz="2200" b="1" dirty="0" err="1" smtClean="0">
                <a:solidFill>
                  <a:srgbClr val="FF0000"/>
                </a:solidFill>
                <a:latin typeface="Calibri" panose="020F0502020204030204" pitchFamily="34" charset="0"/>
                <a:cs typeface="Calibri" panose="020F0502020204030204" pitchFamily="34" charset="0"/>
              </a:rPr>
              <a:t>Important</a:t>
            </a:r>
            <a:r>
              <a:rPr lang="es-ES" sz="2200" b="1" dirty="0" smtClean="0">
                <a:solidFill>
                  <a:srgbClr val="FF0000"/>
                </a:solidFill>
                <a:latin typeface="Calibri" panose="020F0502020204030204" pitchFamily="34" charset="0"/>
                <a:cs typeface="Calibri" panose="020F0502020204030204" pitchFamily="34" charset="0"/>
              </a:rPr>
              <a:t> </a:t>
            </a:r>
            <a:r>
              <a:rPr lang="es-ES" sz="2200" b="1" dirty="0" err="1" smtClean="0">
                <a:solidFill>
                  <a:srgbClr val="FF0000"/>
                </a:solidFill>
                <a:latin typeface="Calibri" panose="020F0502020204030204" pitchFamily="34" charset="0"/>
                <a:cs typeface="Calibri" panose="020F0502020204030204" pitchFamily="34" charset="0"/>
              </a:rPr>
              <a:t>pressure</a:t>
            </a:r>
            <a:r>
              <a:rPr lang="es-ES" sz="2200" b="1" dirty="0" smtClean="0">
                <a:solidFill>
                  <a:srgbClr val="FF0000"/>
                </a:solidFill>
                <a:latin typeface="Calibri" panose="020F0502020204030204" pitchFamily="34" charset="0"/>
                <a:cs typeface="Calibri" panose="020F0502020204030204" pitchFamily="34" charset="0"/>
              </a:rPr>
              <a:t> </a:t>
            </a:r>
            <a:r>
              <a:rPr lang="es-ES" sz="2200" b="1" dirty="0" err="1" smtClean="0">
                <a:solidFill>
                  <a:srgbClr val="FF0000"/>
                </a:solidFill>
                <a:latin typeface="Calibri" panose="020F0502020204030204" pitchFamily="34" charset="0"/>
                <a:cs typeface="Calibri" panose="020F0502020204030204" pitchFamily="34" charset="0"/>
              </a:rPr>
              <a:t>from</a:t>
            </a:r>
            <a:r>
              <a:rPr lang="es-ES" sz="2200" b="1" dirty="0" smtClean="0">
                <a:solidFill>
                  <a:srgbClr val="FF0000"/>
                </a:solidFill>
                <a:latin typeface="Calibri" panose="020F0502020204030204" pitchFamily="34" charset="0"/>
                <a:cs typeface="Calibri" panose="020F0502020204030204" pitchFamily="34" charset="0"/>
              </a:rPr>
              <a:t> ESDA, new “Business </a:t>
            </a:r>
            <a:r>
              <a:rPr lang="es-ES" sz="2200" b="1" dirty="0" err="1" smtClean="0">
                <a:solidFill>
                  <a:srgbClr val="FF0000"/>
                </a:solidFill>
                <a:latin typeface="Calibri" panose="020F0502020204030204" pitchFamily="34" charset="0"/>
                <a:cs typeface="Calibri" panose="020F0502020204030204" pitchFamily="34" charset="0"/>
              </a:rPr>
              <a:t>model</a:t>
            </a:r>
            <a:r>
              <a:rPr lang="es-ES" sz="2200" b="1" dirty="0" smtClean="0">
                <a:solidFill>
                  <a:srgbClr val="FF0000"/>
                </a:solidFill>
                <a:latin typeface="Calibri" panose="020F0502020204030204" pitchFamily="34" charset="0"/>
                <a:cs typeface="Calibri" panose="020F0502020204030204" pitchFamily="34" charset="0"/>
              </a:rPr>
              <a:t>”?  (new position in CEDA EC as DAC Rep.)</a:t>
            </a:r>
            <a:endParaRPr lang="en-US" sz="2200" b="1" dirty="0" smtClean="0">
              <a:solidFill>
                <a:srgbClr val="FF0000"/>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s-ES" sz="2400" dirty="0" err="1" smtClean="0">
                <a:latin typeface="Calibri" panose="020F0502020204030204" pitchFamily="34" charset="0"/>
                <a:cs typeface="Calibri" panose="020F0502020204030204" pitchFamily="34" charset="0"/>
              </a:rPr>
              <a:t>Other</a:t>
            </a:r>
            <a:r>
              <a:rPr lang="es-ES" sz="2400" dirty="0" smtClean="0">
                <a:latin typeface="Calibri" panose="020F0502020204030204" pitchFamily="34" charset="0"/>
                <a:cs typeface="Calibri" panose="020F0502020204030204" pitchFamily="34" charset="0"/>
              </a:rPr>
              <a:t> new </a:t>
            </a:r>
            <a:r>
              <a:rPr lang="es-ES" sz="2400" dirty="0" err="1" smtClean="0">
                <a:latin typeface="Calibri" panose="020F0502020204030204" pitchFamily="34" charset="0"/>
                <a:cs typeface="Calibri" panose="020F0502020204030204" pitchFamily="34" charset="0"/>
              </a:rPr>
              <a:t>fields</a:t>
            </a:r>
            <a:r>
              <a:rPr lang="es-ES" sz="2400" dirty="0">
                <a:latin typeface="Calibri" panose="020F0502020204030204" pitchFamily="34" charset="0"/>
                <a:cs typeface="Calibri" panose="020F0502020204030204" pitchFamily="34" charset="0"/>
              </a:rPr>
              <a:t> </a:t>
            </a:r>
            <a:r>
              <a:rPr lang="es-ES" sz="2400" dirty="0" smtClean="0">
                <a:latin typeface="Calibri" panose="020F0502020204030204" pitchFamily="34" charset="0"/>
                <a:cs typeface="Calibri" panose="020F0502020204030204" pitchFamily="34" charset="0"/>
              </a:rPr>
              <a:t>and </a:t>
            </a:r>
            <a:r>
              <a:rPr lang="es-ES" sz="2400" dirty="0" err="1" smtClean="0">
                <a:latin typeface="Calibri" panose="020F0502020204030204" pitchFamily="34" charset="0"/>
                <a:cs typeface="Calibri" panose="020F0502020204030204" pitchFamily="34" charset="0"/>
              </a:rPr>
              <a:t>events</a:t>
            </a:r>
            <a:endParaRPr lang="en-US" sz="2400" dirty="0" smtClean="0">
              <a:latin typeface="Calibri" panose="020F0502020204030204" pitchFamily="34" charset="0"/>
              <a:cs typeface="Calibri" panose="020F0502020204030204" pitchFamily="34" charset="0"/>
            </a:endParaRPr>
          </a:p>
          <a:p>
            <a:pPr lvl="1"/>
            <a:r>
              <a:rPr lang="en-US" sz="2200" dirty="0" smtClean="0">
                <a:latin typeface="Calibri" panose="020F0502020204030204" pitchFamily="34" charset="0"/>
                <a:cs typeface="Calibri" panose="020F0502020204030204" pitchFamily="34" charset="0"/>
              </a:rPr>
              <a:t>DATE </a:t>
            </a:r>
            <a:r>
              <a:rPr lang="en-US" sz="2200" dirty="0">
                <a:latin typeface="Calibri" panose="020F0502020204030204" pitchFamily="34" charset="0"/>
                <a:cs typeface="Calibri" panose="020F0502020204030204" pitchFamily="34" charset="0"/>
              </a:rPr>
              <a:t>2017/18 topics: </a:t>
            </a:r>
            <a:r>
              <a:rPr lang="en-US" sz="2200" dirty="0" smtClean="0">
                <a:latin typeface="Calibri" panose="020F0502020204030204" pitchFamily="34" charset="0"/>
                <a:cs typeface="Calibri" panose="020F0502020204030204" pitchFamily="34" charset="0"/>
              </a:rPr>
              <a:t>IoT and embedded systems, </a:t>
            </a:r>
            <a:r>
              <a:rPr lang="en-US" sz="2200" dirty="0">
                <a:latin typeface="Calibri" panose="020F0502020204030204" pitchFamily="34" charset="0"/>
                <a:cs typeface="Calibri" panose="020F0502020204030204" pitchFamily="34" charset="0"/>
              </a:rPr>
              <a:t>bio-medical </a:t>
            </a:r>
            <a:r>
              <a:rPr lang="en-US" sz="2200" dirty="0" smtClean="0">
                <a:latin typeface="Calibri" panose="020F0502020204030204" pitchFamily="34" charset="0"/>
                <a:cs typeface="Calibri" panose="020F0502020204030204" pitchFamily="34" charset="0"/>
              </a:rPr>
              <a:t>systems, automotive and </a:t>
            </a:r>
            <a:r>
              <a:rPr lang="en-US" sz="2200" dirty="0">
                <a:latin typeface="Calibri" panose="020F0502020204030204" pitchFamily="34" charset="0"/>
                <a:cs typeface="Calibri" panose="020F0502020204030204" pitchFamily="34" charset="0"/>
              </a:rPr>
              <a:t>nanotech</a:t>
            </a:r>
          </a:p>
          <a:p>
            <a:pPr lvl="2">
              <a:buFont typeface="Wingdings" panose="05000000000000000000" pitchFamily="2" charset="2"/>
              <a:buChar char="§"/>
            </a:pPr>
            <a:r>
              <a:rPr lang="es-ES" sz="2000" b="1" dirty="0">
                <a:solidFill>
                  <a:srgbClr val="FF0000"/>
                </a:solidFill>
                <a:latin typeface="Calibri" panose="020F0502020204030204" pitchFamily="34" charset="0"/>
                <a:cs typeface="Calibri" panose="020F0502020204030204" pitchFamily="34" charset="0"/>
              </a:rPr>
              <a:t>CEDA </a:t>
            </a:r>
            <a:r>
              <a:rPr lang="es-ES" sz="2000" b="1" dirty="0" err="1">
                <a:solidFill>
                  <a:srgbClr val="FF0000"/>
                </a:solidFill>
                <a:latin typeface="Calibri" panose="020F0502020204030204" pitchFamily="34" charset="0"/>
                <a:cs typeface="Calibri" panose="020F0502020204030204" pitchFamily="34" charset="0"/>
              </a:rPr>
              <a:t>promotion</a:t>
            </a:r>
            <a:r>
              <a:rPr lang="es-ES" sz="2000" b="1" dirty="0">
                <a:solidFill>
                  <a:srgbClr val="FF0000"/>
                </a:solidFill>
                <a:latin typeface="Calibri" panose="020F0502020204030204" pitchFamily="34" charset="0"/>
                <a:cs typeface="Calibri" panose="020F0502020204030204" pitchFamily="34" charset="0"/>
              </a:rPr>
              <a:t> of </a:t>
            </a:r>
            <a:r>
              <a:rPr lang="es-ES" sz="2000" b="1" dirty="0" err="1">
                <a:solidFill>
                  <a:srgbClr val="FF0000"/>
                </a:solidFill>
                <a:latin typeface="Calibri" panose="020F0502020204030204" pitchFamily="34" charset="0"/>
                <a:cs typeface="Calibri" panose="020F0502020204030204" pitchFamily="34" charset="0"/>
              </a:rPr>
              <a:t>our</a:t>
            </a:r>
            <a:r>
              <a:rPr lang="es-ES" sz="2000" b="1" dirty="0">
                <a:solidFill>
                  <a:srgbClr val="FF0000"/>
                </a:solidFill>
                <a:latin typeface="Calibri" panose="020F0502020204030204" pitchFamily="34" charset="0"/>
                <a:cs typeface="Calibri" panose="020F0502020204030204" pitchFamily="34" charset="0"/>
              </a:rPr>
              <a:t> </a:t>
            </a:r>
            <a:r>
              <a:rPr lang="es-ES" sz="2000" b="1" dirty="0" err="1">
                <a:solidFill>
                  <a:srgbClr val="FF0000"/>
                </a:solidFill>
                <a:latin typeface="Calibri" panose="020F0502020204030204" pitchFamily="34" charset="0"/>
                <a:cs typeface="Calibri" panose="020F0502020204030204" pitchFamily="34" charset="0"/>
              </a:rPr>
              <a:t>activities</a:t>
            </a:r>
            <a:r>
              <a:rPr lang="es-ES" sz="2000" b="1" dirty="0">
                <a:solidFill>
                  <a:srgbClr val="FF0000"/>
                </a:solidFill>
                <a:latin typeface="Calibri" panose="020F0502020204030204" pitchFamily="34" charset="0"/>
                <a:cs typeface="Calibri" panose="020F0502020204030204" pitchFamily="34" charset="0"/>
              </a:rPr>
              <a:t> </a:t>
            </a:r>
            <a:r>
              <a:rPr lang="es-ES" sz="2000" b="1" dirty="0" err="1">
                <a:solidFill>
                  <a:srgbClr val="FF0000"/>
                </a:solidFill>
                <a:latin typeface="Calibri" panose="020F0502020204030204" pitchFamily="34" charset="0"/>
                <a:cs typeface="Calibri" panose="020F0502020204030204" pitchFamily="34" charset="0"/>
              </a:rPr>
              <a:t>needed</a:t>
            </a:r>
            <a:r>
              <a:rPr lang="es-ES" sz="2000" b="1" dirty="0" smtClean="0">
                <a:solidFill>
                  <a:srgbClr val="FF0000"/>
                </a:solidFill>
                <a:latin typeface="Calibri" panose="020F0502020204030204" pitchFamily="34" charset="0"/>
                <a:cs typeface="Calibri" panose="020F0502020204030204" pitchFamily="34" charset="0"/>
              </a:rPr>
              <a:t>!</a:t>
            </a:r>
          </a:p>
          <a:p>
            <a:pPr lvl="1"/>
            <a:r>
              <a:rPr lang="es-ES" sz="2200" dirty="0">
                <a:solidFill>
                  <a:schemeClr val="tx1"/>
                </a:solidFill>
                <a:latin typeface="Calibri" panose="020F0502020204030204" pitchFamily="34" charset="0"/>
                <a:cs typeface="Calibri" panose="020F0502020204030204" pitchFamily="34" charset="0"/>
              </a:rPr>
              <a:t>South </a:t>
            </a:r>
            <a:r>
              <a:rPr lang="es-ES" sz="2200" dirty="0" err="1">
                <a:solidFill>
                  <a:schemeClr val="tx1"/>
                </a:solidFill>
                <a:latin typeface="Calibri" panose="020F0502020204030204" pitchFamily="34" charset="0"/>
                <a:cs typeface="Calibri" panose="020F0502020204030204" pitchFamily="34" charset="0"/>
              </a:rPr>
              <a:t>America</a:t>
            </a:r>
            <a:r>
              <a:rPr lang="es-ES" sz="2200" dirty="0">
                <a:solidFill>
                  <a:schemeClr val="tx1"/>
                </a:solidFill>
                <a:latin typeface="Calibri" panose="020F0502020204030204" pitchFamily="34" charset="0"/>
                <a:cs typeface="Calibri" panose="020F0502020204030204" pitchFamily="34" charset="0"/>
              </a:rPr>
              <a:t>: SBCCI (Technical and 25-30% </a:t>
            </a:r>
            <a:r>
              <a:rPr lang="es-ES" sz="2200" dirty="0" err="1">
                <a:solidFill>
                  <a:schemeClr val="tx1"/>
                </a:solidFill>
                <a:latin typeface="Calibri" panose="020F0502020204030204" pitchFamily="34" charset="0"/>
                <a:cs typeface="Calibri" panose="020F0502020204030204" pitchFamily="34" charset="0"/>
              </a:rPr>
              <a:t>financial</a:t>
            </a:r>
            <a:r>
              <a:rPr lang="es-ES" sz="2200" dirty="0">
                <a:solidFill>
                  <a:schemeClr val="tx1"/>
                </a:solidFill>
                <a:latin typeface="Calibri" panose="020F0502020204030204" pitchFamily="34" charset="0"/>
                <a:cs typeface="Calibri" panose="020F0502020204030204" pitchFamily="34" charset="0"/>
              </a:rPr>
              <a:t> in 2018) and LASCAS </a:t>
            </a:r>
          </a:p>
          <a:p>
            <a:pPr lvl="1"/>
            <a:r>
              <a:rPr lang="es-ES" sz="2200" dirty="0" smtClean="0">
                <a:solidFill>
                  <a:schemeClr val="tx1"/>
                </a:solidFill>
                <a:latin typeface="Calibri" panose="020F0502020204030204" pitchFamily="34" charset="0"/>
                <a:cs typeface="Calibri" panose="020F0502020204030204" pitchFamily="34" charset="0"/>
              </a:rPr>
              <a:t>ICRC</a:t>
            </a:r>
            <a:r>
              <a:rPr lang="es-ES" sz="2200" dirty="0">
                <a:solidFill>
                  <a:schemeClr val="tx1"/>
                </a:solidFill>
                <a:latin typeface="Calibri" panose="020F0502020204030204" pitchFamily="34" charset="0"/>
                <a:cs typeface="Calibri" panose="020F0502020204030204" pitchFamily="34" charset="0"/>
              </a:rPr>
              <a:t>: </a:t>
            </a:r>
            <a:r>
              <a:rPr lang="es-ES" sz="2200" dirty="0" err="1">
                <a:solidFill>
                  <a:schemeClr val="tx1"/>
                </a:solidFill>
                <a:latin typeface="Calibri" panose="020F0502020204030204" pitchFamily="34" charset="0"/>
                <a:cs typeface="Calibri" panose="020F0502020204030204" pitchFamily="34" charset="0"/>
              </a:rPr>
              <a:t>Rebooting</a:t>
            </a:r>
            <a:r>
              <a:rPr lang="es-ES" sz="2200" dirty="0">
                <a:solidFill>
                  <a:schemeClr val="tx1"/>
                </a:solidFill>
                <a:latin typeface="Calibri" panose="020F0502020204030204" pitchFamily="34" charset="0"/>
                <a:cs typeface="Calibri" panose="020F0502020204030204" pitchFamily="34" charset="0"/>
              </a:rPr>
              <a:t> </a:t>
            </a:r>
            <a:r>
              <a:rPr lang="es-ES" sz="2200" dirty="0" err="1" smtClean="0">
                <a:solidFill>
                  <a:schemeClr val="tx1"/>
                </a:solidFill>
                <a:latin typeface="Calibri" panose="020F0502020204030204" pitchFamily="34" charset="0"/>
                <a:cs typeface="Calibri" panose="020F0502020204030204" pitchFamily="34" charset="0"/>
              </a:rPr>
              <a:t>computing</a:t>
            </a:r>
            <a:r>
              <a:rPr lang="es-ES" sz="2200" dirty="0" smtClean="0">
                <a:solidFill>
                  <a:schemeClr val="tx1"/>
                </a:solidFill>
                <a:latin typeface="Calibri" panose="020F0502020204030204" pitchFamily="34" charset="0"/>
                <a:cs typeface="Calibri" panose="020F0502020204030204" pitchFamily="34" charset="0"/>
              </a:rPr>
              <a:t> </a:t>
            </a:r>
            <a:r>
              <a:rPr lang="es-ES" sz="2200" dirty="0">
                <a:solidFill>
                  <a:schemeClr val="tx1"/>
                </a:solidFill>
                <a:latin typeface="Calibri" panose="020F0502020204030204" pitchFamily="34" charset="0"/>
                <a:cs typeface="Calibri" panose="020F0502020204030204" pitchFamily="34" charset="0"/>
              </a:rPr>
              <a:t>(new CEDA </a:t>
            </a:r>
            <a:r>
              <a:rPr lang="es-ES" sz="2200" dirty="0" err="1">
                <a:solidFill>
                  <a:schemeClr val="tx1"/>
                </a:solidFill>
                <a:latin typeface="Calibri" panose="020F0502020204030204" pitchFamily="34" charset="0"/>
                <a:cs typeface="Calibri" panose="020F0502020204030204" pitchFamily="34" charset="0"/>
              </a:rPr>
              <a:t>Init</a:t>
            </a:r>
            <a:r>
              <a:rPr lang="es-ES" sz="2200" dirty="0">
                <a:solidFill>
                  <a:schemeClr val="tx1"/>
                </a:solidFill>
                <a:latin typeface="Calibri" panose="020F0502020204030204" pitchFamily="34" charset="0"/>
                <a:cs typeface="Calibri" panose="020F0502020204030204" pitchFamily="34" charset="0"/>
              </a:rPr>
              <a:t>. </a:t>
            </a:r>
            <a:r>
              <a:rPr lang="es-ES" sz="2200" dirty="0" err="1">
                <a:solidFill>
                  <a:schemeClr val="tx1"/>
                </a:solidFill>
                <a:latin typeface="Calibri" panose="020F0502020204030204" pitchFamily="34" charset="0"/>
                <a:cs typeface="Calibri" panose="020F0502020204030204" pitchFamily="34" charset="0"/>
              </a:rPr>
              <a:t>person</a:t>
            </a:r>
            <a:r>
              <a:rPr lang="es-ES" sz="2200" dirty="0" smtClean="0">
                <a:solidFill>
                  <a:schemeClr val="tx1"/>
                </a:solidFill>
                <a:latin typeface="Calibri" panose="020F0502020204030204" pitchFamily="34" charset="0"/>
                <a:cs typeface="Calibri" panose="020F0502020204030204" pitchFamily="34" charset="0"/>
              </a:rPr>
              <a:t>)</a:t>
            </a:r>
            <a:endParaRPr lang="es-ES" sz="2200" dirty="0">
              <a:solidFill>
                <a:schemeClr val="tx1"/>
              </a:solidFill>
              <a:latin typeface="Calibri" panose="020F0502020204030204" pitchFamily="34" charset="0"/>
              <a:cs typeface="Calibri" panose="020F0502020204030204" pitchFamily="34" charset="0"/>
            </a:endParaRPr>
          </a:p>
          <a:p>
            <a:pPr lvl="1"/>
            <a:r>
              <a:rPr lang="es-ES" sz="2200" dirty="0">
                <a:solidFill>
                  <a:schemeClr val="tx1"/>
                </a:solidFill>
                <a:latin typeface="Calibri" panose="020F0502020204030204" pitchFamily="34" charset="0"/>
                <a:cs typeface="Calibri" panose="020F0502020204030204" pitchFamily="34" charset="0"/>
              </a:rPr>
              <a:t>WF-IoT: CEDA </a:t>
            </a:r>
            <a:r>
              <a:rPr lang="es-ES" sz="2200" dirty="0" err="1" smtClean="0">
                <a:solidFill>
                  <a:schemeClr val="tx1"/>
                </a:solidFill>
                <a:latin typeface="Calibri" panose="020F0502020204030204" pitchFamily="34" charset="0"/>
                <a:cs typeface="Calibri" panose="020F0502020204030204" pitchFamily="34" charset="0"/>
              </a:rPr>
              <a:t>growth</a:t>
            </a:r>
            <a:r>
              <a:rPr lang="es-ES" sz="2200" dirty="0" smtClean="0">
                <a:solidFill>
                  <a:schemeClr val="tx1"/>
                </a:solidFill>
                <a:latin typeface="Calibri" panose="020F0502020204030204" pitchFamily="34" charset="0"/>
                <a:cs typeface="Calibri" panose="020F0502020204030204" pitchFamily="34" charset="0"/>
              </a:rPr>
              <a:t>? (new CEDA </a:t>
            </a:r>
            <a:r>
              <a:rPr lang="es-ES" sz="2200" dirty="0" err="1" smtClean="0">
                <a:solidFill>
                  <a:schemeClr val="tx1"/>
                </a:solidFill>
                <a:latin typeface="Calibri" panose="020F0502020204030204" pitchFamily="34" charset="0"/>
                <a:cs typeface="Calibri" panose="020F0502020204030204" pitchFamily="34" charset="0"/>
              </a:rPr>
              <a:t>Init</a:t>
            </a:r>
            <a:r>
              <a:rPr lang="es-ES" sz="2200" dirty="0" smtClean="0">
                <a:solidFill>
                  <a:schemeClr val="tx1"/>
                </a:solidFill>
                <a:latin typeface="Calibri" panose="020F0502020204030204" pitchFamily="34" charset="0"/>
                <a:cs typeface="Calibri" panose="020F0502020204030204" pitchFamily="34" charset="0"/>
              </a:rPr>
              <a:t>. </a:t>
            </a:r>
            <a:r>
              <a:rPr lang="es-ES" sz="2200" dirty="0" err="1" smtClean="0">
                <a:solidFill>
                  <a:schemeClr val="tx1"/>
                </a:solidFill>
                <a:latin typeface="Calibri" panose="020F0502020204030204" pitchFamily="34" charset="0"/>
                <a:cs typeface="Calibri" panose="020F0502020204030204" pitchFamily="34" charset="0"/>
              </a:rPr>
              <a:t>person</a:t>
            </a:r>
            <a:r>
              <a:rPr lang="es-ES" sz="2200" dirty="0" smtClean="0">
                <a:solidFill>
                  <a:schemeClr val="tx1"/>
                </a:solidFill>
                <a:latin typeface="Calibri" panose="020F0502020204030204" pitchFamily="34" charset="0"/>
                <a:cs typeface="Calibri" panose="020F0502020204030204" pitchFamily="34" charset="0"/>
              </a:rPr>
              <a:t>)</a:t>
            </a:r>
            <a:endParaRPr lang="es-ES" sz="2200" dirty="0">
              <a:solidFill>
                <a:schemeClr val="tx1"/>
              </a:solidFill>
              <a:latin typeface="Calibri" panose="020F0502020204030204" pitchFamily="34" charset="0"/>
              <a:cs typeface="Calibri" panose="020F0502020204030204" pitchFamily="34" charset="0"/>
            </a:endParaRPr>
          </a:p>
          <a:p>
            <a:pPr lvl="1"/>
            <a:endParaRPr lang="es-ES" sz="2200" b="1" dirty="0">
              <a:solidFill>
                <a:srgbClr val="FF0000"/>
              </a:solidFill>
              <a:latin typeface="Calibri" panose="020F0502020204030204" pitchFamily="34" charset="0"/>
              <a:cs typeface="Calibri" panose="020F0502020204030204" pitchFamily="34" charset="0"/>
            </a:endParaRPr>
          </a:p>
          <a:p>
            <a:endParaRPr lang="en-US" sz="2400" dirty="0" smtClean="0">
              <a:latin typeface="Calibri" panose="020F0502020204030204" pitchFamily="34" charset="0"/>
              <a:cs typeface="Calibri" panose="020F0502020204030204" pitchFamily="34" charset="0"/>
            </a:endParaRPr>
          </a:p>
          <a:p>
            <a:endParaRPr lang="en-US" sz="2400" dirty="0" smtClean="0">
              <a:latin typeface="Calibri" panose="020F0502020204030204" pitchFamily="34" charset="0"/>
              <a:cs typeface="Calibri" panose="020F0502020204030204" pitchFamily="34" charset="0"/>
            </a:endParaRPr>
          </a:p>
          <a:p>
            <a:endParaRPr lang="en-US" sz="2400" dirty="0" smtClean="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
        <p:nvSpPr>
          <p:cNvPr id="73" name="TextBox 72"/>
          <p:cNvSpPr txBox="1"/>
          <p:nvPr/>
        </p:nvSpPr>
        <p:spPr>
          <a:xfrm>
            <a:off x="5255558" y="4534343"/>
            <a:ext cx="2930292" cy="1631216"/>
          </a:xfrm>
          <a:prstGeom prst="rect">
            <a:avLst/>
          </a:prstGeom>
          <a:noFill/>
        </p:spPr>
        <p:txBody>
          <a:bodyPr wrap="square" rtlCol="0">
            <a:spAutoFit/>
          </a:bodyPr>
          <a:lstStyle/>
          <a:p>
            <a:pPr algn="r" defTabSz="914400">
              <a:spcBef>
                <a:spcPct val="0"/>
              </a:spcBef>
              <a:defRPr/>
            </a:pPr>
            <a:r>
              <a:rPr lang="en-US" sz="2000" kern="0" dirty="0" smtClean="0">
                <a:solidFill>
                  <a:srgbClr val="FF0000"/>
                </a:solidFill>
                <a:latin typeface="Verdana" pitchFamily="34" charset="0"/>
                <a:cs typeface="Arial" charset="0"/>
              </a:rPr>
              <a:t>New                    area of                  expansion                  for                      CEDA</a:t>
            </a:r>
            <a:endParaRPr lang="en-US" sz="2000" kern="0" dirty="0">
              <a:solidFill>
                <a:srgbClr val="FF0000"/>
              </a:solidFill>
              <a:latin typeface="Verdana" pitchFamily="34" charset="0"/>
              <a:cs typeface="Arial" charset="0"/>
            </a:endParaRPr>
          </a:p>
        </p:txBody>
      </p:sp>
    </p:spTree>
    <p:extLst>
      <p:ext uri="{BB962C8B-B14F-4D97-AF65-F5344CB8AC3E}">
        <p14:creationId xmlns:p14="http://schemas.microsoft.com/office/powerpoint/2010/main" val="3017882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barn(inVertical)">
                                      <p:cBhvr>
                                        <p:cTn id="7" dur="1000"/>
                                        <p:tgtEl>
                                          <p:spTgt spid="53"/>
                                        </p:tgtEl>
                                      </p:cBhvr>
                                    </p:animEffect>
                                  </p:childTnLst>
                                </p:cTn>
                              </p:par>
                              <p:par>
                                <p:cTn id="8" presetID="10" presetClass="exit" presetSubtype="0" fill="hold" nodeType="withEffect">
                                  <p:stCondLst>
                                    <p:cond delay="0"/>
                                  </p:stCondLst>
                                  <p:childTnLst>
                                    <p:animEffect transition="out" filter="fade">
                                      <p:cBhvr>
                                        <p:cTn id="9" dur="500"/>
                                        <p:tgtEl>
                                          <p:spTgt spid="41"/>
                                        </p:tgtEl>
                                      </p:cBhvr>
                                    </p:animEffect>
                                    <p:set>
                                      <p:cBhvr>
                                        <p:cTn id="10" dur="1" fill="hold">
                                          <p:stCondLst>
                                            <p:cond delay="499"/>
                                          </p:stCondLst>
                                        </p:cTn>
                                        <p:tgtEl>
                                          <p:spTgt spid="4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78"/>
                                        </p:tgtEl>
                                        <p:attrNameLst>
                                          <p:attrName>style.visibility</p:attrName>
                                        </p:attrNameLst>
                                      </p:cBhvr>
                                      <p:to>
                                        <p:strVal val="visible"/>
                                      </p:to>
                                    </p:set>
                                    <p:animEffect transition="in" filter="wipe(up)">
                                      <p:cBhvr>
                                        <p:cTn id="15" dur="500"/>
                                        <p:tgtEl>
                                          <p:spTgt spid="7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8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7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7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79"/>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81">
                                            <p:txEl>
                                              <p:pRg st="0" end="0"/>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81">
                                            <p:txEl>
                                              <p:pRg st="1" end="1"/>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81">
                                            <p:txEl>
                                              <p:pRg st="2" end="2"/>
                                            </p:txEl>
                                          </p:spTgt>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81">
                                            <p:txEl>
                                              <p:pRg st="3" end="3"/>
                                            </p:txEl>
                                          </p:spTgt>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81">
                                            <p:txEl>
                                              <p:pRg st="4" end="4"/>
                                            </p:txEl>
                                          </p:spTgt>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81">
                                            <p:txEl>
                                              <p:pRg st="5" end="5"/>
                                            </p:txEl>
                                          </p:spTgt>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81">
                                            <p:txEl>
                                              <p:pRg st="6" end="6"/>
                                            </p:txEl>
                                          </p:spTgt>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8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8" grpId="0" animBg="1"/>
      <p:bldP spid="80" grpId="0" animBg="1"/>
      <p:bldP spid="83" grpId="0" animBg="1"/>
      <p:bldP spid="3" grpId="0" animBg="1"/>
      <p:bldP spid="79" grpId="0" animBg="1"/>
      <p:bldP spid="7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216" y="-157843"/>
            <a:ext cx="9803830" cy="849505"/>
          </a:xfrm>
        </p:spPr>
        <p:txBody>
          <a:bodyPr/>
          <a:lstStyle/>
          <a:p>
            <a:r>
              <a:rPr lang="en-US" dirty="0" smtClean="0"/>
              <a:t>Development of CEDA’s Visibility</a:t>
            </a:r>
            <a:endParaRPr lang="en-US" dirty="0"/>
          </a:p>
        </p:txBody>
      </p:sp>
      <p:sp>
        <p:nvSpPr>
          <p:cNvPr id="3" name="Content Placeholder 2"/>
          <p:cNvSpPr>
            <a:spLocks noGrp="1"/>
          </p:cNvSpPr>
          <p:nvPr>
            <p:ph idx="1"/>
          </p:nvPr>
        </p:nvSpPr>
        <p:spPr>
          <a:xfrm>
            <a:off x="158262" y="888051"/>
            <a:ext cx="11799277" cy="5811687"/>
          </a:xfrm>
        </p:spPr>
        <p:txBody>
          <a:bodyPr>
            <a:normAutofit fontScale="92500" lnSpcReduction="10000"/>
          </a:bodyPr>
          <a:lstStyle/>
          <a:p>
            <a:r>
              <a:rPr lang="en-US" sz="2400" dirty="0" smtClean="0"/>
              <a:t>Keep growing with new CEDA chapters: Africa, South America, Asia and Europe</a:t>
            </a:r>
          </a:p>
          <a:p>
            <a:pPr lvl="1"/>
            <a:r>
              <a:rPr lang="en-US" sz="2000" dirty="0" smtClean="0"/>
              <a:t>Africa: Morocco and Tunisia already incorporated  (</a:t>
            </a:r>
            <a:r>
              <a:rPr lang="en-US" sz="2000" b="1" dirty="0" smtClean="0">
                <a:solidFill>
                  <a:srgbClr val="FF0000"/>
                </a:solidFill>
              </a:rPr>
              <a:t>Egypt, no follow up</a:t>
            </a:r>
            <a:r>
              <a:rPr lang="en-US" sz="2000" dirty="0" smtClean="0"/>
              <a:t>, somewhere else?) </a:t>
            </a:r>
          </a:p>
          <a:p>
            <a:pPr lvl="1"/>
            <a:r>
              <a:rPr lang="en-US" sz="2000" dirty="0" smtClean="0"/>
              <a:t>Expand in South America (beyond Brazil) and Asia</a:t>
            </a:r>
          </a:p>
          <a:p>
            <a:pPr lvl="1"/>
            <a:r>
              <a:rPr lang="en-US" sz="2000" dirty="0" smtClean="0"/>
              <a:t>Europe too: </a:t>
            </a:r>
            <a:r>
              <a:rPr lang="en-US" sz="2000" b="1" dirty="0" smtClean="0">
                <a:solidFill>
                  <a:srgbClr val="FF0000"/>
                </a:solidFill>
              </a:rPr>
              <a:t>No active chapters </a:t>
            </a:r>
            <a:r>
              <a:rPr lang="en-US" sz="2000" dirty="0" smtClean="0"/>
              <a:t>(new one in Spain), target in France, Germany, Switzerland and Italy</a:t>
            </a:r>
          </a:p>
          <a:p>
            <a:pPr lvl="1"/>
            <a:endParaRPr lang="en-US" sz="100" dirty="0" smtClean="0"/>
          </a:p>
          <a:p>
            <a:r>
              <a:rPr lang="en-US" sz="2400" dirty="0" smtClean="0"/>
              <a:t>Very appreciated: CEDA Distinguished Lecturer Program (DLP) and Luncheon Keynotes</a:t>
            </a:r>
          </a:p>
          <a:p>
            <a:pPr lvl="1"/>
            <a:r>
              <a:rPr lang="en-US" sz="2000" dirty="0" smtClean="0"/>
              <a:t>Clear increase of visibility for CEDA, </a:t>
            </a:r>
            <a:r>
              <a:rPr lang="en-US" sz="2000" b="1" dirty="0" smtClean="0">
                <a:solidFill>
                  <a:srgbClr val="FF0000"/>
                </a:solidFill>
              </a:rPr>
              <a:t>move programme up</a:t>
            </a:r>
            <a:r>
              <a:rPr lang="en-US" sz="2000" dirty="0" smtClean="0"/>
              <a:t>: Up to 10 CEDA distinguished lecturers; 2-3 lectures per DL per year, process to define process (new CEDA TA person: DLP program development)</a:t>
            </a:r>
          </a:p>
          <a:p>
            <a:pPr lvl="1"/>
            <a:r>
              <a:rPr lang="en-US" sz="2000" b="1" dirty="0" smtClean="0">
                <a:solidFill>
                  <a:srgbClr val="FF0000"/>
                </a:solidFill>
              </a:rPr>
              <a:t>Consolidate CEDA Luncheon Keynotes “branding” </a:t>
            </a:r>
            <a:r>
              <a:rPr lang="en-US" sz="2000" dirty="0" smtClean="0"/>
              <a:t>in major events and invited sessions in events of sponsored societies (EDA/ML at ISCAS 2018, and new TA group in CASS done about “new EDA”)</a:t>
            </a:r>
            <a:endParaRPr lang="en-US" sz="2200" dirty="0" smtClean="0"/>
          </a:p>
          <a:p>
            <a:r>
              <a:rPr lang="en-US" sz="2200" dirty="0" smtClean="0"/>
              <a:t>Development of Student Activities (new CEDA Initiatives person) and promotion in social media (new CEDA Publicity person)</a:t>
            </a:r>
          </a:p>
          <a:p>
            <a:pPr lvl="1"/>
            <a:r>
              <a:rPr lang="en-US" sz="2000" dirty="0" smtClean="0"/>
              <a:t>CEDA is present in PhD forums of DAC, DATE (similar at ASP-DAC?)</a:t>
            </a:r>
          </a:p>
          <a:p>
            <a:pPr lvl="1"/>
            <a:r>
              <a:rPr lang="en-US" sz="2000" b="1" dirty="0" smtClean="0">
                <a:solidFill>
                  <a:srgbClr val="FF0000"/>
                </a:solidFill>
              </a:rPr>
              <a:t>Student competitions in key topics</a:t>
            </a:r>
            <a:r>
              <a:rPr lang="en-US" sz="2000" dirty="0" smtClean="0"/>
              <a:t>: IoT Competition at DATE, what do we do at DAC (Low-Power Competition over)?</a:t>
            </a:r>
          </a:p>
          <a:p>
            <a:pPr lvl="1"/>
            <a:r>
              <a:rPr lang="es-ES" sz="2000" b="1" dirty="0" err="1" smtClean="0">
                <a:solidFill>
                  <a:srgbClr val="FF0000"/>
                </a:solidFill>
              </a:rPr>
              <a:t>Summer</a:t>
            </a:r>
            <a:r>
              <a:rPr lang="es-ES" sz="2000" b="1" dirty="0" smtClean="0">
                <a:solidFill>
                  <a:srgbClr val="FF0000"/>
                </a:solidFill>
              </a:rPr>
              <a:t>/Winter </a:t>
            </a:r>
            <a:r>
              <a:rPr lang="es-ES" sz="2000" b="1" dirty="0" err="1" smtClean="0">
                <a:solidFill>
                  <a:srgbClr val="FF0000"/>
                </a:solidFill>
              </a:rPr>
              <a:t>schools</a:t>
            </a:r>
            <a:r>
              <a:rPr lang="es-ES" sz="2000" b="1" dirty="0" smtClean="0">
                <a:solidFill>
                  <a:srgbClr val="FF0000"/>
                </a:solidFill>
              </a:rPr>
              <a:t> </a:t>
            </a:r>
            <a:r>
              <a:rPr lang="es-ES" sz="2000" b="1" dirty="0" err="1" smtClean="0">
                <a:solidFill>
                  <a:srgbClr val="FF0000"/>
                </a:solidFill>
              </a:rPr>
              <a:t>aligned</a:t>
            </a:r>
            <a:r>
              <a:rPr lang="es-ES" sz="2000" b="1" dirty="0" smtClean="0">
                <a:solidFill>
                  <a:srgbClr val="FF0000"/>
                </a:solidFill>
              </a:rPr>
              <a:t> </a:t>
            </a:r>
            <a:r>
              <a:rPr lang="es-ES" sz="2000" b="1" dirty="0" err="1" smtClean="0">
                <a:solidFill>
                  <a:srgbClr val="FF0000"/>
                </a:solidFill>
              </a:rPr>
              <a:t>with</a:t>
            </a:r>
            <a:r>
              <a:rPr lang="es-ES" sz="2000" b="1" dirty="0" smtClean="0">
                <a:solidFill>
                  <a:srgbClr val="FF0000"/>
                </a:solidFill>
              </a:rPr>
              <a:t> </a:t>
            </a:r>
            <a:r>
              <a:rPr lang="es-ES" sz="2000" b="1" dirty="0" err="1" smtClean="0">
                <a:solidFill>
                  <a:srgbClr val="FF0000"/>
                </a:solidFill>
              </a:rPr>
              <a:t>sponsoring</a:t>
            </a:r>
            <a:r>
              <a:rPr lang="es-ES" sz="2000" b="1" dirty="0" smtClean="0">
                <a:solidFill>
                  <a:srgbClr val="FF0000"/>
                </a:solidFill>
              </a:rPr>
              <a:t> </a:t>
            </a:r>
            <a:r>
              <a:rPr lang="es-ES" sz="2000" b="1" dirty="0" err="1" smtClean="0">
                <a:solidFill>
                  <a:srgbClr val="FF0000"/>
                </a:solidFill>
              </a:rPr>
              <a:t>societies</a:t>
            </a:r>
            <a:r>
              <a:rPr lang="es-ES" sz="2000" dirty="0" smtClean="0"/>
              <a:t> are </a:t>
            </a:r>
            <a:r>
              <a:rPr lang="es-ES" sz="2000" dirty="0" err="1" smtClean="0"/>
              <a:t>important</a:t>
            </a:r>
            <a:endParaRPr lang="en-US" sz="2000" dirty="0" smtClean="0"/>
          </a:p>
          <a:p>
            <a:pPr lvl="1"/>
            <a:endParaRPr lang="en-US" sz="1800" dirty="0" smtClean="0"/>
          </a:p>
          <a:p>
            <a:pPr lvl="1"/>
            <a:endParaRPr lang="en-US" sz="2200" dirty="0" smtClean="0"/>
          </a:p>
          <a:p>
            <a:pPr lvl="1"/>
            <a:endParaRPr lang="en-US" sz="1800" dirty="0" smtClean="0"/>
          </a:p>
          <a:p>
            <a:pPr lvl="1"/>
            <a:endParaRPr lang="en-US" dirty="0" smtClean="0"/>
          </a:p>
          <a:p>
            <a:endParaRPr lang="en-US" dirty="0"/>
          </a:p>
        </p:txBody>
      </p:sp>
    </p:spTree>
    <p:extLst>
      <p:ext uri="{BB962C8B-B14F-4D97-AF65-F5344CB8AC3E}">
        <p14:creationId xmlns:p14="http://schemas.microsoft.com/office/powerpoint/2010/main" val="378617928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015" y="-73191"/>
            <a:ext cx="10107563" cy="750887"/>
          </a:xfrm>
        </p:spPr>
        <p:txBody>
          <a:bodyPr>
            <a:normAutofit/>
          </a:bodyPr>
          <a:lstStyle/>
          <a:p>
            <a:r>
              <a:rPr lang="en-US" sz="3200" dirty="0" smtClean="0"/>
              <a:t>New Models for CEDA Publications</a:t>
            </a:r>
            <a:endParaRPr lang="en-US" sz="3200" dirty="0"/>
          </a:p>
        </p:txBody>
      </p:sp>
      <p:sp>
        <p:nvSpPr>
          <p:cNvPr id="3" name="Content Placeholder 2"/>
          <p:cNvSpPr>
            <a:spLocks noGrp="1"/>
          </p:cNvSpPr>
          <p:nvPr>
            <p:ph idx="1"/>
          </p:nvPr>
        </p:nvSpPr>
        <p:spPr>
          <a:xfrm>
            <a:off x="204424" y="1132018"/>
            <a:ext cx="11729663" cy="5237959"/>
          </a:xfrm>
        </p:spPr>
        <p:txBody>
          <a:bodyPr>
            <a:normAutofit/>
          </a:bodyPr>
          <a:lstStyle/>
          <a:p>
            <a:pPr marL="342900" indent="-342900">
              <a:buFont typeface="Arial" panose="020B0604020202020204" pitchFamily="34" charset="0"/>
              <a:buChar char="•"/>
            </a:pPr>
            <a:r>
              <a:rPr lang="en-US" altLang="zh-TW" sz="2800" dirty="0" smtClean="0"/>
              <a:t>Conference </a:t>
            </a:r>
            <a:r>
              <a:rPr lang="en-US" altLang="zh-TW" sz="2800" dirty="0"/>
              <a:t>integration into </a:t>
            </a:r>
            <a:r>
              <a:rPr lang="en-US" altLang="zh-TW" sz="2800" dirty="0" smtClean="0"/>
              <a:t>periodicals is becoming reality</a:t>
            </a:r>
            <a:endParaRPr lang="en-US" altLang="zh-TW" sz="2800" dirty="0"/>
          </a:p>
          <a:p>
            <a:pPr marL="800100" lvl="1" indent="-342900">
              <a:buFont typeface="Arial" panose="020B0604020202020204" pitchFamily="34" charset="0"/>
              <a:buChar char="•"/>
            </a:pPr>
            <a:r>
              <a:rPr lang="en-US" altLang="zh-TW" sz="2600" b="1" dirty="0" smtClean="0">
                <a:solidFill>
                  <a:srgbClr val="FF0000"/>
                </a:solidFill>
              </a:rPr>
              <a:t>Done for ESWEEK 2017, outcome positive (suggestions to improve)</a:t>
            </a:r>
          </a:p>
          <a:p>
            <a:pPr marL="800100" lvl="1" indent="-342900">
              <a:buFont typeface="Arial" panose="020B0604020202020204" pitchFamily="34" charset="0"/>
              <a:buChar char="•"/>
            </a:pPr>
            <a:r>
              <a:rPr lang="en-US" altLang="zh-TW" sz="2600" dirty="0" smtClean="0"/>
              <a:t>If/Which conferences to suggest this model (ICCAD, others)?</a:t>
            </a:r>
            <a:endParaRPr lang="es-ES" dirty="0" smtClean="0"/>
          </a:p>
          <a:p>
            <a:pPr marL="342900" indent="-342900">
              <a:buFont typeface="Arial" panose="020B0604020202020204" pitchFamily="34" charset="0"/>
              <a:buChar char="•"/>
            </a:pPr>
            <a:r>
              <a:rPr lang="es-ES" dirty="0" err="1" smtClean="0"/>
              <a:t>Recognition</a:t>
            </a:r>
            <a:r>
              <a:rPr lang="es-ES" dirty="0" smtClean="0"/>
              <a:t> </a:t>
            </a:r>
            <a:r>
              <a:rPr lang="es-ES" dirty="0" err="1" smtClean="0"/>
              <a:t>issues</a:t>
            </a:r>
            <a:r>
              <a:rPr lang="es-ES" dirty="0" smtClean="0"/>
              <a:t>: DAC EC </a:t>
            </a:r>
            <a:r>
              <a:rPr lang="es-ES" dirty="0" err="1" smtClean="0"/>
              <a:t>keeps</a:t>
            </a:r>
            <a:r>
              <a:rPr lang="es-ES" dirty="0" smtClean="0"/>
              <a:t> </a:t>
            </a:r>
            <a:r>
              <a:rPr lang="es-ES" dirty="0" err="1" smtClean="0"/>
              <a:t>pushing</a:t>
            </a:r>
            <a:r>
              <a:rPr lang="es-ES" dirty="0" smtClean="0"/>
              <a:t> </a:t>
            </a:r>
            <a:r>
              <a:rPr lang="es-ES" dirty="0" err="1" smtClean="0"/>
              <a:t>for</a:t>
            </a:r>
            <a:r>
              <a:rPr lang="es-ES" dirty="0" smtClean="0"/>
              <a:t> “</a:t>
            </a:r>
            <a:r>
              <a:rPr lang="es-ES" dirty="0" err="1" smtClean="0"/>
              <a:t>the</a:t>
            </a:r>
            <a:r>
              <a:rPr lang="es-ES" dirty="0" smtClean="0"/>
              <a:t> </a:t>
            </a:r>
            <a:r>
              <a:rPr lang="es-ES" dirty="0" err="1" smtClean="0"/>
              <a:t>best</a:t>
            </a:r>
            <a:r>
              <a:rPr lang="es-ES" dirty="0" smtClean="0"/>
              <a:t> of..” </a:t>
            </a:r>
            <a:r>
              <a:rPr lang="es-ES" dirty="0" err="1" smtClean="0"/>
              <a:t>journals</a:t>
            </a:r>
            <a:endParaRPr lang="es-ES" dirty="0" smtClean="0"/>
          </a:p>
          <a:p>
            <a:pPr marL="571500" lvl="1" indent="-342900">
              <a:buFont typeface="Arial" panose="020B0604020202020204" pitchFamily="34" charset="0"/>
              <a:buChar char="•"/>
            </a:pPr>
            <a:r>
              <a:rPr lang="es-ES" dirty="0" smtClean="0"/>
              <a:t>“</a:t>
            </a:r>
            <a:r>
              <a:rPr lang="es-ES" dirty="0" err="1" smtClean="0"/>
              <a:t>Best</a:t>
            </a:r>
            <a:r>
              <a:rPr lang="es-ES" dirty="0" smtClean="0"/>
              <a:t> of DAC”: </a:t>
            </a:r>
            <a:r>
              <a:rPr lang="es-ES" dirty="0" err="1" smtClean="0"/>
              <a:t>Discussions</a:t>
            </a:r>
            <a:r>
              <a:rPr lang="es-ES" dirty="0" smtClean="0"/>
              <a:t> </a:t>
            </a:r>
            <a:r>
              <a:rPr lang="es-ES" dirty="0" err="1" smtClean="0"/>
              <a:t>with</a:t>
            </a:r>
            <a:r>
              <a:rPr lang="es-ES" dirty="0" smtClean="0"/>
              <a:t> IEEE TCAD and ACM TECS </a:t>
            </a:r>
            <a:r>
              <a:rPr lang="es-ES" dirty="0" err="1" smtClean="0"/>
              <a:t>journals</a:t>
            </a:r>
            <a:endParaRPr lang="es-ES" dirty="0" smtClean="0"/>
          </a:p>
          <a:p>
            <a:pPr marL="571500" lvl="1" indent="-342900">
              <a:buFont typeface="Arial" panose="020B0604020202020204" pitchFamily="34" charset="0"/>
              <a:buChar char="•"/>
            </a:pPr>
            <a:r>
              <a:rPr lang="es-ES" dirty="0" smtClean="0"/>
              <a:t>“</a:t>
            </a:r>
            <a:r>
              <a:rPr lang="es-ES" dirty="0" err="1" smtClean="0"/>
              <a:t>Best</a:t>
            </a:r>
            <a:r>
              <a:rPr lang="es-ES" dirty="0" smtClean="0"/>
              <a:t> of EDA”: Re-</a:t>
            </a:r>
            <a:r>
              <a:rPr lang="es-ES" dirty="0" err="1" smtClean="0"/>
              <a:t>focused</a:t>
            </a:r>
            <a:r>
              <a:rPr lang="es-ES" dirty="0" smtClean="0"/>
              <a:t> papers </a:t>
            </a:r>
            <a:r>
              <a:rPr lang="es-ES" dirty="0" err="1" smtClean="0"/>
              <a:t>from</a:t>
            </a:r>
            <a:r>
              <a:rPr lang="es-ES" dirty="0" smtClean="0"/>
              <a:t> EDA </a:t>
            </a:r>
            <a:r>
              <a:rPr lang="es-ES" dirty="0" err="1" smtClean="0"/>
              <a:t>conferences</a:t>
            </a:r>
            <a:r>
              <a:rPr lang="es-ES" dirty="0" smtClean="0"/>
              <a:t> </a:t>
            </a:r>
            <a:r>
              <a:rPr lang="es-ES" dirty="0" err="1" smtClean="0"/>
              <a:t>for</a:t>
            </a:r>
            <a:r>
              <a:rPr lang="es-ES" dirty="0" smtClean="0"/>
              <a:t> magazines (D&amp;T, etc.) </a:t>
            </a:r>
          </a:p>
          <a:p>
            <a:pPr marL="571500" lvl="1" indent="-342900">
              <a:buFont typeface="Arial" panose="020B0604020202020204" pitchFamily="34" charset="0"/>
              <a:buChar char="•"/>
            </a:pPr>
            <a:r>
              <a:rPr lang="es-ES" dirty="0" smtClean="0"/>
              <a:t>“</a:t>
            </a:r>
            <a:r>
              <a:rPr lang="es-ES" dirty="0" err="1" smtClean="0"/>
              <a:t>Best</a:t>
            </a:r>
            <a:r>
              <a:rPr lang="es-ES" dirty="0" smtClean="0"/>
              <a:t>/</a:t>
            </a:r>
            <a:r>
              <a:rPr lang="es-ES" dirty="0" err="1" smtClean="0"/>
              <a:t>Most</a:t>
            </a:r>
            <a:r>
              <a:rPr lang="es-ES" dirty="0" smtClean="0"/>
              <a:t> </a:t>
            </a:r>
            <a:r>
              <a:rPr lang="es-ES" dirty="0" err="1" smtClean="0"/>
              <a:t>influential</a:t>
            </a:r>
            <a:r>
              <a:rPr lang="es-ES" dirty="0" smtClean="0"/>
              <a:t> papers”: Evaluation of </a:t>
            </a:r>
            <a:r>
              <a:rPr lang="es-ES" dirty="0" err="1" smtClean="0"/>
              <a:t>highest</a:t>
            </a:r>
            <a:r>
              <a:rPr lang="es-ES" dirty="0" smtClean="0"/>
              <a:t> </a:t>
            </a:r>
            <a:r>
              <a:rPr lang="es-ES" dirty="0" err="1" smtClean="0"/>
              <a:t>impact</a:t>
            </a:r>
            <a:r>
              <a:rPr lang="es-ES" dirty="0" smtClean="0"/>
              <a:t> </a:t>
            </a:r>
            <a:r>
              <a:rPr lang="es-ES" dirty="0" err="1" smtClean="0"/>
              <a:t>after</a:t>
            </a:r>
            <a:r>
              <a:rPr lang="es-ES" dirty="0" smtClean="0"/>
              <a:t> 5-10 </a:t>
            </a:r>
            <a:r>
              <a:rPr lang="es-ES" dirty="0" err="1" smtClean="0"/>
              <a:t>years</a:t>
            </a:r>
            <a:r>
              <a:rPr lang="es-ES" dirty="0" smtClean="0"/>
              <a:t> </a:t>
            </a:r>
          </a:p>
          <a:p>
            <a:pPr marL="342900" indent="-342900">
              <a:buFont typeface="Arial" panose="020B0604020202020204" pitchFamily="34" charset="0"/>
              <a:buChar char="•"/>
            </a:pPr>
            <a:r>
              <a:rPr lang="es-ES" dirty="0" err="1" smtClean="0"/>
              <a:t>Fields</a:t>
            </a:r>
            <a:r>
              <a:rPr lang="es-ES" dirty="0" smtClean="0"/>
              <a:t> </a:t>
            </a:r>
            <a:r>
              <a:rPr lang="es-ES" dirty="0" err="1" smtClean="0"/>
              <a:t>where</a:t>
            </a:r>
            <a:r>
              <a:rPr lang="es-ES" dirty="0" smtClean="0"/>
              <a:t> CEDA </a:t>
            </a:r>
            <a:r>
              <a:rPr lang="es-ES" dirty="0" err="1" smtClean="0"/>
              <a:t>publications</a:t>
            </a:r>
            <a:r>
              <a:rPr lang="es-ES" dirty="0" smtClean="0"/>
              <a:t> can be </a:t>
            </a:r>
            <a:r>
              <a:rPr lang="es-ES" dirty="0" err="1" smtClean="0"/>
              <a:t>proposed</a:t>
            </a:r>
            <a:r>
              <a:rPr lang="es-ES" dirty="0" smtClean="0"/>
              <a:t>: Nano-</a:t>
            </a:r>
            <a:r>
              <a:rPr lang="es-ES" dirty="0" err="1" smtClean="0"/>
              <a:t>technologies</a:t>
            </a:r>
            <a:r>
              <a:rPr lang="es-ES" dirty="0" smtClean="0"/>
              <a:t> and CPS</a:t>
            </a:r>
          </a:p>
          <a:p>
            <a:pPr marL="571500" lvl="1" indent="-342900">
              <a:buFont typeface="Arial" panose="020B0604020202020204" pitchFamily="34" charset="0"/>
              <a:buChar char="•"/>
            </a:pPr>
            <a:r>
              <a:rPr lang="es-ES" dirty="0" smtClean="0"/>
              <a:t>TESS </a:t>
            </a:r>
            <a:r>
              <a:rPr lang="es-ES" dirty="0" err="1" smtClean="0"/>
              <a:t>rejected</a:t>
            </a:r>
            <a:r>
              <a:rPr lang="es-ES" dirty="0" smtClean="0"/>
              <a:t> (</a:t>
            </a:r>
            <a:r>
              <a:rPr lang="es-ES" dirty="0" err="1" smtClean="0"/>
              <a:t>refocus</a:t>
            </a:r>
            <a:r>
              <a:rPr lang="es-ES" dirty="0" smtClean="0"/>
              <a:t> </a:t>
            </a:r>
            <a:r>
              <a:rPr lang="es-ES" dirty="0" err="1" smtClean="0"/>
              <a:t>on</a:t>
            </a:r>
            <a:r>
              <a:rPr lang="es-ES" dirty="0" smtClean="0"/>
              <a:t> CPS)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endParaRPr lang="en-US" sz="2800" dirty="0"/>
          </a:p>
        </p:txBody>
      </p:sp>
    </p:spTree>
    <p:extLst>
      <p:ext uri="{BB962C8B-B14F-4D97-AF65-F5344CB8AC3E}">
        <p14:creationId xmlns:p14="http://schemas.microsoft.com/office/powerpoint/2010/main" val="97137156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WordArt 3"/>
          <p:cNvSpPr>
            <a:spLocks noChangeArrowheads="1" noChangeShapeType="1" noTextEdit="1"/>
          </p:cNvSpPr>
          <p:nvPr/>
        </p:nvSpPr>
        <p:spPr bwMode="auto">
          <a:xfrm>
            <a:off x="1900465" y="2691011"/>
            <a:ext cx="4259263" cy="2171700"/>
          </a:xfrm>
          <a:prstGeom prst="rect">
            <a:avLst/>
          </a:prstGeom>
        </p:spPr>
        <p:txBody>
          <a:bodyPr wrap="none" fromWordArt="1">
            <a:prstTxWarp prst="textCascadeUp">
              <a:avLst>
                <a:gd name="adj" fmla="val 44444"/>
              </a:avLst>
            </a:prstTxWarp>
            <a:scene3d>
              <a:camera prst="legacyPerspectiveFront">
                <a:rot lat="20519985" lon="1080000" rev="0"/>
              </a:camera>
              <a:lightRig rig="legacyHarsh2" dir="b"/>
            </a:scene3d>
            <a:sp3d extrusionH="430200" prstMaterial="legacyMatte">
              <a:extrusionClr>
                <a:srgbClr val="FF6600"/>
              </a:extrusionClr>
            </a:sp3d>
          </a:bodyPr>
          <a:lstStyle/>
          <a:p>
            <a:r>
              <a:rPr lang="en-US" sz="3600" kern="10" dirty="0">
                <a:ln w="9525">
                  <a:round/>
                  <a:headEnd/>
                  <a:tailEnd/>
                </a:ln>
                <a:gradFill rotWithShape="1">
                  <a:gsLst>
                    <a:gs pos="0">
                      <a:srgbClr val="FFE701"/>
                    </a:gs>
                    <a:gs pos="100000">
                      <a:srgbClr val="FE3E02"/>
                    </a:gs>
                  </a:gsLst>
                  <a:lin ang="5400000" scaled="1"/>
                </a:gradFill>
                <a:latin typeface="Impact"/>
              </a:rPr>
              <a:t>Thank You</a:t>
            </a:r>
          </a:p>
        </p:txBody>
      </p:sp>
      <p:pic>
        <p:nvPicPr>
          <p:cNvPr id="9221" name="Picture 5" descr="MCj019653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55396" y="4660503"/>
            <a:ext cx="1549400" cy="155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a:xfrm>
            <a:off x="1165201" y="1022134"/>
            <a:ext cx="10338278" cy="1715203"/>
          </a:xfrm>
        </p:spPr>
        <p:txBody>
          <a:bodyPr>
            <a:normAutofit fontScale="90000"/>
          </a:bodyPr>
          <a:lstStyle/>
          <a:p>
            <a:r>
              <a:rPr lang="en-US" dirty="0" smtClean="0"/>
              <a:t>Questions? Suggestions?</a:t>
            </a:r>
            <a:br>
              <a:rPr lang="en-US" dirty="0" smtClean="0"/>
            </a:br>
            <a:r>
              <a:rPr lang="en-US" dirty="0" smtClean="0"/>
              <a:t>Other ideas are welcome too! </a:t>
            </a:r>
            <a:r>
              <a:rPr lang="en-US" dirty="0"/>
              <a:t>(To: </a:t>
            </a:r>
            <a:r>
              <a:rPr lang="en-US" u="sng" dirty="0" smtClean="0"/>
              <a:t>ywchang@ntu.edu.tw</a:t>
            </a:r>
            <a:r>
              <a:rPr lang="en-US" dirty="0" smtClean="0"/>
              <a:t>) </a:t>
            </a:r>
            <a:br>
              <a:rPr lang="en-US" dirty="0" smtClean="0"/>
            </a:br>
            <a:endParaRPr lang="en-US" dirty="0"/>
          </a:p>
        </p:txBody>
      </p:sp>
      <p:pic>
        <p:nvPicPr>
          <p:cNvPr id="8" name="Picture 1"/>
          <p:cNvPicPr>
            <a:picLocks noChangeAspect="1" noChangeArrowheads="1"/>
          </p:cNvPicPr>
          <p:nvPr/>
        </p:nvPicPr>
        <p:blipFill>
          <a:blip r:embed="rId4"/>
          <a:srcRect/>
          <a:stretch>
            <a:fillRect/>
          </a:stretch>
        </p:blipFill>
        <p:spPr bwMode="auto">
          <a:xfrm>
            <a:off x="5902692" y="3539331"/>
            <a:ext cx="2267126" cy="2146300"/>
          </a:xfrm>
          <a:prstGeom prst="rect">
            <a:avLst/>
          </a:prstGeom>
          <a:noFill/>
          <a:ln w="9525">
            <a:noFill/>
            <a:miter lim="800000"/>
            <a:headEnd/>
            <a:tailEnd/>
          </a:ln>
        </p:spPr>
      </p:pic>
    </p:spTree>
    <p:extLst>
      <p:ext uri="{BB962C8B-B14F-4D97-AF65-F5344CB8AC3E}">
        <p14:creationId xmlns:p14="http://schemas.microsoft.com/office/powerpoint/2010/main" val="16652107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1_Blue Pearl DeLuxe">
  <a:themeElements>
    <a:clrScheme name="1_Blue Pearl DeLuxe 1">
      <a:dk1>
        <a:srgbClr val="000000"/>
      </a:dk1>
      <a:lt1>
        <a:srgbClr val="FFFFFF"/>
      </a:lt1>
      <a:dk2>
        <a:srgbClr val="7889FB"/>
      </a:dk2>
      <a:lt2>
        <a:srgbClr val="808080"/>
      </a:lt2>
      <a:accent1>
        <a:srgbClr val="7889FB"/>
      </a:accent1>
      <a:accent2>
        <a:srgbClr val="2DB6B3"/>
      </a:accent2>
      <a:accent3>
        <a:srgbClr val="FFFFFF"/>
      </a:accent3>
      <a:accent4>
        <a:srgbClr val="000000"/>
      </a:accent4>
      <a:accent5>
        <a:srgbClr val="BEC4FD"/>
      </a:accent5>
      <a:accent6>
        <a:srgbClr val="28A5A2"/>
      </a:accent6>
      <a:hlink>
        <a:srgbClr val="C0C0C0"/>
      </a:hlink>
      <a:folHlink>
        <a:srgbClr val="D18213"/>
      </a:folHlink>
    </a:clrScheme>
    <a:fontScheme name="1_Blue Pearl DeLux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a:ln>
              <a:noFill/>
            </a:ln>
            <a:solidFill>
              <a:schemeClr val="tx1"/>
            </a:solidFill>
            <a:effectLst/>
            <a:latin typeface="Arial" pitchFamily="-108" charset="0"/>
            <a:ea typeface="Arial" pitchFamily="-108" charset="0"/>
            <a:cs typeface="Arial" pitchFamily="-10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a:ln>
              <a:noFill/>
            </a:ln>
            <a:solidFill>
              <a:schemeClr val="tx1"/>
            </a:solidFill>
            <a:effectLst/>
            <a:latin typeface="Arial" pitchFamily="-108" charset="0"/>
            <a:ea typeface="Arial" pitchFamily="-108" charset="0"/>
            <a:cs typeface="Arial" pitchFamily="-108" charset="0"/>
          </a:defRPr>
        </a:defPPr>
      </a:lstStyle>
    </a:lnDef>
  </a:objectDefaults>
  <a:extraClrSchemeLst>
    <a:extraClrScheme>
      <a:clrScheme name="1_Blue Pearl DeLuxe 1">
        <a:dk1>
          <a:srgbClr val="000000"/>
        </a:dk1>
        <a:lt1>
          <a:srgbClr val="FFFFFF"/>
        </a:lt1>
        <a:dk2>
          <a:srgbClr val="7889FB"/>
        </a:dk2>
        <a:lt2>
          <a:srgbClr val="808080"/>
        </a:lt2>
        <a:accent1>
          <a:srgbClr val="7889FB"/>
        </a:accent1>
        <a:accent2>
          <a:srgbClr val="2DB6B3"/>
        </a:accent2>
        <a:accent3>
          <a:srgbClr val="FFFFFF"/>
        </a:accent3>
        <a:accent4>
          <a:srgbClr val="000000"/>
        </a:accent4>
        <a:accent5>
          <a:srgbClr val="BEC4FD"/>
        </a:accent5>
        <a:accent6>
          <a:srgbClr val="28A5A2"/>
        </a:accent6>
        <a:hlink>
          <a:srgbClr val="C0C0C0"/>
        </a:hlink>
        <a:folHlink>
          <a:srgbClr val="D18213"/>
        </a:folHlink>
      </a:clrScheme>
      <a:clrMap bg1="lt1" tx1="dk1" bg2="lt2" tx2="dk2" accent1="accent1" accent2="accent2" accent3="accent3" accent4="accent4" accent5="accent5" accent6="accent6" hlink="hlink" folHlink="folHlink"/>
    </a:extraClrScheme>
    <a:extraClrScheme>
      <a:clrScheme name="1_Blue Pearl DeLuxe 2">
        <a:dk1>
          <a:srgbClr val="808080"/>
        </a:dk1>
        <a:lt1>
          <a:srgbClr val="FFFFFF"/>
        </a:lt1>
        <a:dk2>
          <a:srgbClr val="000000"/>
        </a:dk2>
        <a:lt2>
          <a:srgbClr val="CCCCFF"/>
        </a:lt2>
        <a:accent1>
          <a:srgbClr val="7889FB"/>
        </a:accent1>
        <a:accent2>
          <a:srgbClr val="DFFF66"/>
        </a:accent2>
        <a:accent3>
          <a:srgbClr val="AAAAAA"/>
        </a:accent3>
        <a:accent4>
          <a:srgbClr val="DADADA"/>
        </a:accent4>
        <a:accent5>
          <a:srgbClr val="BEC4FD"/>
        </a:accent5>
        <a:accent6>
          <a:srgbClr val="CAE75C"/>
        </a:accent6>
        <a:hlink>
          <a:srgbClr val="C0C0C0"/>
        </a:hlink>
        <a:folHlink>
          <a:srgbClr val="D1821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TotalTime>
  <Words>1036</Words>
  <Application>Microsoft Macintosh PowerPoint</Application>
  <PresentationFormat>Custom</PresentationFormat>
  <Paragraphs>93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1_Blue Pearl DeLuxe</vt:lpstr>
      <vt:lpstr>CEDA Strategy</vt:lpstr>
      <vt:lpstr>CEDA Vision/Mission</vt:lpstr>
      <vt:lpstr>CEDA EC/Committee Position (2018-2019)</vt:lpstr>
      <vt:lpstr>CEDA Strategy Aligned with IEEE Strategy (2015-2020)</vt:lpstr>
      <vt:lpstr>CEDA Strategy Goals for 2018-2019</vt:lpstr>
      <vt:lpstr>Old/New Fields for CEDA – Growth and Visibility</vt:lpstr>
      <vt:lpstr>Development of CEDA’s Visibility</vt:lpstr>
      <vt:lpstr>New Models for CEDA Publications</vt:lpstr>
      <vt:lpstr>Questions? Suggestions? Other ideas are welcome too! (To: ywchang@ntu.edu.tw)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CEDA Strategy Discussion:</dc:title>
  <dc:creator>David Atienza</dc:creator>
  <cp:lastModifiedBy>Jennifir McGillis</cp:lastModifiedBy>
  <cp:revision>30</cp:revision>
  <dcterms:created xsi:type="dcterms:W3CDTF">2017-03-24T15:58:18Z</dcterms:created>
  <dcterms:modified xsi:type="dcterms:W3CDTF">2018-01-18T21:25:49Z</dcterms:modified>
</cp:coreProperties>
</file>