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15"/>
  </p:notesMasterIdLst>
  <p:sldIdLst>
    <p:sldId id="256" r:id="rId2"/>
    <p:sldId id="265" r:id="rId3"/>
    <p:sldId id="266" r:id="rId4"/>
    <p:sldId id="276" r:id="rId5"/>
    <p:sldId id="259" r:id="rId6"/>
    <p:sldId id="263" r:id="rId7"/>
    <p:sldId id="292" r:id="rId8"/>
    <p:sldId id="268" r:id="rId9"/>
    <p:sldId id="269" r:id="rId10"/>
    <p:sldId id="271" r:id="rId11"/>
    <p:sldId id="290" r:id="rId12"/>
    <p:sldId id="291" r:id="rId13"/>
    <p:sldId id="2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08" autoAdjust="0"/>
    <p:restoredTop sz="94675" autoAdjust="0"/>
  </p:normalViewPr>
  <p:slideViewPr>
    <p:cSldViewPr snapToGrid="0">
      <p:cViewPr varScale="1">
        <p:scale>
          <a:sx n="63" d="100"/>
          <a:sy n="63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EA8A9-4404-4123-B7BD-5E3D5BDD84B1}" type="datetimeFigureOut">
              <a:rPr lang="es-ES" smtClean="0"/>
              <a:t>05/11/2016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60C02-3C31-4BF8-8B94-6316F82B4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465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ＭＳ Ｐゴシック" charset="-128"/>
              </a:rPr>
              <a:t>What are the goals that you are driving to (or an ideal state)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ＭＳ Ｐゴシック" charset="-128"/>
              </a:rPr>
              <a:t>What is the current state of affairs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ＭＳ Ｐゴシック" charset="-128"/>
              </a:rPr>
              <a:t>How do you measure progress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ＭＳ Ｐゴシック" charset="-128"/>
              </a:rPr>
              <a:t>What help do you need (no restrictions on what you can ask for)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C4C07-6BDD-4BA0-8CBE-98A38E76BAF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70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E0098-4003-4C1E-A9AD-DBEA688C3610}" type="slidenum">
              <a:rPr lang="en-US"/>
              <a:pPr/>
              <a:t>9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539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E0098-4003-4C1E-A9AD-DBEA688C3610}" type="slidenum">
              <a:rPr lang="en-US"/>
              <a:pPr/>
              <a:t>11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7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161A01-A4D8-453B-B57D-1DE395E8A878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4213"/>
            <a:ext cx="6097587" cy="343058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201487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79189" y="6487412"/>
            <a:ext cx="91193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06/05/2016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9478" y="5430644"/>
            <a:ext cx="4809346" cy="17470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889" y="6509715"/>
            <a:ext cx="2991416" cy="365125"/>
          </a:xfrm>
        </p:spPr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0976" y="6487411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30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5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89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47258" y="5675966"/>
            <a:ext cx="3841565" cy="13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1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73718" y="5687117"/>
            <a:ext cx="3815106" cy="138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graeb@tum.d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.david.atienza@ieee-ceda.com" TargetMode="External"/><Relationship Id="rId2" Type="http://schemas.openxmlformats.org/officeDocument/2006/relationships/hyperlink" Target="mailto:david.atienza@epfl.c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.li@ieee-ceda.com" TargetMode="External"/><Relationship Id="rId2" Type="http://schemas.openxmlformats.org/officeDocument/2006/relationships/hyperlink" Target="mailto:pli@tamu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li@tamu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2570429"/>
            <a:ext cx="7766936" cy="1646302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800" dirty="0"/>
              <a:t>IEEE CEDA </a:t>
            </a:r>
            <a:br>
              <a:rPr lang="en-US" sz="4800" dirty="0"/>
            </a:br>
            <a:r>
              <a:rPr lang="en-US" sz="4800" dirty="0"/>
              <a:t>Executive </a:t>
            </a:r>
            <a:r>
              <a:rPr lang="en-US" sz="4800" dirty="0" smtClean="0"/>
              <a:t>Committee Meeting </a:t>
            </a:r>
            <a:r>
              <a:rPr lang="en-US" sz="4800" dirty="0"/>
              <a:t>at </a:t>
            </a:r>
            <a:r>
              <a:rPr lang="en-US" sz="4800" dirty="0" smtClean="0"/>
              <a:t>ICCAD </a:t>
            </a:r>
            <a:r>
              <a:rPr lang="en-US" sz="4800" dirty="0"/>
              <a:t>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4523213"/>
            <a:ext cx="7766936" cy="1096899"/>
          </a:xfrm>
        </p:spPr>
        <p:txBody>
          <a:bodyPr/>
          <a:lstStyle/>
          <a:p>
            <a:r>
              <a:rPr lang="en-US" b="1" dirty="0"/>
              <a:t>Austin Convention Center, Austin, TX</a:t>
            </a:r>
            <a:br>
              <a:rPr lang="en-US" b="1" dirty="0"/>
            </a:br>
            <a:r>
              <a:rPr lang="en-US" b="1" dirty="0" smtClean="0"/>
              <a:t>November 6</a:t>
            </a:r>
            <a:r>
              <a:rPr lang="en-US" b="1" baseline="30000" dirty="0" smtClean="0"/>
              <a:t>th</a:t>
            </a:r>
            <a:r>
              <a:rPr lang="en-US" b="1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28143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696176" y="1367822"/>
            <a:ext cx="5881154" cy="564008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Strategy Discussion: Publications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96176" y="2727259"/>
            <a:ext cx="5956698" cy="23727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Helmut Graeb – VP for Publications</a:t>
            </a:r>
          </a:p>
          <a:p>
            <a:pPr marL="0" indent="0" algn="ctr">
              <a:buNone/>
            </a:pPr>
            <a:r>
              <a:rPr lang="en-US" sz="2800" dirty="0" smtClean="0"/>
              <a:t>Technical University of Munich</a:t>
            </a:r>
          </a:p>
          <a:p>
            <a:pPr marL="0" indent="0" algn="ctr">
              <a:buNone/>
            </a:pPr>
            <a:r>
              <a:rPr lang="en-US" sz="2800" dirty="0" smtClean="0">
                <a:hlinkClick r:id="rId2"/>
              </a:rPr>
              <a:t>graeb@tum.de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4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14" y="206829"/>
            <a:ext cx="8840787" cy="641350"/>
          </a:xfrm>
        </p:spPr>
        <p:txBody>
          <a:bodyPr>
            <a:normAutofit/>
          </a:bodyPr>
          <a:lstStyle/>
          <a:p>
            <a:pPr>
              <a:buFont typeface="Symbol" pitchFamily="18" charset="2"/>
              <a:buNone/>
            </a:pPr>
            <a:r>
              <a:rPr lang="en-US" sz="3200" dirty="0"/>
              <a:t>CEDA </a:t>
            </a:r>
            <a:r>
              <a:rPr lang="en-US" sz="3200" dirty="0" smtClean="0"/>
              <a:t>Publications Strategy/Goals 2016/17</a:t>
            </a:r>
            <a:endParaRPr lang="en-US" sz="3200" dirty="0"/>
          </a:p>
        </p:txBody>
      </p:sp>
      <p:graphicFrame>
        <p:nvGraphicFramePr>
          <p:cNvPr id="16283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9716"/>
              </p:ext>
            </p:extLst>
          </p:nvPr>
        </p:nvGraphicFramePr>
        <p:xfrm>
          <a:off x="1600200" y="1002792"/>
          <a:ext cx="8991600" cy="5393543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8996">
                <a:tc>
                  <a:txBody>
                    <a:bodyPr/>
                    <a:lstStyle/>
                    <a:p>
                      <a:pPr marL="169863" marR="0" lvl="0" indent="-169863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The Goal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CEDA participates (technically/financially) in or initiates itself new periodical proposals in its topical area of electronic design methodology and automation.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Typical for a council, CEDA-related developments and topics arise and mature across IEEE units. Convergence of software and hardware design is an example of such a development.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Key Strategies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Grow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ESL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Maintain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TCAD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D&amp;T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SSC, CAS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EDA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areas</a:t>
                      </a:r>
                      <a:endParaRPr lang="de-DE" sz="14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TESS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Engage excellent people in periodicals´ editorial and steering boards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Monitor </a:t>
                      </a:r>
                      <a:r>
                        <a:rPr lang="de-DE" sz="1400" baseline="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finance</a:t>
                      </a:r>
                      <a:r>
                        <a:rPr lang="de-DE" sz="14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14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impact</a:t>
                      </a:r>
                      <a:r>
                        <a:rPr lang="de-DE" sz="14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factors</a:t>
                      </a:r>
                      <a:r>
                        <a:rPr lang="de-DE" sz="14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publications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sz="14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547"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Top Goals for </a:t>
                      </a: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Arial" charset="0"/>
                        </a:rPr>
                        <a:t>2016/17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Lead the Trans. Embedded Systems and Software Proposal IEEE-internally to successful approval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Start off TESS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search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Search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for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new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TCAD EIC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Continue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turn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around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D&amp;T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Renew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ESL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EiC</a:t>
                      </a: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Prepare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growth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of ESL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Dependencies/Key Issues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Cooperation with CASS, SSCS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CEDA Confidential</a:t>
            </a:r>
            <a:endParaRPr lang="en-US" dirty="0"/>
          </a:p>
        </p:txBody>
      </p:sp>
      <p:sp>
        <p:nvSpPr>
          <p:cNvPr id="7" name="Date Placeholder 4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Nov 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37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003" y="131963"/>
            <a:ext cx="8410575" cy="750887"/>
          </a:xfrm>
        </p:spPr>
        <p:txBody>
          <a:bodyPr/>
          <a:lstStyle/>
          <a:p>
            <a:r>
              <a:rPr lang="en-US" sz="3200" dirty="0"/>
              <a:t>Key Strategies Update </a:t>
            </a:r>
            <a:r>
              <a:rPr lang="en-US" sz="3200" dirty="0" smtClean="0"/>
              <a:t>(November 2016</a:t>
            </a:r>
            <a:r>
              <a:rPr lang="en-US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1031036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/>
              <a:t>Conference integration into </a:t>
            </a:r>
            <a:r>
              <a:rPr lang="en-US" sz="2400" dirty="0" smtClean="0"/>
              <a:t>periodicals  </a:t>
            </a:r>
          </a:p>
          <a:p>
            <a:pPr lvl="1"/>
            <a:r>
              <a:rPr lang="de-DE" sz="2000" dirty="0" err="1" smtClean="0"/>
              <a:t>ESWeek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TECS </a:t>
            </a:r>
            <a:r>
              <a:rPr lang="de-DE" sz="2000" dirty="0" err="1" smtClean="0"/>
              <a:t>and</a:t>
            </a:r>
            <a:r>
              <a:rPr lang="de-DE" sz="2000" dirty="0" smtClean="0"/>
              <a:t> TESS/TCAD: </a:t>
            </a:r>
            <a:r>
              <a:rPr lang="de-DE" sz="2000" dirty="0" smtClean="0">
                <a:solidFill>
                  <a:srgbClr val="00B050"/>
                </a:solidFill>
              </a:rPr>
              <a:t>MOU ok</a:t>
            </a:r>
            <a:endParaRPr lang="en-US" sz="2000" dirty="0">
              <a:solidFill>
                <a:srgbClr val="00B050"/>
              </a:solidFill>
            </a:endParaRPr>
          </a:p>
          <a:p>
            <a:pPr lvl="1"/>
            <a:r>
              <a:rPr lang="en-US" sz="2000" dirty="0" smtClean="0"/>
              <a:t>ICCAD with TCAD/TODAES: </a:t>
            </a:r>
            <a:r>
              <a:rPr lang="en-US" sz="2000" dirty="0" smtClean="0">
                <a:solidFill>
                  <a:srgbClr val="FFC000"/>
                </a:solidFill>
              </a:rPr>
              <a:t>prepare MOU</a:t>
            </a:r>
          </a:p>
          <a:p>
            <a:r>
              <a:rPr lang="de-DE" sz="2400" dirty="0" smtClean="0"/>
              <a:t>Switch D&amp;T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color</a:t>
            </a:r>
            <a:r>
              <a:rPr lang="de-DE" sz="2400" dirty="0" smtClean="0"/>
              <a:t> </a:t>
            </a:r>
            <a:r>
              <a:rPr lang="de-DE" sz="2400" dirty="0" err="1" smtClean="0"/>
              <a:t>print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add</a:t>
            </a:r>
            <a:r>
              <a:rPr lang="de-DE" sz="2400" dirty="0" smtClean="0"/>
              <a:t> digital </a:t>
            </a:r>
            <a:r>
              <a:rPr lang="de-DE" sz="2400" dirty="0" err="1" smtClean="0"/>
              <a:t>screen</a:t>
            </a:r>
            <a:r>
              <a:rPr lang="de-DE" sz="2400" dirty="0" smtClean="0"/>
              <a:t> </a:t>
            </a:r>
            <a:r>
              <a:rPr lang="de-DE" sz="2400" dirty="0" err="1" smtClean="0"/>
              <a:t>publishing</a:t>
            </a:r>
            <a:r>
              <a:rPr lang="de-DE" sz="2400" dirty="0" smtClean="0"/>
              <a:t>, r</a:t>
            </a:r>
            <a:r>
              <a:rPr lang="en-US" sz="2400" dirty="0" smtClean="0"/>
              <a:t>each </a:t>
            </a:r>
            <a:r>
              <a:rPr lang="en-US" sz="2400" dirty="0"/>
              <a:t>out to </a:t>
            </a:r>
            <a:r>
              <a:rPr lang="en-US" sz="2400" dirty="0" smtClean="0"/>
              <a:t>D&amp;T periodicals subscribers: </a:t>
            </a:r>
            <a:r>
              <a:rPr lang="en-US" sz="2400" dirty="0" smtClean="0">
                <a:solidFill>
                  <a:srgbClr val="00B050"/>
                </a:solidFill>
              </a:rPr>
              <a:t>done</a:t>
            </a:r>
          </a:p>
          <a:p>
            <a:r>
              <a:rPr lang="de-DE" sz="2400" dirty="0" err="1" smtClean="0"/>
              <a:t>Increase</a:t>
            </a:r>
            <a:r>
              <a:rPr lang="de-DE" sz="2400" dirty="0" smtClean="0"/>
              <a:t> D&amp;T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recently</a:t>
            </a:r>
            <a:r>
              <a:rPr lang="de-DE" sz="2400" dirty="0" smtClean="0"/>
              <a:t> 500, </a:t>
            </a:r>
            <a:r>
              <a:rPr lang="de-DE" sz="2400" dirty="0" err="1" smtClean="0"/>
              <a:t>usually</a:t>
            </a:r>
            <a:r>
              <a:rPr lang="de-DE" sz="2400" dirty="0" smtClean="0"/>
              <a:t> 600, </a:t>
            </a:r>
            <a:r>
              <a:rPr lang="de-DE" sz="2400" dirty="0" err="1" smtClean="0"/>
              <a:t>to</a:t>
            </a:r>
            <a:r>
              <a:rPr lang="de-DE" sz="2400" dirty="0" smtClean="0"/>
              <a:t> 700: </a:t>
            </a:r>
            <a:r>
              <a:rPr lang="de-DE" sz="2400" dirty="0" err="1" smtClean="0">
                <a:solidFill>
                  <a:srgbClr val="FFC000"/>
                </a:solidFill>
              </a:rPr>
              <a:t>tbd</a:t>
            </a:r>
            <a:endParaRPr lang="de-DE" sz="2400" dirty="0" smtClean="0">
              <a:solidFill>
                <a:srgbClr val="FFC000"/>
              </a:solidFill>
            </a:endParaRPr>
          </a:p>
          <a:p>
            <a:r>
              <a:rPr lang="de-DE" sz="2400" dirty="0" err="1" smtClean="0"/>
              <a:t>Achieve</a:t>
            </a:r>
            <a:r>
              <a:rPr lang="de-DE" sz="2400" dirty="0" smtClean="0"/>
              <a:t> TESS </a:t>
            </a:r>
            <a:r>
              <a:rPr lang="de-DE" sz="2400" dirty="0" err="1" smtClean="0"/>
              <a:t>phase</a:t>
            </a:r>
            <a:r>
              <a:rPr lang="de-DE" sz="2400" dirty="0" smtClean="0"/>
              <a:t> 2 </a:t>
            </a:r>
            <a:r>
              <a:rPr lang="de-DE" sz="2400" dirty="0" err="1" smtClean="0"/>
              <a:t>approval</a:t>
            </a:r>
            <a:r>
              <a:rPr lang="de-DE" sz="2400" dirty="0" smtClean="0"/>
              <a:t> in June: </a:t>
            </a:r>
            <a:r>
              <a:rPr lang="de-DE" sz="2400" dirty="0" err="1" smtClean="0">
                <a:solidFill>
                  <a:srgbClr val="FF0000"/>
                </a:solidFill>
              </a:rPr>
              <a:t>failed</a:t>
            </a:r>
            <a:r>
              <a:rPr lang="de-DE" sz="2400" dirty="0" smtClean="0"/>
              <a:t>, </a:t>
            </a:r>
            <a:r>
              <a:rPr lang="de-DE" sz="2400" dirty="0" err="1" smtClean="0">
                <a:solidFill>
                  <a:srgbClr val="FFC000"/>
                </a:solidFill>
              </a:rPr>
              <a:t>new</a:t>
            </a:r>
            <a:r>
              <a:rPr lang="de-DE" sz="2400" dirty="0" smtClean="0">
                <a:solidFill>
                  <a:srgbClr val="FFC000"/>
                </a:solidFill>
              </a:rPr>
              <a:t> </a:t>
            </a:r>
            <a:r>
              <a:rPr lang="de-DE" sz="2400" dirty="0" err="1" smtClean="0">
                <a:solidFill>
                  <a:srgbClr val="FFC000"/>
                </a:solidFill>
              </a:rPr>
              <a:t>try</a:t>
            </a:r>
            <a:r>
              <a:rPr lang="de-DE" sz="2400" dirty="0" smtClean="0">
                <a:solidFill>
                  <a:srgbClr val="FFC000"/>
                </a:solidFill>
              </a:rPr>
              <a:t> Nov 18 </a:t>
            </a:r>
          </a:p>
          <a:p>
            <a:r>
              <a:rPr lang="de-DE" sz="2400" dirty="0" smtClean="0">
                <a:solidFill>
                  <a:schemeClr val="tx1">
                    <a:lumMod val="85000"/>
                  </a:schemeClr>
                </a:solidFill>
              </a:rPr>
              <a:t>Search </a:t>
            </a:r>
            <a:r>
              <a:rPr lang="de-DE" sz="2400" dirty="0" err="1" smtClean="0">
                <a:solidFill>
                  <a:schemeClr val="tx1">
                    <a:lumMod val="85000"/>
                  </a:schemeClr>
                </a:solidFill>
              </a:rPr>
              <a:t>for</a:t>
            </a:r>
            <a:r>
              <a:rPr lang="de-DE" sz="2400" dirty="0" smtClean="0">
                <a:solidFill>
                  <a:schemeClr val="tx1">
                    <a:lumMod val="85000"/>
                  </a:schemeClr>
                </a:solidFill>
              </a:rPr>
              <a:t> TCAD EIC: </a:t>
            </a:r>
            <a:r>
              <a:rPr lang="de-DE" sz="2400" dirty="0" err="1" smtClean="0">
                <a:solidFill>
                  <a:srgbClr val="FFC000"/>
                </a:solidFill>
              </a:rPr>
              <a:t>tbd</a:t>
            </a:r>
            <a:endParaRPr lang="en-US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CEDA Confidential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 smtClean="0"/>
              <a:t>Nov 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1900465" y="2691011"/>
            <a:ext cx="4259263" cy="21717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Thank You</a:t>
            </a:r>
          </a:p>
        </p:txBody>
      </p:sp>
      <p:pic>
        <p:nvPicPr>
          <p:cNvPr id="9221" name="Picture 5" descr="MCj019653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396" y="4660503"/>
            <a:ext cx="1549400" cy="155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0801" y="1233785"/>
            <a:ext cx="10338278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 smtClean="0"/>
              <a:t>Suggestions of other ideas are welcome too!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&lt;&gt;</a:t>
            </a:r>
            <a:endParaRPr lang="en-US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02692" y="3539331"/>
            <a:ext cx="2267126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025" y="114246"/>
            <a:ext cx="1395659" cy="83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039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69795" y="1367822"/>
            <a:ext cx="8541833" cy="564008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Strategy Discussion: Status and Development Needs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96176" y="2786731"/>
            <a:ext cx="5956698" cy="23727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David Atienza – President Elect</a:t>
            </a:r>
          </a:p>
          <a:p>
            <a:pPr marL="0" indent="0" algn="ctr">
              <a:buNone/>
            </a:pPr>
            <a:r>
              <a:rPr lang="en-US" sz="2800" dirty="0" smtClean="0"/>
              <a:t>EPFL</a:t>
            </a:r>
          </a:p>
          <a:p>
            <a:pPr marL="0" indent="0" algn="ctr">
              <a:buNone/>
            </a:pPr>
            <a:r>
              <a:rPr lang="en-US" sz="2800" dirty="0" smtClean="0">
                <a:hlinkClick r:id="rId2"/>
              </a:rPr>
              <a:t>david.atienza@epfl.ch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 smtClean="0">
                <a:hlinkClick r:id="rId3"/>
              </a:rPr>
              <a:t>david.atienza@ieee-ceda.com</a:t>
            </a:r>
            <a:r>
              <a:rPr lang="en-US" sz="2800" dirty="0" smtClean="0"/>
              <a:t> 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798" y="260195"/>
            <a:ext cx="8912714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CEDA Impact on Scientific </a:t>
            </a:r>
            <a:r>
              <a:rPr lang="en-US" dirty="0"/>
              <a:t>Community: </a:t>
            </a:r>
            <a:r>
              <a:rPr lang="en-US" dirty="0" smtClean="0"/>
              <a:t> </a:t>
            </a:r>
            <a:r>
              <a:rPr lang="en-US" sz="3100" dirty="0" smtClean="0"/>
              <a:t>“</a:t>
            </a:r>
            <a:r>
              <a:rPr lang="en-US" sz="3100" dirty="0"/>
              <a:t>Strategy is about predicting a future and charting out a path to it”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03" y="1640196"/>
            <a:ext cx="10721468" cy="4834943"/>
          </a:xfrm>
        </p:spPr>
        <p:txBody>
          <a:bodyPr>
            <a:noAutofit/>
          </a:bodyPr>
          <a:lstStyle/>
          <a:p>
            <a:r>
              <a:rPr lang="en-US" sz="2400" dirty="0" smtClean="0"/>
              <a:t>Strat. Committee formed and working: </a:t>
            </a:r>
            <a:r>
              <a:rPr lang="it-IT" sz="2400" dirty="0"/>
              <a:t>Donatella Sciuto, Nanni De </a:t>
            </a:r>
            <a:r>
              <a:rPr lang="it-IT" sz="2400" dirty="0" smtClean="0"/>
              <a:t>Micheli, Subhasish Mitra, Sachin </a:t>
            </a:r>
            <a:r>
              <a:rPr lang="it-IT" sz="2400" dirty="0"/>
              <a:t>Sapatnekar and Atsushi </a:t>
            </a:r>
            <a:r>
              <a:rPr lang="it-IT" sz="2400" dirty="0" smtClean="0"/>
              <a:t>Takahashi</a:t>
            </a:r>
          </a:p>
          <a:p>
            <a:pPr lvl="1"/>
            <a:r>
              <a:rPr lang="it-IT" sz="2200" dirty="0" smtClean="0"/>
              <a:t>Conference calls every four months </a:t>
            </a:r>
            <a:endParaRPr lang="en-US" sz="2200" dirty="0"/>
          </a:p>
          <a:p>
            <a:endParaRPr lang="en-US" sz="2400" dirty="0" smtClean="0"/>
          </a:p>
          <a:p>
            <a:r>
              <a:rPr lang="en-US" sz="2400" dirty="0" smtClean="0"/>
              <a:t>Key recommendations from 5-year review by SRC: Formalized strategy</a:t>
            </a:r>
          </a:p>
          <a:p>
            <a:pPr lvl="1"/>
            <a:r>
              <a:rPr lang="en-US" sz="2200" dirty="0"/>
              <a:t>strategy and operations </a:t>
            </a:r>
            <a:r>
              <a:rPr lang="en-US" sz="2200" dirty="0" smtClean="0"/>
              <a:t>section is good, </a:t>
            </a:r>
            <a:r>
              <a:rPr lang="en-US" sz="2200" dirty="0"/>
              <a:t>but it could be improved by </a:t>
            </a:r>
            <a:r>
              <a:rPr lang="en-US" sz="2200" dirty="0" smtClean="0"/>
              <a:t>          adding </a:t>
            </a:r>
            <a:r>
              <a:rPr lang="en-US" sz="2200" dirty="0"/>
              <a:t>completion dates for activities. </a:t>
            </a:r>
            <a:endParaRPr lang="en-US" sz="2200" dirty="0" smtClean="0"/>
          </a:p>
          <a:p>
            <a:pPr lvl="1"/>
            <a:r>
              <a:rPr lang="en-US" sz="2200" dirty="0" smtClean="0"/>
              <a:t>The </a:t>
            </a:r>
            <a:r>
              <a:rPr lang="en-US" sz="2200" dirty="0"/>
              <a:t>Council does not have a standalone written strategy and operations document. </a:t>
            </a:r>
            <a:endParaRPr lang="en-US" sz="2400" dirty="0"/>
          </a:p>
          <a:p>
            <a:pPr lvl="1"/>
            <a:endParaRPr lang="en-US" sz="2200" dirty="0" smtClean="0"/>
          </a:p>
          <a:p>
            <a:pPr lvl="2"/>
            <a:endParaRPr lang="en-US" sz="22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7119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950" y="514700"/>
            <a:ext cx="9920868" cy="498475"/>
          </a:xfrm>
        </p:spPr>
        <p:txBody>
          <a:bodyPr>
            <a:noAutofit/>
          </a:bodyPr>
          <a:lstStyle/>
          <a:p>
            <a:r>
              <a:rPr lang="en-US" dirty="0"/>
              <a:t>CEDA </a:t>
            </a:r>
            <a:r>
              <a:rPr lang="en-US" dirty="0" smtClean="0"/>
              <a:t>Strategy Goals for 2016-2017 (Update)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1303039"/>
            <a:ext cx="9642978" cy="38807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CEDA must enter into new domains at system-level to have future. CEDA must provide resources for such initiatives, two selected fields </a:t>
            </a:r>
          </a:p>
          <a:p>
            <a:pPr lvl="1"/>
            <a:r>
              <a:rPr lang="en-US" sz="2000" dirty="0" smtClean="0"/>
              <a:t>Nano-technologies </a:t>
            </a:r>
          </a:p>
          <a:p>
            <a:pPr lvl="1"/>
            <a:r>
              <a:rPr lang="en-US" sz="2000" dirty="0" smtClean="0"/>
              <a:t>Cyber-Physical Systems (CPS) and </a:t>
            </a:r>
            <a:r>
              <a:rPr lang="en-US" sz="2000" dirty="0" err="1" smtClean="0"/>
              <a:t>IoT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Institute process to chart progress and measure success</a:t>
            </a:r>
          </a:p>
          <a:p>
            <a:pPr lvl="1"/>
            <a:r>
              <a:rPr lang="en-US" sz="2000" dirty="0" smtClean="0"/>
              <a:t>CEDA strategy committee to develop standardized </a:t>
            </a:r>
            <a:r>
              <a:rPr lang="en-US" sz="2000" dirty="0"/>
              <a:t>form </a:t>
            </a:r>
            <a:r>
              <a:rPr lang="en-US" sz="2000" dirty="0" smtClean="0"/>
              <a:t> to </a:t>
            </a:r>
            <a:r>
              <a:rPr lang="en-US" sz="2000" dirty="0"/>
              <a:t>detail the implementation operations plan to achieve the strategic </a:t>
            </a:r>
            <a:r>
              <a:rPr lang="en-US" sz="2000" dirty="0" smtClean="0"/>
              <a:t>actions (goals and metrics)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err="1" smtClean="0"/>
              <a:t>Needed</a:t>
            </a:r>
            <a:r>
              <a:rPr lang="es-ES" sz="2400" dirty="0" smtClean="0"/>
              <a:t> </a:t>
            </a:r>
            <a:r>
              <a:rPr lang="es-ES" sz="2400" dirty="0" err="1" smtClean="0"/>
              <a:t>support</a:t>
            </a:r>
            <a:r>
              <a:rPr lang="es-ES" sz="2400" dirty="0" smtClean="0"/>
              <a:t>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VPs</a:t>
            </a:r>
            <a:r>
              <a:rPr lang="es-ES" sz="2400" dirty="0" smtClean="0"/>
              <a:t> </a:t>
            </a:r>
            <a:r>
              <a:rPr lang="es-ES" sz="2400" dirty="0" err="1" smtClean="0"/>
              <a:t>about</a:t>
            </a:r>
            <a:r>
              <a:rPr lang="es-ES" sz="2400" dirty="0" smtClean="0"/>
              <a:t> </a:t>
            </a:r>
            <a:r>
              <a:rPr lang="es-ES" sz="2400" dirty="0" err="1" smtClean="0"/>
              <a:t>proposed</a:t>
            </a:r>
            <a:r>
              <a:rPr lang="es-ES" sz="2400" dirty="0" smtClean="0"/>
              <a:t> </a:t>
            </a:r>
            <a:r>
              <a:rPr lang="es-ES" sz="2400" dirty="0" err="1" smtClean="0"/>
              <a:t>goals</a:t>
            </a:r>
            <a:r>
              <a:rPr lang="es-ES" sz="2400" dirty="0" smtClean="0"/>
              <a:t> and </a:t>
            </a:r>
            <a:r>
              <a:rPr lang="es-ES" sz="2400" dirty="0" err="1" smtClean="0"/>
              <a:t>constraints</a:t>
            </a:r>
            <a:r>
              <a:rPr lang="es-ES" sz="2400" dirty="0" smtClean="0"/>
              <a:t> </a:t>
            </a:r>
            <a:r>
              <a:rPr lang="es-ES" sz="2400" dirty="0" err="1" smtClean="0"/>
              <a:t>each</a:t>
            </a:r>
            <a:r>
              <a:rPr lang="es-ES" sz="2400" dirty="0" smtClean="0"/>
              <a:t> </a:t>
            </a:r>
            <a:r>
              <a:rPr lang="es-ES" sz="2400" dirty="0" err="1" smtClean="0"/>
              <a:t>year</a:t>
            </a:r>
            <a:r>
              <a:rPr lang="es-ES" sz="2400" dirty="0" smtClean="0"/>
              <a:t> in </a:t>
            </a:r>
            <a:r>
              <a:rPr lang="es-ES" sz="2400" dirty="0" err="1" smtClean="0"/>
              <a:t>their</a:t>
            </a:r>
            <a:r>
              <a:rPr lang="es-ES" sz="2400" dirty="0" smtClean="0"/>
              <a:t> </a:t>
            </a:r>
            <a:r>
              <a:rPr lang="es-ES" sz="2400" dirty="0" err="1" smtClean="0"/>
              <a:t>respective</a:t>
            </a:r>
            <a:r>
              <a:rPr lang="es-ES" sz="2400" dirty="0" smtClean="0"/>
              <a:t> </a:t>
            </a:r>
            <a:r>
              <a:rPr lang="es-ES" sz="2400" dirty="0" smtClean="0"/>
              <a:t>área</a:t>
            </a:r>
            <a:endParaRPr lang="en-US" sz="2200" dirty="0"/>
          </a:p>
          <a:p>
            <a:pPr lvl="1"/>
            <a:r>
              <a:rPr lang="es-ES" sz="2200" dirty="0" err="1" smtClean="0"/>
              <a:t>Timeline</a:t>
            </a:r>
            <a:r>
              <a:rPr lang="es-ES" sz="2200" dirty="0" smtClean="0"/>
              <a:t> </a:t>
            </a:r>
            <a:r>
              <a:rPr lang="es-ES" sz="2200" dirty="0" err="1" smtClean="0"/>
              <a:t>for</a:t>
            </a:r>
            <a:r>
              <a:rPr lang="es-ES" sz="2200" dirty="0"/>
              <a:t> </a:t>
            </a:r>
            <a:r>
              <a:rPr lang="es-ES" sz="2200" dirty="0" err="1" smtClean="0"/>
              <a:t>receiving</a:t>
            </a:r>
            <a:r>
              <a:rPr lang="es-ES" sz="2200" dirty="0" smtClean="0"/>
              <a:t> </a:t>
            </a:r>
            <a:r>
              <a:rPr lang="es-ES" sz="2200" dirty="0" err="1" smtClean="0"/>
              <a:t>updates</a:t>
            </a:r>
            <a:r>
              <a:rPr lang="es-ES" sz="2200" dirty="0" smtClean="0"/>
              <a:t>: </a:t>
            </a:r>
            <a:r>
              <a:rPr lang="es-ES" sz="2200" dirty="0" err="1" smtClean="0"/>
              <a:t>January</a:t>
            </a:r>
            <a:r>
              <a:rPr lang="es-ES" sz="2200" dirty="0" smtClean="0"/>
              <a:t>, </a:t>
            </a:r>
            <a:r>
              <a:rPr lang="es-ES" sz="2200" dirty="0" err="1" smtClean="0"/>
              <a:t>May</a:t>
            </a:r>
            <a:r>
              <a:rPr lang="es-ES" sz="2200" dirty="0" smtClean="0"/>
              <a:t> and </a:t>
            </a:r>
            <a:r>
              <a:rPr lang="es-ES" sz="2200" dirty="0" err="1" smtClean="0"/>
              <a:t>September</a:t>
            </a: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val="789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696176" y="1367822"/>
            <a:ext cx="5881154" cy="564008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Strategy Discussion: Technical Activities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96176" y="2727259"/>
            <a:ext cx="5956698" cy="2372775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Peng Li – VP for Activities</a:t>
            </a:r>
          </a:p>
          <a:p>
            <a:pPr marL="0" indent="0" algn="ctr">
              <a:buNone/>
            </a:pPr>
            <a:r>
              <a:rPr lang="en-US" sz="2800" dirty="0" smtClean="0"/>
              <a:t>Texas A&amp;M University</a:t>
            </a:r>
          </a:p>
          <a:p>
            <a:pPr marL="0" indent="0" algn="ctr">
              <a:buNone/>
            </a:pPr>
            <a:r>
              <a:rPr lang="en-US" sz="2800" dirty="0" smtClean="0">
                <a:hlinkClick r:id="rId2"/>
              </a:rPr>
              <a:t>pli@tamu.edu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3"/>
              </a:rPr>
              <a:t>p.li@ieee-ceda.com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01" y="242207"/>
            <a:ext cx="8596668" cy="1320800"/>
          </a:xfrm>
        </p:spPr>
        <p:txBody>
          <a:bodyPr/>
          <a:lstStyle/>
          <a:p>
            <a:r>
              <a:rPr lang="en-US" dirty="0"/>
              <a:t>Future </a:t>
            </a:r>
            <a:r>
              <a:rPr lang="en-US" dirty="0" smtClean="0"/>
              <a:t>Directions for Activities:          Key Strategies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01" y="1374978"/>
            <a:ext cx="9989513" cy="5334915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Expansion into new areas where DA may play an important role</a:t>
            </a:r>
            <a:endParaRPr lang="es-ES" sz="2200" dirty="0" smtClean="0"/>
          </a:p>
          <a:p>
            <a:pPr lvl="1"/>
            <a:r>
              <a:rPr lang="es-ES" sz="2200" dirty="0" err="1" smtClean="0"/>
              <a:t>Cyber-Physical</a:t>
            </a:r>
            <a:r>
              <a:rPr lang="es-ES" sz="2200" dirty="0" smtClean="0"/>
              <a:t> </a:t>
            </a:r>
            <a:r>
              <a:rPr lang="es-ES" sz="2200" dirty="0" err="1" smtClean="0"/>
              <a:t>Systems</a:t>
            </a:r>
            <a:r>
              <a:rPr lang="es-ES" sz="2200" dirty="0" smtClean="0"/>
              <a:t> (CPS)</a:t>
            </a:r>
            <a:endParaRPr lang="en-US" sz="2200" dirty="0"/>
          </a:p>
          <a:p>
            <a:pPr lvl="1"/>
            <a:r>
              <a:rPr lang="en-US" sz="2200" dirty="0" smtClean="0"/>
              <a:t>Bio Design Automation/IWBDA</a:t>
            </a:r>
          </a:p>
          <a:p>
            <a:pPr lvl="2"/>
            <a:r>
              <a:rPr lang="en-US" sz="1800" dirty="0" err="1" smtClean="0"/>
              <a:t>Natasa</a:t>
            </a:r>
            <a:r>
              <a:rPr lang="en-US" sz="1800" dirty="0" smtClean="0"/>
              <a:t> </a:t>
            </a:r>
            <a:r>
              <a:rPr lang="en-US" sz="1800" dirty="0" err="1" smtClean="0"/>
              <a:t>Miskov</a:t>
            </a:r>
            <a:r>
              <a:rPr lang="en-US" sz="1800" dirty="0" smtClean="0"/>
              <a:t>- </a:t>
            </a:r>
            <a:r>
              <a:rPr lang="en-US" sz="1800" dirty="0" err="1" smtClean="0"/>
              <a:t>Zivanov</a:t>
            </a:r>
            <a:r>
              <a:rPr lang="en-US" sz="1800" dirty="0" smtClean="0"/>
              <a:t>/CMU</a:t>
            </a:r>
            <a:endParaRPr lang="en-US" sz="1800" dirty="0"/>
          </a:p>
          <a:p>
            <a:pPr lvl="1"/>
            <a:r>
              <a:rPr lang="en-US" sz="2200" dirty="0" smtClean="0"/>
              <a:t>RF/Microwave circuit design/modeling/simulation</a:t>
            </a:r>
          </a:p>
          <a:p>
            <a:pPr lvl="2"/>
            <a:r>
              <a:rPr lang="en-US" sz="1800" dirty="0" smtClean="0"/>
              <a:t>IEEE MTT;  </a:t>
            </a:r>
            <a:r>
              <a:rPr lang="en-US" sz="1800" dirty="0" err="1" smtClean="0"/>
              <a:t>Roni</a:t>
            </a:r>
            <a:r>
              <a:rPr lang="en-US" sz="1800" dirty="0" smtClean="0"/>
              <a:t> </a:t>
            </a:r>
            <a:r>
              <a:rPr lang="en-US" sz="1800" dirty="0" err="1" smtClean="0"/>
              <a:t>Khazaka</a:t>
            </a:r>
            <a:r>
              <a:rPr lang="en-US" sz="1800" dirty="0" smtClean="0"/>
              <a:t>/McGill University</a:t>
            </a:r>
            <a:endParaRPr lang="en-US" sz="1800" dirty="0"/>
          </a:p>
          <a:p>
            <a:pPr lvl="1"/>
            <a:endParaRPr lang="en-US" sz="2000" dirty="0" smtClean="0"/>
          </a:p>
          <a:p>
            <a:pPr lvl="2"/>
            <a:endParaRPr lang="en-US" sz="1800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003" y="131963"/>
            <a:ext cx="8410575" cy="750887"/>
          </a:xfrm>
        </p:spPr>
        <p:txBody>
          <a:bodyPr/>
          <a:lstStyle/>
          <a:p>
            <a:r>
              <a:rPr lang="en-US" sz="3200" dirty="0"/>
              <a:t>Key Strategies Update (June 2016)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9680" y="1132018"/>
            <a:ext cx="8852040" cy="50859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altLang="zh-TW" sz="2000" dirty="0" err="1" smtClean="0">
                <a:solidFill>
                  <a:schemeClr val="tx1"/>
                </a:solidFill>
              </a:rPr>
              <a:t>Grow</a:t>
            </a:r>
            <a:r>
              <a:rPr lang="es-ES" altLang="zh-TW" sz="2000" dirty="0" smtClean="0">
                <a:solidFill>
                  <a:schemeClr val="tx1"/>
                </a:solidFill>
              </a:rPr>
              <a:t> </a:t>
            </a:r>
            <a:r>
              <a:rPr lang="es-ES" altLang="zh-TW" sz="2000" dirty="0">
                <a:solidFill>
                  <a:schemeClr val="tx1"/>
                </a:solidFill>
              </a:rPr>
              <a:t>in key emerging topics (IoT, rebooting computing, security, </a:t>
            </a:r>
            <a:r>
              <a:rPr lang="es-ES" altLang="zh-TW" sz="2000" dirty="0" smtClean="0">
                <a:solidFill>
                  <a:schemeClr val="tx1"/>
                </a:solidFill>
              </a:rPr>
              <a:t> </a:t>
            </a:r>
            <a:r>
              <a:rPr lang="es-ES" altLang="zh-TW" sz="2000" dirty="0" err="1" smtClean="0">
                <a:solidFill>
                  <a:schemeClr val="tx1"/>
                </a:solidFill>
              </a:rPr>
              <a:t>energy</a:t>
            </a:r>
            <a:r>
              <a:rPr lang="es-ES" altLang="zh-TW" sz="2000" dirty="0">
                <a:solidFill>
                  <a:schemeClr val="tx1"/>
                </a:solidFill>
              </a:rPr>
              <a:t>, etc</a:t>
            </a:r>
            <a:r>
              <a:rPr lang="es-ES" altLang="zh-TW" sz="2000" dirty="0" smtClean="0">
                <a:solidFill>
                  <a:schemeClr val="tx1"/>
                </a:solidFill>
              </a:rPr>
              <a:t>.)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New workshops and initiatives: New DA Futures Workshops </a:t>
            </a:r>
            <a:r>
              <a:rPr lang="en-US" sz="1800" b="1" dirty="0" smtClean="0">
                <a:solidFill>
                  <a:srgbClr val="FF0000"/>
                </a:solidFill>
              </a:rPr>
              <a:t>Series                 </a:t>
            </a:r>
            <a:r>
              <a:rPr lang="en-US" sz="1800" b="1" dirty="0">
                <a:solidFill>
                  <a:srgbClr val="FF0000"/>
                </a:solidFill>
              </a:rPr>
              <a:t>(1</a:t>
            </a:r>
            <a:r>
              <a:rPr lang="en-US" sz="1800" b="1" baseline="30000" dirty="0">
                <a:solidFill>
                  <a:srgbClr val="FF0000"/>
                </a:solidFill>
              </a:rPr>
              <a:t>st</a:t>
            </a:r>
            <a:r>
              <a:rPr lang="en-US" sz="1800" b="1" dirty="0">
                <a:solidFill>
                  <a:srgbClr val="FF0000"/>
                </a:solidFill>
              </a:rPr>
              <a:t> one done in October 2016)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Cyber-physical systems (started discussion with CPS Community)</a:t>
            </a:r>
          </a:p>
          <a:p>
            <a:pPr marL="457200" indent="-457200">
              <a:buFont typeface="+mj-lt"/>
              <a:buAutoNum type="arabicPeriod"/>
            </a:pPr>
            <a:r>
              <a:rPr lang="es-ES" altLang="zh-TW" sz="2000" dirty="0" err="1" smtClean="0">
                <a:solidFill>
                  <a:schemeClr val="tx1"/>
                </a:solidFill>
              </a:rPr>
              <a:t>Grow</a:t>
            </a:r>
            <a:r>
              <a:rPr lang="es-ES" altLang="zh-TW" sz="2000" dirty="0" smtClean="0">
                <a:solidFill>
                  <a:schemeClr val="tx1"/>
                </a:solidFill>
              </a:rPr>
              <a:t> </a:t>
            </a:r>
            <a:r>
              <a:rPr lang="es-ES" altLang="zh-TW" sz="2000" dirty="0">
                <a:solidFill>
                  <a:schemeClr val="tx1"/>
                </a:solidFill>
              </a:rPr>
              <a:t>in </a:t>
            </a:r>
            <a:r>
              <a:rPr lang="es-ES" altLang="zh-TW" sz="2000" dirty="0" err="1">
                <a:solidFill>
                  <a:schemeClr val="tx1"/>
                </a:solidFill>
              </a:rPr>
              <a:t>other</a:t>
            </a:r>
            <a:r>
              <a:rPr lang="es-ES" altLang="zh-TW" sz="2000" dirty="0">
                <a:solidFill>
                  <a:schemeClr val="tx1"/>
                </a:solidFill>
              </a:rPr>
              <a:t> </a:t>
            </a:r>
            <a:r>
              <a:rPr lang="es-ES" altLang="zh-TW" sz="2000" dirty="0" err="1">
                <a:solidFill>
                  <a:schemeClr val="tx1"/>
                </a:solidFill>
              </a:rPr>
              <a:t>geographical</a:t>
            </a:r>
            <a:r>
              <a:rPr lang="es-ES" altLang="zh-TW" sz="2000" dirty="0">
                <a:solidFill>
                  <a:schemeClr val="tx1"/>
                </a:solidFill>
              </a:rPr>
              <a:t> </a:t>
            </a:r>
            <a:r>
              <a:rPr lang="es-ES" altLang="zh-TW" sz="2000" dirty="0" err="1">
                <a:solidFill>
                  <a:schemeClr val="tx1"/>
                </a:solidFill>
              </a:rPr>
              <a:t>areas</a:t>
            </a:r>
            <a:r>
              <a:rPr lang="es-ES" altLang="zh-TW" sz="2000" dirty="0">
                <a:solidFill>
                  <a:schemeClr val="tx1"/>
                </a:solidFill>
              </a:rPr>
              <a:t>: Asia, </a:t>
            </a:r>
            <a:r>
              <a:rPr lang="es-ES" altLang="zh-TW" sz="2000" dirty="0" err="1">
                <a:solidFill>
                  <a:schemeClr val="tx1"/>
                </a:solidFill>
              </a:rPr>
              <a:t>Africa</a:t>
            </a:r>
            <a:r>
              <a:rPr lang="es-ES" altLang="zh-TW" sz="2000" dirty="0">
                <a:solidFill>
                  <a:schemeClr val="tx1"/>
                </a:solidFill>
              </a:rPr>
              <a:t>, South </a:t>
            </a:r>
            <a:r>
              <a:rPr lang="es-ES" altLang="zh-TW" sz="2000" dirty="0" err="1">
                <a:solidFill>
                  <a:schemeClr val="tx1"/>
                </a:solidFill>
              </a:rPr>
              <a:t>America</a:t>
            </a:r>
            <a:r>
              <a:rPr lang="es-ES" altLang="zh-TW" sz="2000" dirty="0">
                <a:solidFill>
                  <a:schemeClr val="tx1"/>
                </a:solidFill>
              </a:rPr>
              <a:t>, etc.  (</a:t>
            </a:r>
            <a:r>
              <a:rPr lang="es-ES" altLang="zh-TW" sz="2000" dirty="0" err="1">
                <a:solidFill>
                  <a:schemeClr val="tx1"/>
                </a:solidFill>
              </a:rPr>
              <a:t>joint</a:t>
            </a:r>
            <a:r>
              <a:rPr lang="es-ES" altLang="zh-TW" sz="2000" dirty="0">
                <a:solidFill>
                  <a:schemeClr val="tx1"/>
                </a:solidFill>
              </a:rPr>
              <a:t> </a:t>
            </a:r>
            <a:r>
              <a:rPr lang="es-ES" altLang="zh-TW" sz="2000" dirty="0" err="1">
                <a:solidFill>
                  <a:schemeClr val="tx1"/>
                </a:solidFill>
              </a:rPr>
              <a:t>work</a:t>
            </a:r>
            <a:r>
              <a:rPr lang="es-ES" altLang="zh-TW" sz="2000" dirty="0">
                <a:solidFill>
                  <a:schemeClr val="tx1"/>
                </a:solidFill>
              </a:rPr>
              <a:t> </a:t>
            </a:r>
            <a:r>
              <a:rPr lang="es-ES" altLang="zh-TW" sz="2000" dirty="0" err="1">
                <a:solidFill>
                  <a:schemeClr val="tx1"/>
                </a:solidFill>
              </a:rPr>
              <a:t>with</a:t>
            </a:r>
            <a:r>
              <a:rPr lang="es-ES" altLang="zh-TW" sz="2000" dirty="0">
                <a:solidFill>
                  <a:schemeClr val="tx1"/>
                </a:solidFill>
              </a:rPr>
              <a:t> CEDA </a:t>
            </a:r>
            <a:r>
              <a:rPr lang="es-ES" altLang="zh-TW" sz="2000" dirty="0" err="1">
                <a:solidFill>
                  <a:schemeClr val="tx1"/>
                </a:solidFill>
              </a:rPr>
              <a:t>chapters</a:t>
            </a:r>
            <a:r>
              <a:rPr lang="es-ES" altLang="zh-TW" sz="2000" dirty="0">
                <a:solidFill>
                  <a:schemeClr val="tx1"/>
                </a:solidFill>
              </a:rPr>
              <a:t> and </a:t>
            </a:r>
            <a:r>
              <a:rPr lang="es-ES" altLang="zh-TW" sz="2000" dirty="0" err="1">
                <a:solidFill>
                  <a:schemeClr val="tx1"/>
                </a:solidFill>
              </a:rPr>
              <a:t>distinguished</a:t>
            </a:r>
            <a:r>
              <a:rPr lang="es-ES" altLang="zh-TW" sz="2000" dirty="0">
                <a:solidFill>
                  <a:schemeClr val="tx1"/>
                </a:solidFill>
              </a:rPr>
              <a:t> </a:t>
            </a:r>
            <a:r>
              <a:rPr lang="es-ES" altLang="zh-TW" sz="2000" dirty="0" err="1">
                <a:solidFill>
                  <a:schemeClr val="tx1"/>
                </a:solidFill>
              </a:rPr>
              <a:t>Lecture</a:t>
            </a:r>
            <a:r>
              <a:rPr lang="es-ES" altLang="zh-TW" sz="2000" dirty="0">
                <a:solidFill>
                  <a:schemeClr val="tx1"/>
                </a:solidFill>
              </a:rPr>
              <a:t> </a:t>
            </a:r>
            <a:r>
              <a:rPr lang="es-ES" altLang="zh-TW" sz="2000" dirty="0" err="1">
                <a:solidFill>
                  <a:schemeClr val="tx1"/>
                </a:solidFill>
              </a:rPr>
              <a:t>programs</a:t>
            </a:r>
            <a:r>
              <a:rPr lang="es-ES" altLang="zh-TW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s-ES" altLang="zh-TW" sz="1800" dirty="0" err="1" smtClean="0">
                <a:solidFill>
                  <a:schemeClr val="tx1"/>
                </a:solidFill>
              </a:rPr>
              <a:t>Morocco</a:t>
            </a:r>
            <a:r>
              <a:rPr lang="es-ES" altLang="zh-TW" sz="1800" dirty="0" smtClean="0">
                <a:solidFill>
                  <a:schemeClr val="tx1"/>
                </a:solidFill>
              </a:rPr>
              <a:t> </a:t>
            </a:r>
            <a:r>
              <a:rPr lang="es-ES" altLang="zh-TW" sz="1800" dirty="0" err="1" smtClean="0">
                <a:solidFill>
                  <a:schemeClr val="tx1"/>
                </a:solidFill>
              </a:rPr>
              <a:t>discussions</a:t>
            </a:r>
            <a:r>
              <a:rPr lang="es-ES" altLang="zh-TW" sz="1800" dirty="0" smtClean="0">
                <a:solidFill>
                  <a:schemeClr val="tx1"/>
                </a:solidFill>
              </a:rPr>
              <a:t> </a:t>
            </a:r>
            <a:r>
              <a:rPr lang="es-ES" altLang="zh-TW" sz="1800" dirty="0" err="1" smtClean="0">
                <a:solidFill>
                  <a:schemeClr val="tx1"/>
                </a:solidFill>
              </a:rPr>
              <a:t>on-going</a:t>
            </a:r>
            <a:r>
              <a:rPr lang="es-ES" altLang="zh-TW" sz="1800" dirty="0" smtClean="0">
                <a:solidFill>
                  <a:schemeClr val="tx1"/>
                </a:solidFill>
              </a:rPr>
              <a:t>, </a:t>
            </a:r>
            <a:r>
              <a:rPr lang="es-ES" altLang="zh-TW" sz="1800" b="1" dirty="0" smtClean="0">
                <a:solidFill>
                  <a:srgbClr val="FF0000"/>
                </a:solidFill>
              </a:rPr>
              <a:t>CEDA </a:t>
            </a:r>
            <a:r>
              <a:rPr lang="es-ES" altLang="zh-TW" sz="1800" b="1" dirty="0" err="1" smtClean="0">
                <a:solidFill>
                  <a:srgbClr val="FF0000"/>
                </a:solidFill>
              </a:rPr>
              <a:t>chapter</a:t>
            </a:r>
            <a:r>
              <a:rPr lang="es-ES" altLang="zh-TW" sz="1800" b="1" dirty="0" smtClean="0">
                <a:solidFill>
                  <a:srgbClr val="FF0000"/>
                </a:solidFill>
              </a:rPr>
              <a:t> </a:t>
            </a:r>
            <a:r>
              <a:rPr lang="es-ES" altLang="zh-TW" sz="1800" b="1" dirty="0" err="1" smtClean="0">
                <a:solidFill>
                  <a:srgbClr val="FF0000"/>
                </a:solidFill>
              </a:rPr>
              <a:t>submission</a:t>
            </a:r>
            <a:r>
              <a:rPr lang="es-ES" altLang="zh-TW" sz="1800" b="1" dirty="0" smtClean="0">
                <a:solidFill>
                  <a:srgbClr val="FF0000"/>
                </a:solidFill>
              </a:rPr>
              <a:t> </a:t>
            </a:r>
            <a:r>
              <a:rPr lang="es-ES" altLang="zh-TW" sz="1800" b="1" dirty="0" err="1" smtClean="0">
                <a:solidFill>
                  <a:srgbClr val="FF0000"/>
                </a:solidFill>
              </a:rPr>
              <a:t>finished</a:t>
            </a:r>
            <a:r>
              <a:rPr lang="es-ES" altLang="zh-TW" sz="1800" b="1" dirty="0" smtClean="0">
                <a:solidFill>
                  <a:srgbClr val="FF0000"/>
                </a:solidFill>
              </a:rPr>
              <a:t>?</a:t>
            </a:r>
            <a:endParaRPr lang="es-ES" altLang="zh-TW" sz="2000" b="1" dirty="0" smtClean="0">
              <a:solidFill>
                <a:srgbClr val="FF0000"/>
              </a:solidFill>
            </a:endParaRPr>
          </a:p>
          <a:p>
            <a:endParaRPr lang="es-ES" altLang="zh-TW" sz="20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altLang="zh-TW" sz="2000" dirty="0">
                <a:solidFill>
                  <a:schemeClr val="tx1"/>
                </a:solidFill>
              </a:rPr>
              <a:t>Add on-line resources to increase support and services for conference </a:t>
            </a:r>
            <a:r>
              <a:rPr lang="en-US" altLang="zh-TW" sz="2000" dirty="0" smtClean="0">
                <a:solidFill>
                  <a:schemeClr val="tx1"/>
                </a:solidFill>
              </a:rPr>
              <a:t>organizers</a:t>
            </a:r>
          </a:p>
          <a:p>
            <a:pPr marL="457200" indent="-457200">
              <a:buFont typeface="+mj-lt"/>
              <a:buAutoNum type="arabicPeriod" startAt="3"/>
            </a:pPr>
            <a:endParaRPr lang="en-US" altLang="zh-TW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s-ES" altLang="zh-TW" sz="2000" dirty="0" err="1" smtClean="0">
                <a:solidFill>
                  <a:schemeClr val="tx1"/>
                </a:solidFill>
              </a:rPr>
              <a:t>Help</a:t>
            </a:r>
            <a:r>
              <a:rPr lang="es-ES" altLang="zh-TW" sz="2000" dirty="0" smtClean="0">
                <a:solidFill>
                  <a:schemeClr val="tx1"/>
                </a:solidFill>
              </a:rPr>
              <a:t> </a:t>
            </a:r>
            <a:r>
              <a:rPr lang="es-ES" altLang="zh-TW" sz="2000" dirty="0">
                <a:solidFill>
                  <a:schemeClr val="tx1"/>
                </a:solidFill>
              </a:rPr>
              <a:t>young researchers to “join” CEDA and </a:t>
            </a:r>
            <a:r>
              <a:rPr lang="es-ES" altLang="zh-TW" sz="2000" dirty="0" smtClean="0">
                <a:solidFill>
                  <a:schemeClr val="tx1"/>
                </a:solidFill>
              </a:rPr>
              <a:t>organize </a:t>
            </a:r>
            <a:r>
              <a:rPr lang="es-ES" altLang="zh-TW" sz="2000" dirty="0">
                <a:solidFill>
                  <a:schemeClr val="tx1"/>
                </a:solidFill>
              </a:rPr>
              <a:t>CEDA events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CEDA Confidential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C0B2543-0C6E-4A6F-980C-035E8244716B}" type="datetime1">
              <a:rPr lang="en-US" smtClean="0"/>
              <a:pPr/>
              <a:t>11/5/2016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696176" y="1367822"/>
            <a:ext cx="5881154" cy="564008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Strategy Discussion: Conferences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96176" y="2727259"/>
            <a:ext cx="5956698" cy="23727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800" dirty="0" smtClean="0"/>
              <a:t>Yao-Wen Chang – VP for Conferences</a:t>
            </a:r>
          </a:p>
          <a:p>
            <a:pPr marL="0" indent="0" algn="ctr">
              <a:buNone/>
            </a:pPr>
            <a:r>
              <a:rPr lang="en-US" sz="2800" dirty="0" smtClean="0"/>
              <a:t>National Taiwan University</a:t>
            </a:r>
          </a:p>
          <a:p>
            <a:pPr marL="0" indent="0" algn="ctr">
              <a:buNone/>
            </a:pPr>
            <a:r>
              <a:rPr lang="en-US" sz="2800" dirty="0" smtClean="0">
                <a:hlinkClick r:id="rId2"/>
              </a:rPr>
              <a:t>ywchang@ntu.edu.tw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1" y="0"/>
            <a:ext cx="8840787" cy="64135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US" sz="2400" dirty="0"/>
              <a:t>CEDA </a:t>
            </a:r>
            <a:r>
              <a:rPr lang="en-US" sz="2400" dirty="0" smtClean="0"/>
              <a:t>(Conferences) </a:t>
            </a:r>
            <a:r>
              <a:rPr lang="en-US" sz="2400" dirty="0"/>
              <a:t>Strategy/Goals 2016</a:t>
            </a:r>
          </a:p>
        </p:txBody>
      </p:sp>
      <p:graphicFrame>
        <p:nvGraphicFramePr>
          <p:cNvPr id="16283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951971"/>
              </p:ext>
            </p:extLst>
          </p:nvPr>
        </p:nvGraphicFramePr>
        <p:xfrm>
          <a:off x="267494" y="641350"/>
          <a:ext cx="11658599" cy="5903976"/>
        </p:xfrm>
        <a:graphic>
          <a:graphicData uri="http://schemas.openxmlformats.org/drawingml/2006/table">
            <a:tbl>
              <a:tblPr/>
              <a:tblGrid>
                <a:gridCol w="5014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6423">
                <a:tc>
                  <a:txBody>
                    <a:bodyPr/>
                    <a:lstStyle/>
                    <a:p>
                      <a:pPr marL="169863" marR="0" lvl="0" indent="-169863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The Goal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Continue to be the preferred organizer and sponsor for high-value conferences in EDA and ES related areas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CEDA’s influence and visibility in growing areas related to EDA and ES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Key Strategies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-228600">
                        <a:spcBef>
                          <a:spcPts val="1200"/>
                        </a:spcBef>
                        <a:buFont typeface="+mj-lt"/>
                        <a:buAutoNum type="arabicPeriod"/>
                      </a:pP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Collaborate with </a:t>
                      </a:r>
                      <a:r>
                        <a:rPr lang="es-ES" altLang="zh-TW" sz="1800" dirty="0" err="1" smtClean="0">
                          <a:solidFill>
                            <a:schemeClr val="tx1"/>
                          </a:solidFill>
                        </a:rPr>
                        <a:t>other</a:t>
                      </a:r>
                      <a:r>
                        <a:rPr lang="es-ES" altLang="zh-TW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altLang="zh-TW" sz="1800" baseline="0" dirty="0" err="1" smtClean="0">
                          <a:solidFill>
                            <a:schemeClr val="tx1"/>
                          </a:solidFill>
                        </a:rPr>
                        <a:t>OUs</a:t>
                      </a:r>
                      <a:r>
                        <a:rPr lang="es-ES" altLang="zh-TW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in all main conferences in EDA/ES and make CEDA more</a:t>
                      </a:r>
                      <a:r>
                        <a:rPr lang="es-ES" altLang="zh-TW" sz="1800" baseline="0" dirty="0" smtClean="0">
                          <a:solidFill>
                            <a:schemeClr val="tx1"/>
                          </a:solidFill>
                        </a:rPr>
                        <a:t> influential </a:t>
                      </a: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in related growing areas with CEDA</a:t>
                      </a:r>
                      <a:r>
                        <a:rPr lang="es-ES" altLang="zh-TW" sz="1800" baseline="0" dirty="0" smtClean="0">
                          <a:solidFill>
                            <a:schemeClr val="tx1"/>
                          </a:solidFill>
                        </a:rPr>
                        <a:t> activities/financial support</a:t>
                      </a:r>
                      <a:endParaRPr lang="es-ES" altLang="zh-TW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lvl="1" indent="-228600">
                        <a:spcBef>
                          <a:spcPts val="1200"/>
                        </a:spcBef>
                        <a:buFont typeface="+mj-lt"/>
                        <a:buAutoNum type="arabicPeriod"/>
                      </a:pP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Provide</a:t>
                      </a:r>
                      <a:r>
                        <a:rPr lang="es-ES" altLang="zh-TW" sz="1800" baseline="0" dirty="0" smtClean="0">
                          <a:solidFill>
                            <a:schemeClr val="tx1"/>
                          </a:solidFill>
                        </a:rPr>
                        <a:t> needed help (documentations, financial supports, etc.) to c</a:t>
                      </a: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onference organizers</a:t>
                      </a:r>
                    </a:p>
                    <a:p>
                      <a:pPr marL="4572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Make CEDA a key reference for young researchers and nurse EDA/ES</a:t>
                      </a:r>
                      <a:r>
                        <a:rPr lang="es-ES" altLang="zh-TW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new blood </a:t>
                      </a:r>
                    </a:p>
                    <a:p>
                      <a:pPr marL="4572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Outreach to other </a:t>
                      </a:r>
                      <a:r>
                        <a:rPr lang="es-ES" altLang="zh-TW" sz="1800" dirty="0" err="1" smtClean="0">
                          <a:solidFill>
                            <a:schemeClr val="tx1"/>
                          </a:solidFill>
                        </a:rPr>
                        <a:t>geographical</a:t>
                      </a: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altLang="zh-TW" sz="1800" dirty="0" err="1" smtClean="0">
                          <a:solidFill>
                            <a:schemeClr val="tx1"/>
                          </a:solidFill>
                        </a:rPr>
                        <a:t>regions</a:t>
                      </a: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s-ES" altLang="zh-TW" sz="1800" dirty="0" err="1" smtClean="0">
                          <a:solidFill>
                            <a:schemeClr val="tx1"/>
                          </a:solidFill>
                        </a:rPr>
                        <a:t>emerging</a:t>
                      </a: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 areas</a:t>
                      </a:r>
                    </a:p>
                    <a:p>
                      <a:pPr marL="457200" lvl="1" indent="-228600">
                        <a:spcBef>
                          <a:spcPts val="1200"/>
                        </a:spcBef>
                        <a:buFont typeface="+mj-lt"/>
                        <a:buAutoNum type="arabicPeriod"/>
                      </a:pPr>
                      <a:r>
                        <a:rPr lang="es-ES" altLang="zh-TW" sz="1800" dirty="0" smtClean="0">
                          <a:solidFill>
                            <a:schemeClr val="tx1"/>
                          </a:solidFill>
                        </a:rPr>
                        <a:t>Collaborate with IEEE to add values to the community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425"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Top Goals for </a:t>
                      </a: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Arial" charset="0"/>
                        </a:rPr>
                        <a:t>2016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600" dirty="0" smtClean="0">
                          <a:solidFill>
                            <a:schemeClr val="tx1"/>
                          </a:solidFill>
                        </a:rPr>
                        <a:t>Grow in other geographical areas: South America, Asia, etc., add CEDA activities/financial support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600" dirty="0" smtClean="0">
                          <a:solidFill>
                            <a:schemeClr val="tx1"/>
                          </a:solidFill>
                        </a:rPr>
                        <a:t>Grow in </a:t>
                      </a:r>
                      <a:r>
                        <a:rPr lang="es-ES" altLang="zh-TW" sz="1600" dirty="0" err="1" smtClean="0">
                          <a:solidFill>
                            <a:schemeClr val="tx1"/>
                          </a:solidFill>
                        </a:rPr>
                        <a:t>key</a:t>
                      </a:r>
                      <a:r>
                        <a:rPr lang="es-ES" altLang="zh-TW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altLang="zh-TW" sz="1600" dirty="0" err="1" smtClean="0">
                          <a:solidFill>
                            <a:schemeClr val="tx1"/>
                          </a:solidFill>
                        </a:rPr>
                        <a:t>topics</a:t>
                      </a:r>
                      <a:r>
                        <a:rPr lang="es-ES" altLang="zh-TW" sz="1600" dirty="0" smtClean="0">
                          <a:solidFill>
                            <a:schemeClr val="tx1"/>
                          </a:solidFill>
                        </a:rPr>
                        <a:t> (IoT, RC,</a:t>
                      </a:r>
                      <a:r>
                        <a:rPr lang="es-ES" altLang="zh-TW" sz="1600" baseline="0" dirty="0" smtClean="0">
                          <a:solidFill>
                            <a:schemeClr val="tx1"/>
                          </a:solidFill>
                        </a:rPr>
                        <a:t> security, energy, ...)</a:t>
                      </a:r>
                      <a:endParaRPr lang="es-ES" altLang="zh-TW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600" dirty="0" smtClean="0">
                          <a:solidFill>
                            <a:schemeClr val="tx1"/>
                          </a:solidFill>
                        </a:rPr>
                        <a:t>Add on-line resources to </a:t>
                      </a:r>
                      <a:r>
                        <a:rPr lang="es-ES" altLang="zh-TW" sz="1600" dirty="0" smtClean="0"/>
                        <a:t>increase support and services for conference organizers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600" dirty="0" smtClean="0">
                          <a:solidFill>
                            <a:schemeClr val="tx1"/>
                          </a:solidFill>
                        </a:rPr>
                        <a:t>Help young researchers to “join” CEDA and organize CEDA Events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Dependencies/Key Issues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1. Budget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2.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Volunteers recruitment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137323" y="6142266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Yao-Wen Chang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929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975</TotalTime>
  <Words>860</Words>
  <Application>Microsoft Office PowerPoint</Application>
  <PresentationFormat>Widescreen</PresentationFormat>
  <Paragraphs>122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微軟正黑體</vt:lpstr>
      <vt:lpstr>MS PGothic</vt:lpstr>
      <vt:lpstr>MS PGothic</vt:lpstr>
      <vt:lpstr>Arial</vt:lpstr>
      <vt:lpstr>Calibri</vt:lpstr>
      <vt:lpstr>Impact</vt:lpstr>
      <vt:lpstr>Symbol</vt:lpstr>
      <vt:lpstr>Times New Roman</vt:lpstr>
      <vt:lpstr>Trebuchet MS</vt:lpstr>
      <vt:lpstr>Verdana</vt:lpstr>
      <vt:lpstr>Wingdings</vt:lpstr>
      <vt:lpstr>Wingdings 3</vt:lpstr>
      <vt:lpstr>Facet</vt:lpstr>
      <vt:lpstr>    IEEE CEDA  Executive Committee Meeting at ICCAD 2016</vt:lpstr>
      <vt:lpstr>Strategy Discussion: Status and Development Needs</vt:lpstr>
      <vt:lpstr>CEDA Impact on Scientific Community:  “Strategy is about predicting a future and charting out a path to it” </vt:lpstr>
      <vt:lpstr>CEDA Strategy Goals for 2016-2017 (Update)</vt:lpstr>
      <vt:lpstr>Strategy Discussion: Technical Activities</vt:lpstr>
      <vt:lpstr>Future Directions for Activities:          Key Strategies </vt:lpstr>
      <vt:lpstr>Key Strategies Update (June 2016)</vt:lpstr>
      <vt:lpstr>Strategy Discussion: Conferences</vt:lpstr>
      <vt:lpstr>CEDA (Conferences) Strategy/Goals 2016</vt:lpstr>
      <vt:lpstr>Strategy Discussion: Publications</vt:lpstr>
      <vt:lpstr>CEDA Publications Strategy/Goals 2016/17</vt:lpstr>
      <vt:lpstr>Key Strategies Update (November 2016)</vt:lpstr>
      <vt:lpstr>Questions? Suggestions of other ideas are welcome too!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David Atienza</cp:lastModifiedBy>
  <cp:revision>60</cp:revision>
  <dcterms:created xsi:type="dcterms:W3CDTF">2016-04-15T13:56:06Z</dcterms:created>
  <dcterms:modified xsi:type="dcterms:W3CDTF">2016-11-05T20:15:32Z</dcterms:modified>
</cp:coreProperties>
</file>