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7" r:id="rId5"/>
    <p:sldId id="256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>
        <p:scale>
          <a:sx n="60" d="100"/>
          <a:sy n="60" d="100"/>
        </p:scale>
        <p:origin x="6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9605" y="1588296"/>
            <a:ext cx="7766936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 of your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2693" y="3541080"/>
            <a:ext cx="7766936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Chair</a:t>
            </a:r>
          </a:p>
          <a:p>
            <a:r>
              <a:rPr lang="en-US" dirty="0"/>
              <a:t>Members of Committee (if applicable)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774130" y="5559552"/>
            <a:ext cx="2454618" cy="1383792"/>
            <a:chOff x="9211269" y="5211741"/>
            <a:chExt cx="2846791" cy="164625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941" y="5691472"/>
              <a:ext cx="2793119" cy="116652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DE5"/>
                </a:clrFrom>
                <a:clrTo>
                  <a:srgbClr val="FFFDE5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931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269" y="5211741"/>
              <a:ext cx="2606699" cy="760395"/>
            </a:xfrm>
            <a:prstGeom prst="rect">
              <a:avLst/>
            </a:prstGeom>
          </p:spPr>
        </p:pic>
      </p:grp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16850"/>
            <a:ext cx="344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6066" y="651254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3764" y="6486566"/>
            <a:ext cx="3551567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3764" y="6486566"/>
            <a:ext cx="3551567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65101" y="6461612"/>
            <a:ext cx="3551567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3764" y="6486566"/>
            <a:ext cx="3551567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3764" y="6486566"/>
            <a:ext cx="3551567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1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3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0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01" y="6492875"/>
            <a:ext cx="3423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8029" y="64928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0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9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69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632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6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10" y="6492875"/>
            <a:ext cx="3646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2329" y="64928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4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84887" y="6480257"/>
            <a:ext cx="911939" cy="365125"/>
          </a:xfrm>
          <a:prstGeom prst="rect">
            <a:avLst/>
          </a:prstGeom>
        </p:spPr>
        <p:txBody>
          <a:bodyPr/>
          <a:lstStyle/>
          <a:p>
            <a:fld id="{E594135D-585D-412C-AC07-A55A857F24F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79393" y="650142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E594135D-585D-412C-AC07-A55A857F24F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758" y="6492875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3874" y="65360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03777" y="643408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E594135D-585D-412C-AC07-A55A857F24F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42" y="6425537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8258" y="646873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6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2" y="2160590"/>
            <a:ext cx="8596668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4887" y="6480257"/>
            <a:ext cx="911939" cy="365125"/>
          </a:xfrm>
          <a:prstGeom prst="rect">
            <a:avLst/>
          </a:prstGeom>
        </p:spPr>
        <p:txBody>
          <a:bodyPr/>
          <a:lstStyle/>
          <a:p>
            <a:fld id="{E594135D-585D-412C-AC07-A55A857F24F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IEEE CEDA </a:t>
            </a:r>
            <a:br>
              <a:rPr lang="en-US" dirty="0"/>
            </a:br>
            <a:r>
              <a:rPr lang="en-US" dirty="0"/>
              <a:t>Annual Board of Governors’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9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President </a:t>
            </a:r>
            <a:r>
              <a:rPr lang="en-US" dirty="0" err="1"/>
              <a:t>Shishpal</a:t>
            </a:r>
            <a:r>
              <a:rPr lang="en-US" dirty="0"/>
              <a:t> S. Rawat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4" y="6486566"/>
            <a:ext cx="355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1868" y="6469590"/>
            <a:ext cx="50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3720DF5-FF2A-4780-8FC0-6171D2014B0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750345" y="62713"/>
            <a:ext cx="2478403" cy="6868439"/>
            <a:chOff x="9183684" y="-1313192"/>
            <a:chExt cx="2874376" cy="81711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CE3"/>
                </a:clrFrom>
                <a:clrTo>
                  <a:srgbClr val="FFFCE3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-5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3684" y="-1313192"/>
              <a:ext cx="2749770" cy="76039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941" y="5691472"/>
              <a:ext cx="2793119" cy="1166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0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alifornian FB" panose="0207040306080B03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s://docs.google.com/document/d/1VmznpOuBKbxrd0ab9wEa1yDiSzce8UEsuwHFOi_ewQU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e-conference.com/content/phd-forum" TargetMode="External"/><Relationship Id="rId2" Type="http://schemas.openxmlformats.org/officeDocument/2006/relationships/hyperlink" Target="https://dac.com/content/phd-forum-da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ieee-ceda.com/spreadsheets/d/1vQh8JEI-A5wWtAoMVkeuIyVR8aRb0dUl-dhj5FC9PUo/edit?usp=sharing" TargetMode="External"/><Relationship Id="rId2" Type="http://schemas.openxmlformats.org/officeDocument/2006/relationships/hyperlink" Target="https://docs.google.com/document/d/15iDsGFzZuCzYisW7LKbU2FqegHYYc0Glj3_rZ08DrR0/edit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open?id=0B62tAoVshhmcVG95dmxGQlZRRWc" TargetMode="External"/><Relationship Id="rId4" Type="http://schemas.openxmlformats.org/officeDocument/2006/relationships/hyperlink" Target="https://events.vtools.ieee.org/meeting_report/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nfcats:dev@dev.ieee-ceda.org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ev.ieee-ceda.org/form/ernest-award-n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ev.ieee-ceda.org/pages/distinguished-lecturer-program" TargetMode="External"/><Relationship Id="rId13" Type="http://schemas.openxmlformats.org/officeDocument/2006/relationships/hyperlink" Target="http://dev.ieee-ceda.org/pages/conference-resources" TargetMode="External"/><Relationship Id="rId3" Type="http://schemas.openxmlformats.org/officeDocument/2006/relationships/hyperlink" Target="http://dev.ieee-ceda.org/pages/executive-committee" TargetMode="External"/><Relationship Id="rId7" Type="http://schemas.openxmlformats.org/officeDocument/2006/relationships/hyperlink" Target="http://dev.ieee-ceda.org/chapter/central-illinois-chapter" TargetMode="External"/><Relationship Id="rId12" Type="http://schemas.openxmlformats.org/officeDocument/2006/relationships/hyperlink" Target="http://dev.ieee-ceda.org/awards/richard-newton-technical-impact-award-electronic-design-automation" TargetMode="External"/><Relationship Id="rId2" Type="http://schemas.openxmlformats.org/officeDocument/2006/relationships/hyperlink" Target="http://dev.ieee-ced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.ieee-ceda.org/pages/chapters" TargetMode="External"/><Relationship Id="rId11" Type="http://schemas.openxmlformats.org/officeDocument/2006/relationships/hyperlink" Target="http://dev.ieee-ceda.org/pages/ieee-cedas-award-recognition-program" TargetMode="External"/><Relationship Id="rId5" Type="http://schemas.openxmlformats.org/officeDocument/2006/relationships/hyperlink" Target="http://dev.ieee-ceda.org/event/design-automation-conference-2017" TargetMode="External"/><Relationship Id="rId15" Type="http://schemas.openxmlformats.org/officeDocument/2006/relationships/slide" Target="slide2.xml"/><Relationship Id="rId10" Type="http://schemas.openxmlformats.org/officeDocument/2006/relationships/hyperlink" Target="http://dev.ieee-ceda.org/publication/ieee-embedded-systems-letters-esl" TargetMode="External"/><Relationship Id="rId4" Type="http://schemas.openxmlformats.org/officeDocument/2006/relationships/hyperlink" Target="http://dev.ieee-ceda.org/pages/conferences" TargetMode="External"/><Relationship Id="rId9" Type="http://schemas.openxmlformats.org/officeDocument/2006/relationships/hyperlink" Target="http://dev.ieee-ceda.org/pages/publications" TargetMode="External"/><Relationship Id="rId14" Type="http://schemas.openxmlformats.org/officeDocument/2006/relationships/hyperlink" Target="http://dev.ieee-ceda.org/form/ernest-award-n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3789" y="1171075"/>
            <a:ext cx="7700211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Shishpal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(President)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: </a:t>
            </a:r>
            <a:endParaRPr lang="en-US" dirty="0"/>
          </a:p>
          <a:p>
            <a:pPr fontAlgn="base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Call to Order / Approval of </a:t>
            </a:r>
            <a:r>
              <a:rPr lang="en-US" u="sng" dirty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April Minutes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Helmut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(Pubs):</a:t>
            </a:r>
            <a:endParaRPr lang="en-US" dirty="0"/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TCAD </a:t>
            </a:r>
            <a:r>
              <a:rPr lang="en-US" dirty="0" err="1">
                <a:solidFill>
                  <a:srgbClr val="222222"/>
                </a:solidFill>
                <a:latin typeface="Calibri" panose="020F0502020204030204" pitchFamily="34" charset="0"/>
              </a:rPr>
              <a:t>EiC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 selection ongoing</a:t>
            </a:r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ICCAD journal integration model in discussion and process</a:t>
            </a:r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ESL improvement of sub-to-pub times in discussion</a:t>
            </a:r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D&amp;T marketing of digital screen version for subscribers and others in preparation</a:t>
            </a:r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Author info on third-server e-print publication in preparation</a:t>
            </a:r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IEEE plagiarism/duplication penalties info in preparation </a:t>
            </a:r>
            <a:b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   (+ </a:t>
            </a:r>
            <a:r>
              <a:rPr lang="en-US" dirty="0" err="1">
                <a:solidFill>
                  <a:srgbClr val="222222"/>
                </a:solidFill>
                <a:latin typeface="Calibri" panose="020F0502020204030204" pitchFamily="34" charset="0"/>
              </a:rPr>
              <a:t>Sachin’s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 Author Education talk at DAC)</a:t>
            </a:r>
          </a:p>
          <a:p>
            <a:pPr>
              <a:spcAft>
                <a:spcPts val="1000"/>
              </a:spcAft>
            </a:pPr>
            <a:b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José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(Publicity):</a:t>
            </a:r>
            <a:endParaRPr lang="en-US" dirty="0"/>
          </a:p>
          <a:p>
            <a:pPr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Website update (beta site status report)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3" action="ppaction://hlinksldjump"/>
              </a:rPr>
              <a:t>slides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3788" y="340712"/>
            <a:ext cx="6112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CEDA EC Meeting  Agenda for 19 May, 2017: </a:t>
            </a:r>
          </a:p>
        </p:txBody>
      </p:sp>
    </p:spTree>
    <p:extLst>
      <p:ext uri="{BB962C8B-B14F-4D97-AF65-F5344CB8AC3E}">
        <p14:creationId xmlns:p14="http://schemas.microsoft.com/office/powerpoint/2010/main" val="405610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5433" y="32086"/>
            <a:ext cx="8598568" cy="688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Yao-Wen (Conferences) </a:t>
            </a:r>
            <a:endParaRPr lang="en-US" dirty="0"/>
          </a:p>
          <a:p>
            <a:pPr fontAlgn="base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Report on our new technical sponsorship for NGCAS 2017 &amp; our guideline of 35% acceptance rate.</a:t>
            </a: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David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dirty="0"/>
          </a:p>
          <a:p>
            <a:pPr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Discussion about involvement of Young Researchers in CEDA” to discuss (and get feedback from the EC on) how to increase the visibility and participation of young students/researchers in CEDA activities.</a:t>
            </a:r>
          </a:p>
          <a:p>
            <a:pPr marL="742950" lvl="1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CEDA currently involved in the PhD Forum at DAC (</a:t>
            </a:r>
            <a:r>
              <a:rPr lang="en-US" u="sng" dirty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https://dac.com/content/phd-forum-dac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) and DATE (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https://www.date-conference.com/content/phd-forum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) from this year onwards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The NEW Early Career Workshop at DAC (for both faculty and academia) we are organizing with ACM SIGDA (and somehow with ESDA).</a:t>
            </a:r>
            <a:br>
              <a:rPr lang="en-US" sz="800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Gi-Joon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dirty="0"/>
          </a:p>
          <a:p>
            <a:pPr marL="285750" indent="-2857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Initiative projects forecast updates: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 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Geographical Outreach Program David $15K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2.    Distinguished Lecturer Peng $15K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3.    DATC: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OpenDesign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Flow Iris $10K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4.    Diversity in EDA Ayse $10K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5.    IEEE IoT Initiatives José $5K IoT MOU from IEEE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6.    SVDTC activity Darshan $5K not budgeted in the original 2017 budget</a:t>
            </a:r>
          </a:p>
        </p:txBody>
      </p:sp>
    </p:spTree>
    <p:extLst>
      <p:ext uri="{BB962C8B-B14F-4D97-AF65-F5344CB8AC3E}">
        <p14:creationId xmlns:p14="http://schemas.microsoft.com/office/powerpoint/2010/main" val="408754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5433" y="320842"/>
            <a:ext cx="85985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ts val="4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7.    TCCPS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Shiyan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$5K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8.    IEEE Smart Cities Initiatives  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Shishpal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/Peng $77K MOU from IEEE + activities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new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Technical Committee award policy</a:t>
            </a:r>
          </a:p>
          <a:p>
            <a:pPr fontAlgn="base">
              <a:spcBef>
                <a:spcPts val="4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2018 publication page changes &amp; pricing updates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Eli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 CEDA Young Professionals Activities Update</a:t>
            </a:r>
          </a:p>
          <a:p>
            <a:pPr>
              <a:spcAft>
                <a:spcPts val="1000"/>
              </a:spcAft>
            </a:pPr>
            <a:br>
              <a:rPr lang="en-US" dirty="0"/>
            </a:b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Ayse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Rebooting Computing Conference (ICRC) Update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Roundtable Discussion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dirty="0"/>
          </a:p>
          <a:p>
            <a:pPr>
              <a:spcAft>
                <a:spcPts val="1000"/>
              </a:spcAft>
            </a:pP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Info. From Jennifir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dirty="0"/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CEDA Events at DAC</a:t>
            </a:r>
            <a:r>
              <a:rPr lang="en-US" dirty="0">
                <a:latin typeface="Calibri" panose="020F0502020204030204" pitchFamily="34" charset="0"/>
              </a:rPr>
              <a:t>		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TCPS </a:t>
            </a:r>
            <a:r>
              <a:rPr lang="en-US" u="sng" dirty="0">
                <a:latin typeface="Calibri" panose="020F0502020204030204" pitchFamily="34" charset="0"/>
                <a:hlinkClick r:id="rId3"/>
              </a:rPr>
              <a:t>Vote</a:t>
            </a:r>
            <a:r>
              <a:rPr lang="en-US" dirty="0">
                <a:latin typeface="Calibri" panose="020F0502020204030204" pitchFamily="34" charset="0"/>
              </a:rPr>
              <a:t> results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u="sng" dirty="0" err="1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vTools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US" u="sng" dirty="0">
                <a:latin typeface="Calibri" panose="020F0502020204030204" pitchFamily="34" charset="0"/>
                <a:hlinkClick r:id="rId4"/>
              </a:rPr>
              <a:t>reporting</a:t>
            </a:r>
            <a:r>
              <a:rPr lang="en-US" dirty="0">
                <a:latin typeface="Calibri" panose="020F0502020204030204" pitchFamily="34" charset="0"/>
              </a:rPr>
              <a:t> for all meetings to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track activity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and attendance, etc.- could be used for DL events by Chapter Chairs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Next EC Meeting to be held at DAC at 10 AM CDT on 20 June (Tuesday morning) </a:t>
            </a:r>
            <a:b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remote info on calendar (https://global.gotomeeting.com/join/567979093)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81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760" y="513346"/>
            <a:ext cx="92402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 action="ppaction://hlinksldjump"/>
              </a:rPr>
              <a:t>Brandon</a:t>
            </a:r>
            <a:r>
              <a:rPr lang="en-US" sz="2000" dirty="0"/>
              <a:t> </a:t>
            </a:r>
            <a:r>
              <a:rPr lang="en-US" sz="2000" dirty="0" err="1"/>
              <a:t>Ratzloff</a:t>
            </a:r>
            <a:r>
              <a:rPr lang="en-US" sz="2000" dirty="0"/>
              <a:t>, Director of Web Services at Conference Catalysts, LLC: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are primarily high-level items and relate to updates you will most commonly use.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much more to come and several content items yet to add.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see no reason why we cannot launch in a "Beta" state within the next week or two. We can discuss this in more detail of course.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Once the majority of your current site's content is completely migrated in a satisfactory way, the new site is ready to replace the old site, in my opinion. </a:t>
            </a:r>
          </a:p>
          <a:p>
            <a:endParaRPr lang="en-US" sz="2000" dirty="0"/>
          </a:p>
          <a:p>
            <a:pPr algn="ctr"/>
            <a:r>
              <a:rPr lang="en-US" sz="2000" b="1" dirty="0"/>
              <a:t>Remember, you can access the development site at any time via: </a:t>
            </a:r>
            <a:r>
              <a:rPr lang="en-US" sz="2000" b="1" dirty="0">
                <a:solidFill>
                  <a:schemeClr val="bg1"/>
                </a:solidFill>
                <a:hlinkClick r:id="rId3"/>
              </a:rPr>
              <a:t>http://confcats:dev@dev.ieee-ceda.org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/>
              <a:t>Username: </a:t>
            </a:r>
            <a:r>
              <a:rPr lang="en-US" sz="2000" b="1" dirty="0" err="1"/>
              <a:t>confcats</a:t>
            </a:r>
            <a:endParaRPr lang="en-US" sz="2000" b="1" dirty="0"/>
          </a:p>
          <a:p>
            <a:pPr algn="ctr"/>
            <a:r>
              <a:rPr lang="en-US" sz="2000" b="1" dirty="0"/>
              <a:t>PW: dev</a:t>
            </a:r>
          </a:p>
        </p:txBody>
      </p:sp>
    </p:spTree>
    <p:extLst>
      <p:ext uri="{BB962C8B-B14F-4D97-AF65-F5344CB8AC3E}">
        <p14:creationId xmlns:p14="http://schemas.microsoft.com/office/powerpoint/2010/main" val="272806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9277" y="857384"/>
            <a:ext cx="9906011" cy="56015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source sans pro"/>
              </a:rPr>
              <a:t>Cropping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Multiple cropping styles available on image upload.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Pre-defined image styles are used throughout content for consistent design.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73D49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source sans pro"/>
              </a:rPr>
              <a:t>Editor styles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Pre-themed style sets for consistent content design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Typical WYSIWYG interface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73D49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source sans pro"/>
              </a:rPr>
              <a:t>Full embeddable content support with display selection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Most content can be embedded on pages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You can select the view mode at the time of embedding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73D49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source sans pro"/>
              </a:rPr>
              <a:t>Advanced Pages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A row by row approach for custom page building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Content embedding, text areas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73D49"/>
                </a:solidFill>
                <a:effectLst/>
                <a:latin typeface="Georgia" panose="02040502050405020303" pitchFamily="18" charset="0"/>
              </a:rPr>
              <a:t>Column layout building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77638" y="11158"/>
            <a:ext cx="7647707" cy="67249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spcBef>
                <a:spcPts val="600"/>
              </a:spcBef>
            </a:pPr>
            <a:r>
              <a:rPr lang="en-US" altLang="en-US" sz="2800" b="1" dirty="0">
                <a:solidFill>
                  <a:srgbClr val="373D49"/>
                </a:solidFill>
                <a:latin typeface="source sans pro"/>
              </a:rPr>
              <a:t>Webform</a:t>
            </a:r>
          </a:p>
          <a:p>
            <a:pPr lvl="0" defTabSz="914400">
              <a:spcBef>
                <a:spcPts val="600"/>
              </a:spcBef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Example: </a:t>
            </a:r>
            <a:r>
              <a:rPr lang="en-US" altLang="en-US" sz="1600" dirty="0">
                <a:hlinkClick r:id="rId2"/>
              </a:rPr>
              <a:t>http://dev.ieee-ceda.org/form/ernest-award-nom</a:t>
            </a:r>
            <a:endParaRPr lang="en-US" altLang="en-US" sz="400" dirty="0"/>
          </a:p>
          <a:p>
            <a:pPr lvl="0" defTabSz="914400">
              <a:spcBef>
                <a:spcPts val="600"/>
              </a:spcBef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Support for the following features and more</a:t>
            </a:r>
            <a:endParaRPr lang="en-US" altLang="en-US" sz="400" dirty="0"/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Multipage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Entity Referencing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Custom settings per field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30+ Elements (</a:t>
            </a:r>
            <a:r>
              <a:rPr lang="en-US" altLang="en-US" sz="1400" dirty="0" err="1">
                <a:solidFill>
                  <a:srgbClr val="373D49"/>
                </a:solidFill>
                <a:latin typeface="Georgia" panose="02040502050405020303" pitchFamily="18" charset="0"/>
              </a:rPr>
              <a:t>text,file,address,etc</a:t>
            </a: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)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Source editor with YAML support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Full handler (email) support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Access level control</a:t>
            </a:r>
            <a:b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</a:br>
            <a:endParaRPr lang="en-US" altLang="en-US" sz="14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>
              <a:spcBef>
                <a:spcPts val="600"/>
              </a:spcBef>
            </a:pPr>
            <a:r>
              <a:rPr lang="en-US" altLang="en-US" sz="2800" b="1" dirty="0">
                <a:solidFill>
                  <a:srgbClr val="373D49"/>
                </a:solidFill>
                <a:latin typeface="source sans pro"/>
              </a:rPr>
              <a:t>Content Models</a:t>
            </a:r>
          </a:p>
          <a:p>
            <a:pPr lvl="0" defTabSz="914400">
              <a:spcBef>
                <a:spcPts val="600"/>
              </a:spcBef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Full support for the following content models (storage containers for data collection and display)</a:t>
            </a:r>
            <a:endParaRPr lang="en-US" altLang="en-US" sz="1400" dirty="0"/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Affiliates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Awards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Chapters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Distinguished Lecturers and Talks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Events (Conferences)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Publications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Contact Cards</a:t>
            </a:r>
          </a:p>
          <a:p>
            <a:pPr lvl="0" defTabSz="914400">
              <a:spcBef>
                <a:spcPts val="600"/>
              </a:spcBef>
              <a:buFontTx/>
              <a:buChar char="•"/>
            </a:pPr>
            <a:r>
              <a:rPr lang="en-US" altLang="en-US" sz="1400" dirty="0">
                <a:solidFill>
                  <a:srgbClr val="373D49"/>
                </a:solidFill>
                <a:latin typeface="Georgia" panose="02040502050405020303" pitchFamily="18" charset="0"/>
              </a:rPr>
              <a:t>Slideshow</a:t>
            </a:r>
          </a:p>
        </p:txBody>
      </p:sp>
    </p:spTree>
    <p:extLst>
      <p:ext uri="{BB962C8B-B14F-4D97-AF65-F5344CB8AC3E}">
        <p14:creationId xmlns:p14="http://schemas.microsoft.com/office/powerpoint/2010/main" val="401699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384" y="0"/>
            <a:ext cx="9712037" cy="690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73D49"/>
                </a:solidFill>
                <a:latin typeface="source sans pro"/>
              </a:rPr>
              <a:t>General layout features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373D49"/>
                </a:solidFill>
                <a:latin typeface="Georgia" panose="02040502050405020303" pitchFamily="18" charset="0"/>
              </a:rPr>
              <a:t>Fully customizable regions for block placement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373D49"/>
                </a:solidFill>
                <a:latin typeface="Georgia" panose="02040502050405020303" pitchFamily="18" charset="0"/>
              </a:rPr>
              <a:t>Dynamic sidebars w/ second tier sub menu</a:t>
            </a:r>
            <a:br>
              <a:rPr lang="en-US" altLang="en-US" sz="2000" dirty="0">
                <a:solidFill>
                  <a:srgbClr val="373D49"/>
                </a:solidFill>
                <a:latin typeface="Georgia" panose="02040502050405020303" pitchFamily="18" charset="0"/>
              </a:rPr>
            </a:br>
            <a:r>
              <a:rPr lang="en-US" altLang="en-US" sz="2000">
                <a:solidFill>
                  <a:srgbClr val="373D49"/>
                </a:solidFill>
                <a:latin typeface="Georgia" panose="02040502050405020303" pitchFamily="18" charset="0"/>
              </a:rPr>
              <a:t>  </a:t>
            </a:r>
            <a:br>
              <a:rPr lang="en-US" altLang="en-US" sz="2000">
                <a:solidFill>
                  <a:srgbClr val="373D49"/>
                </a:solidFill>
                <a:latin typeface="Georgia" panose="02040502050405020303" pitchFamily="18" charset="0"/>
              </a:rPr>
            </a:br>
            <a:r>
              <a:rPr lang="en-US" altLang="en-US">
                <a:solidFill>
                  <a:srgbClr val="373D49"/>
                </a:solidFill>
                <a:latin typeface="Georgia" panose="02040502050405020303" pitchFamily="18" charset="0"/>
              </a:rPr>
              <a:t>Links </a:t>
            </a:r>
            <a:r>
              <a:rPr lang="en-US" altLang="en-US" dirty="0">
                <a:solidFill>
                  <a:srgbClr val="373D49"/>
                </a:solidFill>
                <a:latin typeface="Georgia" panose="02040502050405020303" pitchFamily="18" charset="0"/>
              </a:rPr>
              <a:t>to show features:</a:t>
            </a:r>
            <a:endParaRPr lang="en-US" altLang="en-US" sz="1400" dirty="0"/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2"/>
              </a:rPr>
              <a:t>http://dev.ieee-ceda.org/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3"/>
              </a:rPr>
              <a:t>http://dev.ieee-ceda.org/pages/executive-committee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4"/>
              </a:rPr>
              <a:t>http://dev.ieee-ceda.org/pages/conferences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5"/>
              </a:rPr>
              <a:t>http://dev.ieee-ceda.org/event/design-automation-conference-2017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6"/>
              </a:rPr>
              <a:t>http://dev.ieee-ceda.org/pages/chapters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7"/>
              </a:rPr>
              <a:t>http://dev.ieee-ceda.org/chapter/central-illinois-chapter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8"/>
              </a:rPr>
              <a:t>http://dev.ieee-ceda.org/pages/distinguished-lecturer-program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9"/>
              </a:rPr>
              <a:t>http://dev.ieee-ceda.org/pages/publications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10"/>
              </a:rPr>
              <a:t>http://dev.ieee-ceda.org/publication/ieee-embedded-systems-letters-esl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11"/>
              </a:rPr>
              <a:t>http://dev.ieee-ceda.org/pages/ieee-cedas-award-recognition-program</a:t>
            </a:r>
            <a:r>
              <a:rPr lang="en-US" altLang="en-US" sz="1600" dirty="0">
                <a:solidFill>
                  <a:srgbClr val="373D49"/>
                </a:solidFill>
                <a:latin typeface="Georgia" panose="02040502050405020303" pitchFamily="18" charset="0"/>
              </a:rPr>
              <a:t> </a:t>
            </a:r>
            <a:br>
              <a:rPr lang="en-US" altLang="en-US" sz="1600" dirty="0">
                <a:solidFill>
                  <a:srgbClr val="373D49"/>
                </a:solidFill>
                <a:latin typeface="Georgia" panose="02040502050405020303" pitchFamily="18" charset="0"/>
              </a:rPr>
            </a:br>
            <a:r>
              <a:rPr lang="en-US" altLang="en-US" sz="1600" dirty="0">
                <a:solidFill>
                  <a:srgbClr val="373D49"/>
                </a:solidFill>
                <a:latin typeface="Georgia" panose="02040502050405020303" pitchFamily="18" charset="0"/>
              </a:rPr>
              <a:t>     (note: the embedded awards current display a full description)</a:t>
            </a: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12"/>
              </a:rPr>
              <a:t>http://dev.ieee-ceda.org/awards/richard-newton-technical-impact-award-electronic-design-automation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13"/>
              </a:rPr>
              <a:t>http://dev.ieee-ceda.org/pages/conference-resources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  <a:p>
            <a:pPr lvl="0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14"/>
              </a:rPr>
              <a:t>http://dev.ieee-ceda.org/form/ernest-award-nom</a:t>
            </a:r>
            <a:b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</a:rPr>
            </a:b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</a:rPr>
              <a:t>								       </a:t>
            </a:r>
            <a:r>
              <a:rPr lang="en-US" altLang="en-US" sz="1600" dirty="0">
                <a:solidFill>
                  <a:srgbClr val="A0AABF"/>
                </a:solidFill>
                <a:latin typeface="Georgia" panose="02040502050405020303" pitchFamily="18" charset="0"/>
                <a:hlinkClick r:id="rId15" action="ppaction://hlinksldjump"/>
              </a:rPr>
              <a:t>end of demo</a:t>
            </a:r>
            <a:endParaRPr lang="en-US" altLang="en-US" sz="1600" dirty="0">
              <a:solidFill>
                <a:srgbClr val="373D4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49975"/>
      </p:ext>
    </p:extLst>
  </p:cSld>
  <p:clrMapOvr>
    <a:masterClrMapping/>
  </p:clrMapOvr>
</p:sld>
</file>

<file path=ppt/theme/theme1.xml><?xml version="1.0" encoding="utf-8"?>
<a:theme xmlns:a="http://schemas.openxmlformats.org/drawingml/2006/main" name="CEDA BoG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DA BoG Theme" id="{156FF05E-9A3D-4041-9C2F-93F674D7DE36}" vid="{8F1790DB-7DAE-4099-B89D-343B931714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CEDA BoG Theme</Template>
  <TotalTime>65</TotalTime>
  <Words>377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Californian FB</vt:lpstr>
      <vt:lpstr>Georgia</vt:lpstr>
      <vt:lpstr>source sans pro</vt:lpstr>
      <vt:lpstr>Trebuchet MS</vt:lpstr>
      <vt:lpstr>Wingdings 3</vt:lpstr>
      <vt:lpstr>CEDA BoG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McGillis</dc:creator>
  <cp:lastModifiedBy>Jen McGillis</cp:lastModifiedBy>
  <cp:revision>11</cp:revision>
  <dcterms:created xsi:type="dcterms:W3CDTF">2017-05-18T22:35:13Z</dcterms:created>
  <dcterms:modified xsi:type="dcterms:W3CDTF">2017-05-18T23:40:28Z</dcterms:modified>
</cp:coreProperties>
</file>