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75" r:id="rId3"/>
    <p:sldId id="281" r:id="rId4"/>
    <p:sldId id="283" r:id="rId5"/>
    <p:sldId id="286" r:id="rId6"/>
    <p:sldId id="287" r:id="rId7"/>
    <p:sldId id="276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0" autoAdjust="0"/>
    <p:restoredTop sz="94910" autoAdjust="0"/>
  </p:normalViewPr>
  <p:slideViewPr>
    <p:cSldViewPr>
      <p:cViewPr varScale="1">
        <p:scale>
          <a:sx n="114" d="100"/>
          <a:sy n="114" d="100"/>
        </p:scale>
        <p:origin x="-11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achin:Documents:CEDA:2013-14:Budget2015:Final:44bdgt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'1700'!$C$11:$J$11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'1700'!$C$12:$J$12</c:f>
              <c:numCache>
                <c:formatCode>0.0_);\(0.0\)</c:formatCode>
                <c:ptCount val="8"/>
                <c:pt idx="0" formatCode="#,##0.0_);\(#,##0.0\)">
                  <c:v>103.7</c:v>
                </c:pt>
                <c:pt idx="1">
                  <c:v>43.6</c:v>
                </c:pt>
                <c:pt idx="2">
                  <c:v>49.6</c:v>
                </c:pt>
                <c:pt idx="3">
                  <c:v>46.7</c:v>
                </c:pt>
                <c:pt idx="4">
                  <c:v>41.17919</c:v>
                </c:pt>
                <c:pt idx="5">
                  <c:v>62.19387</c:v>
                </c:pt>
                <c:pt idx="6">
                  <c:v>90.0</c:v>
                </c:pt>
                <c:pt idx="7" formatCode="#,##0.0_);\(#,##0.0\)">
                  <c:v>112.9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341032"/>
        <c:axId val="2132102712"/>
      </c:barChart>
      <c:catAx>
        <c:axId val="2131341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32102712"/>
        <c:crosses val="autoZero"/>
        <c:auto val="1"/>
        <c:lblAlgn val="ctr"/>
        <c:lblOffset val="100"/>
        <c:noMultiLvlLbl val="0"/>
      </c:catAx>
      <c:valAx>
        <c:axId val="2132102712"/>
        <c:scaling>
          <c:orientation val="minMax"/>
        </c:scaling>
        <c:delete val="0"/>
        <c:axPos val="l"/>
        <c:majorGridlines/>
        <c:numFmt formatCode="#,##0.0_);\(#,##0.0\)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31341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38F4F-61C9-4D12-B3AD-7342ABFC1D1E}" type="datetimeFigureOut">
              <a:rPr lang="en-US" smtClean="0"/>
              <a:t>5/24/15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A374E-2B02-4635-A818-3ABDE4B47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0">
                <a:solidFill>
                  <a:prstClr val="black"/>
                </a:solidFill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F399C65-2705-BC47-BA78-9170500B55D9}" type="datetime1">
              <a:rPr lang="en-US" b="0">
                <a:solidFill>
                  <a:prstClr val="black"/>
                </a:solidFill>
              </a:rPr>
              <a:pPr eaLnBrk="1" hangingPunct="1"/>
              <a:t>5/24/15</a:t>
            </a:fld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B764D49-D396-2645-B596-AE27B96056A9}" type="slidenum">
              <a:rPr lang="en-US" b="0">
                <a:solidFill>
                  <a:prstClr val="black"/>
                </a:solidFill>
              </a:rPr>
              <a:pPr eaLnBrk="1" hangingPunct="1"/>
              <a:t>1</a:t>
            </a:fld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9144000" cy="1690688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3025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390525" y="2493963"/>
            <a:ext cx="7954963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742950" y="4043363"/>
            <a:ext cx="64008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28600" y="6221413"/>
            <a:ext cx="2897188" cy="3111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D1D38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5391150" y="6221413"/>
            <a:ext cx="1619250" cy="3111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June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6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4925" y="871538"/>
            <a:ext cx="2076450" cy="4806950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871538"/>
            <a:ext cx="6078537" cy="4806950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87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Click </a:t>
            </a:r>
            <a:r>
              <a:rPr lang="it-IT" dirty="0" err="1" smtClean="0"/>
              <a:t>toedit</a:t>
            </a:r>
            <a:r>
              <a:rPr lang="it-IT" dirty="0" smtClean="0"/>
              <a:t> Master </a:t>
            </a:r>
            <a:r>
              <a:rPr lang="it-IT" dirty="0" err="1" smtClean="0"/>
              <a:t>title</a:t>
            </a:r>
            <a:r>
              <a:rPr lang="it-IT" dirty="0" smtClean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9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26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6413"/>
            <a:ext cx="3811588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776413"/>
            <a:ext cx="3811587" cy="390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7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4772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05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  <a:p>
            <a:pPr lvl="1"/>
            <a:r>
              <a:rPr lang="it-IT" dirty="0" err="1" smtClean="0"/>
              <a:t>Secondlevel</a:t>
            </a:r>
            <a:endParaRPr lang="it-IT" dirty="0" smtClean="0"/>
          </a:p>
          <a:p>
            <a:pPr lvl="2"/>
            <a:r>
              <a:rPr lang="it-IT" dirty="0" err="1" smtClean="0"/>
              <a:t>Thirdlevel</a:t>
            </a:r>
            <a:endParaRPr lang="it-IT" dirty="0" smtClean="0"/>
          </a:p>
          <a:p>
            <a:pPr lvl="3"/>
            <a:r>
              <a:rPr lang="it-IT" dirty="0" err="1" smtClean="0"/>
              <a:t>Fourthlevel</a:t>
            </a:r>
            <a:endParaRPr lang="it-IT" dirty="0" smtClean="0"/>
          </a:p>
          <a:p>
            <a:pPr lvl="4"/>
            <a:r>
              <a:rPr lang="it-IT" dirty="0" err="1" smtClean="0"/>
              <a:t>Fifthlevel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05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Click </a:t>
            </a:r>
            <a:r>
              <a:rPr lang="it-IT" dirty="0" err="1" smtClean="0"/>
              <a:t>toedit</a:t>
            </a:r>
            <a:r>
              <a:rPr lang="it-IT" dirty="0" smtClean="0"/>
              <a:t> Master text </a:t>
            </a:r>
            <a:r>
              <a:rPr lang="it-IT" dirty="0" err="1" smtClean="0"/>
              <a:t>styles</a:t>
            </a:r>
            <a:endParaRPr lang="it-IT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70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178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484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871538"/>
            <a:ext cx="8245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Title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6413"/>
            <a:ext cx="7775575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6231" name="Rectangle 7"/>
          <p:cNvSpPr>
            <a:spLocks noChangeArrowheads="1"/>
          </p:cNvSpPr>
          <p:nvPr/>
        </p:nvSpPr>
        <p:spPr bwMode="black">
          <a:xfrm>
            <a:off x="5724525" y="6499225"/>
            <a:ext cx="3306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>
                <a:solidFill>
                  <a:srgbClr val="FFFFFF"/>
                </a:solidFill>
              </a:rPr>
              <a:t>© 2006 IBM Corporation</a:t>
            </a:r>
          </a:p>
        </p:txBody>
      </p:sp>
      <p:sp>
        <p:nvSpPr>
          <p:cNvPr id="1076237" name="Line 13"/>
          <p:cNvSpPr>
            <a:spLocks noChangeShapeType="1"/>
          </p:cNvSpPr>
          <p:nvPr/>
        </p:nvSpPr>
        <p:spPr bwMode="black">
          <a:xfrm>
            <a:off x="990600" y="6480175"/>
            <a:ext cx="0" cy="1920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076238" name="Rectangle 14"/>
          <p:cNvSpPr>
            <a:spLocks noChangeArrowheads="1"/>
          </p:cNvSpPr>
          <p:nvPr userDrawn="1"/>
        </p:nvSpPr>
        <p:spPr bwMode="blackWhite">
          <a:xfrm>
            <a:off x="0" y="0"/>
            <a:ext cx="9144000" cy="433388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b="1">
              <a:solidFill>
                <a:srgbClr val="000000"/>
              </a:solidFill>
            </a:endParaRPr>
          </a:p>
        </p:txBody>
      </p:sp>
      <p:pic>
        <p:nvPicPr>
          <p:cNvPr id="1031" name="Picture 8" descr="CEDAlogoColor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69188" y="0"/>
            <a:ext cx="1674812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354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Arial" pitchFamily="-108" charset="0"/>
          <a:cs typeface="Arial" pitchFamily="-108" charset="0"/>
        </a:defRPr>
      </a:lvl9pPr>
    </p:titleStyle>
    <p:bodyStyle>
      <a:lvl1pPr marL="228600" indent="-228600" algn="l" rtl="0" eaLnBrk="0" fontAlgn="base" hangingPunct="0">
        <a:spcBef>
          <a:spcPct val="35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7013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2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91281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itchFamily="-108" charset="0"/>
        <a:buChar char="&gt;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0" smtClean="0">
                <a:solidFill>
                  <a:srgbClr val="FFFFFF"/>
                </a:solidFill>
              </a:rPr>
              <a:t>June 2012</a:t>
            </a:r>
            <a:endParaRPr lang="en-US" b="0">
              <a:solidFill>
                <a:srgbClr val="FFFFFF"/>
              </a:solidFill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6957" y="2493963"/>
            <a:ext cx="8325294" cy="314483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Finance</a:t>
            </a:r>
            <a:br>
              <a:rPr lang="en-US" dirty="0" smtClean="0"/>
            </a:br>
            <a:r>
              <a:rPr lang="en-US" dirty="0" smtClean="0"/>
              <a:t>June 2015</a:t>
            </a:r>
            <a:br>
              <a:rPr lang="en-US" dirty="0" smtClean="0"/>
            </a:br>
            <a:r>
              <a:rPr lang="en-US" sz="2800" dirty="0" err="1" smtClean="0"/>
              <a:t>BoG</a:t>
            </a:r>
            <a:r>
              <a:rPr lang="en-US" sz="2800" dirty="0" smtClean="0"/>
              <a:t> meeting</a:t>
            </a:r>
            <a:br>
              <a:rPr lang="en-US" sz="2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2400" b="0" dirty="0" smtClean="0"/>
              <a:t>Sachin S. Sapatnekar</a:t>
            </a:r>
            <a:br>
              <a:rPr lang="en-US" sz="2400" b="0" dirty="0" smtClean="0"/>
            </a:br>
            <a:r>
              <a:rPr lang="en-US" sz="2400" b="0" dirty="0" smtClean="0"/>
              <a:t>VP-Finance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Finances 2014 (final figures)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57787"/>
          </a:xfrm>
        </p:spPr>
        <p:txBody>
          <a:bodyPr/>
          <a:lstStyle/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1800" dirty="0" smtClean="0"/>
              <a:t>CEDA </a:t>
            </a:r>
            <a:r>
              <a:rPr lang="en-US" sz="1800" dirty="0"/>
              <a:t>Reserve: $</a:t>
            </a:r>
            <a:r>
              <a:rPr lang="en-US" sz="1800" dirty="0" smtClean="0"/>
              <a:t>1.81M (was 1.66M after FY13)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236995"/>
              </p:ext>
            </p:extLst>
          </p:nvPr>
        </p:nvGraphicFramePr>
        <p:xfrm>
          <a:off x="914400" y="1524000"/>
          <a:ext cx="7391399" cy="484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485"/>
                <a:gridCol w="1137138"/>
                <a:gridCol w="1137138"/>
                <a:gridCol w="2111829"/>
                <a:gridCol w="1380809"/>
              </a:tblGrid>
              <a:tr h="8438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Category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Actual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2014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Budgeted</a:t>
                      </a:r>
                    </a:p>
                    <a:p>
                      <a:r>
                        <a:rPr lang="en-US" sz="1600" dirty="0" smtClean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Budgeted</a:t>
                      </a:r>
                    </a:p>
                    <a:p>
                      <a:r>
                        <a:rPr lang="en-US" sz="1600" dirty="0" smtClean="0"/>
                        <a:t>2015</a:t>
                      </a:r>
                      <a:endParaRPr lang="en-US" sz="1600" dirty="0"/>
                    </a:p>
                  </a:txBody>
                  <a:tcPr/>
                </a:tc>
              </a:tr>
              <a:tr h="36916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Interest income</a:t>
                      </a:r>
                      <a:r>
                        <a:rPr lang="en-US" sz="1600" baseline="0" dirty="0" smtClean="0"/>
                        <a:t> (includes pensions)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[$2.4K]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2013: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$282K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297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Periodicals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$183.2K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$52.2K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An income generator: for now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$81.2K</a:t>
                      </a:r>
                      <a:endParaRPr lang="en-US" sz="1600" dirty="0"/>
                    </a:p>
                  </a:txBody>
                  <a:tcPr/>
                </a:tc>
              </a:tr>
              <a:tr h="5273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Meetings/</a:t>
                      </a:r>
                      <a:r>
                        <a:rPr lang="en-US" sz="1600" dirty="0" err="1" smtClean="0"/>
                        <a:t>Confs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$212.2K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$223.9K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$247.8K</a:t>
                      </a:r>
                      <a:endParaRPr lang="en-US" sz="1600" dirty="0"/>
                    </a:p>
                  </a:txBody>
                  <a:tcPr/>
                </a:tc>
              </a:tr>
              <a:tr h="6225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Administration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[$120.9K]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[$126.5K]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[$123.4K]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25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Committee</a:t>
                      </a:r>
                      <a:r>
                        <a:rPr lang="en-US" sz="1600" baseline="0" dirty="0" smtClean="0"/>
                        <a:t>/Other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[$118.1K]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[$162.3K]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[$182.1K]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8869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$149.2K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($20.7K)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(2013: </a:t>
                      </a:r>
                      <a:r>
                        <a:rPr lang="en-US" sz="1600" dirty="0" smtClean="0"/>
                        <a:t>$237K</a:t>
                      </a:r>
                      <a:r>
                        <a:rPr lang="en-US" sz="1600" baseline="0" dirty="0" smtClean="0"/>
                        <a:t> surplus without investment income)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$5.3K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379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88" y="609600"/>
            <a:ext cx="8245475" cy="498475"/>
          </a:xfrm>
        </p:spPr>
        <p:txBody>
          <a:bodyPr/>
          <a:lstStyle/>
          <a:p>
            <a:r>
              <a:rPr lang="en-US" dirty="0" smtClean="0"/>
              <a:t>2015 Budget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693102"/>
              </p:ext>
            </p:extLst>
          </p:nvPr>
        </p:nvGraphicFramePr>
        <p:xfrm>
          <a:off x="533399" y="1066800"/>
          <a:ext cx="8534401" cy="5671810"/>
        </p:xfrm>
        <a:graphic>
          <a:graphicData uri="http://schemas.openxmlformats.org/drawingml/2006/table">
            <a:tbl>
              <a:tblPr/>
              <a:tblGrid>
                <a:gridCol w="2449190"/>
                <a:gridCol w="776835"/>
                <a:gridCol w="701310"/>
                <a:gridCol w="701310"/>
                <a:gridCol w="701310"/>
                <a:gridCol w="701310"/>
                <a:gridCol w="625784"/>
                <a:gridCol w="625784"/>
                <a:gridCol w="625784"/>
                <a:gridCol w="625784"/>
              </a:tblGrid>
              <a:tr h="135895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FOR THE PERIOD ENDING DECEMBER 31, 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895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41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Chalkboard Bold"/>
                        </a:rPr>
                        <a:t>BUSINESS UNIT </a:t>
                      </a:r>
                      <a:r>
                        <a:rPr lang="en-US" sz="1000" b="1" i="0" u="none" strike="noStrike" dirty="0" smtClean="0">
                          <a:effectLst/>
                          <a:latin typeface="Chalkboard Bold"/>
                        </a:rPr>
                        <a:t>– </a:t>
                      </a:r>
                      <a:r>
                        <a:rPr lang="en-US" sz="1000" b="1" i="0" u="none" strike="noStrike" dirty="0">
                          <a:effectLst/>
                          <a:latin typeface="Chalkboard Bold"/>
                        </a:rPr>
                        <a:t>0440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89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ACTUALS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BUDGET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00100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548.8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482.9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437.9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473.8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349.5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340.5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71.8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78.2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1,085.0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1,587.9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1,811.7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1,656.6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1,720.8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1,684.3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1,917.7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11.5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2,202.7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1,643.2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2,167.2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2,326.6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2,176.7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2,275.5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2,125.2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2,354.6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00100 RMBSVC INTEREST INCOME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219.7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(116.1)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(49.6)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96.8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(79.5)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(282.2)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00261 TRANS ON COMP. AIDED DSGN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415.1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313.0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272.7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252.0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268.4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275.8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258.4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00970 EMBEDDED SYSTEMS LETTERS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39.1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47.2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48.4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01499 PERIODICAL RELATED - OTHER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44.8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01500 NEWSLETTER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01600 NON PERIODICAL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01700 CONFERENCES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1,397.5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1,090.9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1,296.1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1,555.5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1,442.0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1,468.9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1,464.6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1,674.3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01701 CONF RELATED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6.9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(4.1)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ro-RO" sz="1000" b="0" i="0" u="none" strike="noStrike">
                          <a:effectLst/>
                          <a:latin typeface="Arial"/>
                        </a:rPr>
                        <a:t>01800 ADMINISTRATION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28.3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122.4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127.6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126.5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123.4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01900 COMMITTEE &amp; OTHER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129.9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80.8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104.6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145.6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94.4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137.3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142.1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01930 INITIATIVES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EXPENSE/RMBSVC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2,187.1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1,492.3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1,781.2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2,200.5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2,020.6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1,756.3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2,145.9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2,349.3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4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TOTAL 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15.5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150.9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386.0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126.2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156.1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519.2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(20.7)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5.3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495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Public Imperatives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8.1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27.7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28.2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Travel &amp; Governance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86.3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109.6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113.9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Projects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25.0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40.0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15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stable are our finances?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Investments</a:t>
            </a:r>
          </a:p>
          <a:p>
            <a:pPr lvl="1"/>
            <a:r>
              <a:rPr lang="en-US" sz="1800" dirty="0" smtClean="0"/>
              <a:t>Beyond our control (e.g., a loss in 2014 when S&amp;P rose by ~14%)</a:t>
            </a:r>
          </a:p>
          <a:p>
            <a:pPr lvl="1"/>
            <a:r>
              <a:rPr lang="en-US" sz="1800" dirty="0" smtClean="0"/>
              <a:t>Significant pension obligations</a:t>
            </a:r>
          </a:p>
          <a:p>
            <a:r>
              <a:rPr lang="en-US" sz="1800" dirty="0" smtClean="0"/>
              <a:t>Periodicals</a:t>
            </a:r>
          </a:p>
          <a:p>
            <a:pPr lvl="1"/>
            <a:r>
              <a:rPr lang="en-US" sz="1800" dirty="0" smtClean="0"/>
              <a:t>How long will the publication model last?</a:t>
            </a:r>
          </a:p>
          <a:p>
            <a:pPr lvl="1"/>
            <a:r>
              <a:rPr lang="en-US" sz="1800" dirty="0" smtClean="0"/>
              <a:t>Proliferation of journals: stand by or join in?</a:t>
            </a:r>
          </a:p>
          <a:p>
            <a:pPr lvl="2"/>
            <a:r>
              <a:rPr lang="en-US" sz="1600" dirty="0" smtClean="0"/>
              <a:t>CS: 5/19 Transactions started in last two years, 9/19 in last ten years</a:t>
            </a:r>
          </a:p>
          <a:p>
            <a:pPr lvl="2"/>
            <a:r>
              <a:rPr lang="en-US" sz="1600" dirty="0" smtClean="0"/>
              <a:t>Example: editorial board of TMSCS (CS): 11/17 members are “our people”</a:t>
            </a:r>
          </a:p>
          <a:p>
            <a:pPr lvl="1"/>
            <a:r>
              <a:rPr lang="en-US" sz="1800" dirty="0" smtClean="0"/>
              <a:t>D&amp;T finances not in great shape</a:t>
            </a:r>
          </a:p>
          <a:p>
            <a:pPr lvl="2"/>
            <a:r>
              <a:rPr lang="en-US" sz="1600" dirty="0" smtClean="0"/>
              <a:t>2013: </a:t>
            </a:r>
            <a:r>
              <a:rPr lang="en-US" sz="1600" dirty="0" smtClean="0">
                <a:solidFill>
                  <a:srgbClr val="FF0000"/>
                </a:solidFill>
              </a:rPr>
              <a:t>[$22.9K]</a:t>
            </a:r>
            <a:r>
              <a:rPr lang="en-US" sz="1600" dirty="0" smtClean="0"/>
              <a:t>, 2014: </a:t>
            </a:r>
            <a:r>
              <a:rPr lang="en-US" sz="1600" dirty="0" smtClean="0">
                <a:solidFill>
                  <a:srgbClr val="FF0000"/>
                </a:solidFill>
              </a:rPr>
              <a:t>[$19.3K]</a:t>
            </a:r>
          </a:p>
          <a:p>
            <a:pPr lvl="2"/>
            <a:r>
              <a:rPr lang="en-US" sz="1600" dirty="0" smtClean="0"/>
              <a:t>Currently being inspected under a magnifying lens by Helmut/me in CEDA + D&amp;T Steering Committee</a:t>
            </a:r>
          </a:p>
          <a:p>
            <a:pPr lvl="1"/>
            <a:r>
              <a:rPr lang="en-US" sz="1800" dirty="0" smtClean="0"/>
              <a:t>New TESS journal, 10% participation in </a:t>
            </a:r>
            <a:r>
              <a:rPr lang="en-US" sz="1800" dirty="0" err="1" smtClean="0"/>
              <a:t>Cybersecurity</a:t>
            </a:r>
            <a:r>
              <a:rPr lang="en-US" sz="1800" dirty="0" smtClean="0"/>
              <a:t> Letters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02946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</a:t>
            </a:r>
            <a:r>
              <a:rPr lang="en-US" dirty="0" smtClean="0"/>
              <a:t>?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Meetings/conferences</a:t>
            </a:r>
          </a:p>
          <a:p>
            <a:pPr lvl="1"/>
            <a:r>
              <a:rPr lang="en-US" sz="1800" dirty="0" smtClean="0"/>
              <a:t>Surplus of $212K in 2014</a:t>
            </a:r>
          </a:p>
          <a:p>
            <a:pPr lvl="2"/>
            <a:r>
              <a:rPr lang="en-US" sz="1600" dirty="0" smtClean="0"/>
              <a:t>$91K from conference publications (relatively safe, trending upwards)</a:t>
            </a:r>
          </a:p>
          <a:p>
            <a:pPr lvl="3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DAC surplus of ~$100K</a:t>
            </a:r>
          </a:p>
          <a:p>
            <a:pPr lvl="3"/>
            <a:r>
              <a:rPr lang="en-US" sz="1600" dirty="0"/>
              <a:t>V</a:t>
            </a:r>
            <a:r>
              <a:rPr lang="en-US" sz="1600" dirty="0" smtClean="0"/>
              <a:t>ulnerable to industry consolidation, state of the economy</a:t>
            </a:r>
          </a:p>
          <a:p>
            <a:pPr lvl="3"/>
            <a:r>
              <a:rPr lang="en-US" sz="1600" dirty="0" smtClean="0"/>
              <a:t>As goes DAC, so go the major conferences</a:t>
            </a:r>
          </a:p>
          <a:p>
            <a:pPr lvl="3"/>
            <a:r>
              <a:rPr lang="en-US" sz="1600" dirty="0" smtClean="0"/>
              <a:t>New efforts are yet to make a speck on our finances</a:t>
            </a:r>
          </a:p>
          <a:p>
            <a:endParaRPr lang="en-US" sz="1800" dirty="0" smtClean="0"/>
          </a:p>
          <a:p>
            <a:pPr lvl="1"/>
            <a:endParaRPr lang="en-US" sz="1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10489"/>
              </p:ext>
            </p:extLst>
          </p:nvPr>
        </p:nvGraphicFramePr>
        <p:xfrm>
          <a:off x="1752600" y="2895600"/>
          <a:ext cx="5727700" cy="213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572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stable are our finances</a:t>
            </a:r>
            <a:r>
              <a:rPr lang="en-US" dirty="0" smtClean="0"/>
              <a:t>?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Administration</a:t>
            </a:r>
          </a:p>
          <a:p>
            <a:pPr lvl="1"/>
            <a:r>
              <a:rPr lang="en-US" sz="1800" dirty="0"/>
              <a:t>Fixed costs: IEEE tax – </a:t>
            </a:r>
            <a:r>
              <a:rPr lang="en-US" sz="1800" dirty="0" smtClean="0"/>
              <a:t>out of our control (and out of control too?)</a:t>
            </a:r>
            <a:endParaRPr lang="en-US" sz="1800" dirty="0"/>
          </a:p>
          <a:p>
            <a:pPr lvl="1"/>
            <a:r>
              <a:rPr lang="en-US" sz="1800" dirty="0"/>
              <a:t>Pushback from OUs to IEEE on </a:t>
            </a:r>
            <a:r>
              <a:rPr lang="en-US" sz="1800" dirty="0" smtClean="0"/>
              <a:t>increases</a:t>
            </a:r>
            <a:endParaRPr lang="en-US" sz="1800" dirty="0"/>
          </a:p>
          <a:p>
            <a:r>
              <a:rPr lang="en-US" sz="1800" dirty="0"/>
              <a:t>Committee/Other</a:t>
            </a:r>
          </a:p>
          <a:p>
            <a:pPr lvl="1"/>
            <a:r>
              <a:rPr lang="en-US" sz="1800" dirty="0"/>
              <a:t>Fixed costs – admin support, travel, etc. – we are pretty lean </a:t>
            </a:r>
          </a:p>
          <a:p>
            <a:pPr lvl="1"/>
            <a:r>
              <a:rPr lang="en-US" sz="1800" dirty="0"/>
              <a:t>Includes initiative funds, awards, chapter expenses</a:t>
            </a:r>
          </a:p>
          <a:p>
            <a:pPr lvl="1"/>
            <a:r>
              <a:rPr lang="en-US" sz="1800" dirty="0"/>
              <a:t>We </a:t>
            </a:r>
            <a:r>
              <a:rPr lang="en-US" sz="1800" u="sng" dirty="0"/>
              <a:t>want</a:t>
            </a:r>
            <a:r>
              <a:rPr lang="en-US" sz="1800" dirty="0"/>
              <a:t> to spend here, and spend </a:t>
            </a:r>
            <a:r>
              <a:rPr lang="en-US" sz="1800" dirty="0" smtClean="0"/>
              <a:t>well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What should the right level of the reserve be?</a:t>
            </a:r>
          </a:p>
          <a:p>
            <a:pPr lvl="1"/>
            <a:r>
              <a:rPr lang="en-US" sz="1800" dirty="0" smtClean="0"/>
              <a:t>Currently at ~10 months of revenue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98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Initiative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Each IEEE OU can spend money on key new initiatives</a:t>
            </a:r>
          </a:p>
          <a:p>
            <a:pPr lvl="1"/>
            <a:r>
              <a:rPr lang="en-US" sz="1800" dirty="0" smtClean="0"/>
              <a:t>One-time spend, not for regular expenses or head-count</a:t>
            </a:r>
          </a:p>
          <a:p>
            <a:r>
              <a:rPr lang="en-US" sz="1800" dirty="0" smtClean="0"/>
              <a:t>“50% rule”</a:t>
            </a:r>
          </a:p>
          <a:p>
            <a:pPr lvl="1"/>
            <a:r>
              <a:rPr lang="en-US" sz="1800" dirty="0" smtClean="0"/>
              <a:t>Can spend 50% of previous operating year’s surplus [minus investment gains]</a:t>
            </a:r>
          </a:p>
          <a:p>
            <a:pPr lvl="2"/>
            <a:r>
              <a:rPr lang="en-US" sz="1600" dirty="0" smtClean="0"/>
              <a:t>50% of surplus for 2013: $122K</a:t>
            </a:r>
          </a:p>
          <a:p>
            <a:pPr lvl="2"/>
            <a:r>
              <a:rPr lang="en-US" sz="1600" dirty="0" smtClean="0"/>
              <a:t>50% of surplus for 2014: $75K</a:t>
            </a:r>
          </a:p>
          <a:p>
            <a:pPr lvl="2"/>
            <a:r>
              <a:rPr lang="en-US" sz="1600" dirty="0" smtClean="0"/>
              <a:t>50% of surplus for 2015: hopefully, less than above.</a:t>
            </a:r>
          </a:p>
          <a:p>
            <a:r>
              <a:rPr lang="en-US" sz="1800" dirty="0" smtClean="0"/>
              <a:t>“3% rule”</a:t>
            </a:r>
          </a:p>
          <a:p>
            <a:pPr lvl="1"/>
            <a:r>
              <a:rPr lang="en-US" sz="1800" dirty="0" smtClean="0"/>
              <a:t>Can spend up to 3% of reserves of past year</a:t>
            </a:r>
          </a:p>
          <a:p>
            <a:pPr lvl="2"/>
            <a:r>
              <a:rPr lang="en-US" sz="1600" dirty="0" smtClean="0"/>
              <a:t>2014 reserves at ~$1.66M =&gt; up to $50K</a:t>
            </a:r>
          </a:p>
          <a:p>
            <a:pPr lvl="2"/>
            <a:r>
              <a:rPr lang="en-US" sz="1600" dirty="0" smtClean="0"/>
              <a:t>$40K in 2015 budget</a:t>
            </a:r>
          </a:p>
          <a:p>
            <a:pPr lvl="2"/>
            <a:r>
              <a:rPr lang="en-US" sz="1600" dirty="0" smtClean="0"/>
              <a:t>$54K in 2016 budget</a:t>
            </a:r>
          </a:p>
        </p:txBody>
      </p:sp>
    </p:spTree>
    <p:extLst>
      <p:ext uri="{BB962C8B-B14F-4D97-AF65-F5344CB8AC3E}">
        <p14:creationId xmlns:p14="http://schemas.microsoft.com/office/powerpoint/2010/main" val="13578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Initiatives 2014 and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2014</a:t>
            </a:r>
          </a:p>
          <a:p>
            <a:pPr lvl="1"/>
            <a:r>
              <a:rPr lang="en-US" sz="1600" dirty="0" smtClean="0"/>
              <a:t>Chapter committee expenses, including outreach to Latin America: $15.6K [budget $15K]</a:t>
            </a:r>
          </a:p>
          <a:p>
            <a:pPr lvl="1"/>
            <a:r>
              <a:rPr lang="en-US" sz="1600" dirty="0" smtClean="0"/>
              <a:t>Website updates: $9.6K [budget $15K]</a:t>
            </a:r>
          </a:p>
          <a:p>
            <a:r>
              <a:rPr lang="en-US" sz="1600" dirty="0" smtClean="0"/>
              <a:t>2015 </a:t>
            </a:r>
          </a:p>
          <a:p>
            <a:pPr lvl="1"/>
            <a:r>
              <a:rPr lang="en-US" sz="1600" dirty="0" smtClean="0"/>
              <a:t>Budgeted expenses under “3% rule” ($40K)</a:t>
            </a:r>
          </a:p>
          <a:p>
            <a:pPr lvl="2"/>
            <a:r>
              <a:rPr lang="en-US" sz="1400" dirty="0" smtClean="0"/>
              <a:t>Outreach to Latin America: $10K</a:t>
            </a:r>
          </a:p>
          <a:p>
            <a:pPr lvl="2"/>
            <a:r>
              <a:rPr lang="en-US" sz="1400" dirty="0" smtClean="0"/>
              <a:t>New distinguished lecturer program: $20K [Committee formed]</a:t>
            </a:r>
          </a:p>
          <a:p>
            <a:pPr lvl="2"/>
            <a:r>
              <a:rPr lang="en-US" sz="1400" dirty="0" smtClean="0"/>
              <a:t>New website features: $10K</a:t>
            </a:r>
          </a:p>
          <a:p>
            <a:pPr lvl="1"/>
            <a:r>
              <a:rPr lang="en-US" sz="1600" dirty="0" smtClean="0"/>
              <a:t>Another $75K available under “50% rule”</a:t>
            </a:r>
          </a:p>
          <a:p>
            <a:pPr lvl="2"/>
            <a:r>
              <a:rPr lang="en-US" sz="1400" dirty="0" smtClean="0"/>
              <a:t>ISCAS support: $10K </a:t>
            </a:r>
          </a:p>
          <a:p>
            <a:pPr lvl="2"/>
            <a:r>
              <a:rPr lang="en-US" sz="1400" dirty="0" smtClean="0"/>
              <a:t>PRIME support: $5K </a:t>
            </a:r>
          </a:p>
          <a:p>
            <a:pPr lvl="2"/>
            <a:r>
              <a:rPr lang="en-US" sz="1400" dirty="0" smtClean="0"/>
              <a:t>Outreach to women engineers: $5K</a:t>
            </a:r>
          </a:p>
          <a:p>
            <a:pPr lvl="2"/>
            <a:r>
              <a:rPr lang="en-US" sz="1400" dirty="0" smtClean="0"/>
              <a:t>Chapter activities: $10K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IDEAS </a:t>
            </a:r>
            <a:r>
              <a:rPr lang="en-US" sz="1800" dirty="0" smtClean="0">
                <a:solidFill>
                  <a:srgbClr val="FF0000"/>
                </a:solidFill>
              </a:rPr>
              <a:t>FOR </a:t>
            </a:r>
            <a:r>
              <a:rPr lang="en-US" sz="1800" dirty="0">
                <a:solidFill>
                  <a:srgbClr val="FF0000"/>
                </a:solidFill>
              </a:rPr>
              <a:t>2015/2016 </a:t>
            </a:r>
            <a:r>
              <a:rPr lang="en-US" sz="1800" dirty="0" smtClean="0">
                <a:solidFill>
                  <a:srgbClr val="FF0000"/>
                </a:solidFill>
              </a:rPr>
              <a:t>INITIATIVES WELCOME!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32839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Blue Pearl DeLuxe">
  <a:themeElements>
    <a:clrScheme name="1_Blue Pearl DeLuxe 1">
      <a:dk1>
        <a:srgbClr val="000000"/>
      </a:dk1>
      <a:lt1>
        <a:srgbClr val="FFFFFF"/>
      </a:lt1>
      <a:dk2>
        <a:srgbClr val="7889FB"/>
      </a:dk2>
      <a:lt2>
        <a:srgbClr val="808080"/>
      </a:lt2>
      <a:accent1>
        <a:srgbClr val="7889FB"/>
      </a:accent1>
      <a:accent2>
        <a:srgbClr val="2DB6B3"/>
      </a:accent2>
      <a:accent3>
        <a:srgbClr val="FFFFFF"/>
      </a:accent3>
      <a:accent4>
        <a:srgbClr val="000000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1_Blue Pearl DeLux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Arial" pitchFamily="-108" charset="0"/>
            <a:cs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Arial" pitchFamily="-108" charset="0"/>
            <a:cs typeface="Arial" pitchFamily="-108" charset="0"/>
          </a:defRPr>
        </a:defPPr>
      </a:lstStyle>
    </a:lnDef>
  </a:objectDefaults>
  <a:extraClrSchemeLst>
    <a:extraClrScheme>
      <a:clrScheme name="1_Blue Pearl DeLuxe 1">
        <a:dk1>
          <a:srgbClr val="000000"/>
        </a:dk1>
        <a:lt1>
          <a:srgbClr val="FFFFFF"/>
        </a:lt1>
        <a:dk2>
          <a:srgbClr val="7889FB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earl DeLuxe 2">
        <a:dk1>
          <a:srgbClr val="808080"/>
        </a:dk1>
        <a:lt1>
          <a:srgbClr val="FFFFFF"/>
        </a:lt1>
        <a:dk2>
          <a:srgbClr val="000000"/>
        </a:dk2>
        <a:lt2>
          <a:srgbClr val="CCCCFF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968</Words>
  <Application>Microsoft Macintosh PowerPoint</Application>
  <PresentationFormat>On-screen Show (4:3)</PresentationFormat>
  <Paragraphs>379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1_Blue Pearl DeLuxe</vt:lpstr>
      <vt:lpstr>Finance June 2015 BoG meeting  Sachin S. Sapatnekar VP-Finance</vt:lpstr>
      <vt:lpstr>Finances 2014 (final figures)</vt:lpstr>
      <vt:lpstr>2015 Budget</vt:lpstr>
      <vt:lpstr>How stable are our finances?</vt:lpstr>
      <vt:lpstr>How stable are our finances? (contd.)</vt:lpstr>
      <vt:lpstr>How stable are our finances? (contd.)</vt:lpstr>
      <vt:lpstr>Initiative funds</vt:lpstr>
      <vt:lpstr>Initiatives 2014 and 2015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 User</dc:creator>
  <cp:lastModifiedBy>Sachin Sapatnekar</cp:lastModifiedBy>
  <cp:revision>161</cp:revision>
  <dcterms:created xsi:type="dcterms:W3CDTF">2012-10-15T17:48:59Z</dcterms:created>
  <dcterms:modified xsi:type="dcterms:W3CDTF">2015-05-24T14:20:33Z</dcterms:modified>
</cp:coreProperties>
</file>