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865" r:id="rId2"/>
  </p:sldMasterIdLst>
  <p:notesMasterIdLst>
    <p:notesMasterId r:id="rId25"/>
  </p:notesMasterIdLst>
  <p:handoutMasterIdLst>
    <p:handoutMasterId r:id="rId26"/>
  </p:handoutMasterIdLst>
  <p:sldIdLst>
    <p:sldId id="381" r:id="rId3"/>
    <p:sldId id="383" r:id="rId4"/>
    <p:sldId id="404" r:id="rId5"/>
    <p:sldId id="410" r:id="rId6"/>
    <p:sldId id="413" r:id="rId7"/>
    <p:sldId id="417" r:id="rId8"/>
    <p:sldId id="403" r:id="rId9"/>
    <p:sldId id="406" r:id="rId10"/>
    <p:sldId id="408" r:id="rId11"/>
    <p:sldId id="409" r:id="rId12"/>
    <p:sldId id="405" r:id="rId13"/>
    <p:sldId id="418" r:id="rId14"/>
    <p:sldId id="402" r:id="rId15"/>
    <p:sldId id="422" r:id="rId16"/>
    <p:sldId id="401" r:id="rId17"/>
    <p:sldId id="628" r:id="rId18"/>
    <p:sldId id="624" r:id="rId19"/>
    <p:sldId id="625" r:id="rId20"/>
    <p:sldId id="626" r:id="rId21"/>
    <p:sldId id="627" r:id="rId22"/>
    <p:sldId id="629" r:id="rId23"/>
    <p:sldId id="630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6600"/>
    <a:srgbClr val="FF9933"/>
    <a:srgbClr val="57688F"/>
    <a:srgbClr val="FF9900"/>
    <a:srgbClr val="996633"/>
    <a:srgbClr val="002D62"/>
    <a:srgbClr val="000099"/>
    <a:srgbClr val="000000"/>
    <a:srgbClr val="668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51" autoAdjust="0"/>
  </p:normalViewPr>
  <p:slideViewPr>
    <p:cSldViewPr>
      <p:cViewPr varScale="1">
        <p:scale>
          <a:sx n="58" d="100"/>
          <a:sy n="58" d="100"/>
        </p:scale>
        <p:origin x="12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2" y="5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fld id="{62366CEE-7B87-4DE5-BA8B-CD5916C5C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016C4C07-6BDD-4BA0-8CBE-98A38E76B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20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The largest worldwide EDA research and development contest</a:t>
            </a:r>
            <a:endParaRPr lang="en-US" altLang="zh-TW" sz="2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Goal: Boost EDA research in advanced real-world problems; Foster industry-academia collaboration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4C07-6BDD-4BA0-8CBE-98A38E76BA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0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AA7625-F743-4F6C-B0FB-782740E325AA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674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AA7625-F743-4F6C-B0FB-782740E325AA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503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AA7625-F743-4F6C-B0FB-782740E325AA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745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AA7625-F743-4F6C-B0FB-782740E325AA}" type="slidenum">
              <a:rPr lang="zh-TW" altLang="en-US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6772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A7625-F743-4F6C-B0FB-782740E325AA}" type="slidenum">
              <a:rPr kumimoji="0" lang="zh-TW" altLang="en-U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TW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74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A7625-F743-4F6C-B0FB-782740E325AA}" type="slidenum">
              <a:rPr kumimoji="0" lang="zh-TW" altLang="en-U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72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002D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8" descr="CEDAlogo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92296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1" y="3886200"/>
            <a:ext cx="7772400" cy="579438"/>
          </a:xfrm>
        </p:spPr>
        <p:txBody>
          <a:bodyPr wrap="square"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1" y="5105400"/>
            <a:ext cx="7772400" cy="519113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6578A2"/>
                </a:solidFill>
              </a:defRPr>
            </a:lvl1pPr>
          </a:lstStyle>
          <a:p>
            <a:r>
              <a:rPr lang="en-US"/>
              <a:t>Subtitle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221663" y="6435725"/>
            <a:ext cx="80327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E51837"/>
                </a:solidFill>
                <a:latin typeface="Tahom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6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839200" cy="838200"/>
          </a:xfrm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>
              <a:defRPr sz="2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5791200"/>
            <a:ext cx="9147765" cy="10738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" y="6638131"/>
            <a:ext cx="2350681" cy="219869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CEDA BoG at ICCAD November 2015</a:t>
            </a:r>
            <a:endParaRPr lang="en-US" dirty="0"/>
          </a:p>
        </p:txBody>
      </p:sp>
      <p:pic>
        <p:nvPicPr>
          <p:cNvPr id="16" name="image1.jpg" descr="CEDA_Logo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6248400"/>
            <a:ext cx="2514600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 Placeholder 29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9530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Font typeface="Wingdings" pitchFamily="2" charset="2"/>
              <a:buChar char="§"/>
              <a:defRPr sz="2400"/>
            </a:lvl1pPr>
            <a:lvl3pPr>
              <a:buFont typeface="Wingdings" pitchFamily="2" charset="2"/>
              <a:buChar char="§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  <a:lvl7pPr>
              <a:buFont typeface="Wingdings" pitchFamily="2" charset="2"/>
              <a:buChar char="§"/>
              <a:defRPr/>
            </a:lvl7pPr>
            <a:lvl8pPr>
              <a:buFont typeface="Wingdings" pitchFamily="2" charset="2"/>
              <a:buChar char="§"/>
              <a:defRPr/>
            </a:lvl8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6" eaLnBrk="1" latinLnBrk="0" hangingPunct="1"/>
            <a:r>
              <a:rPr kumimoji="0" lang="en-US" dirty="0"/>
              <a:t>Second level</a:t>
            </a:r>
          </a:p>
          <a:p>
            <a:pPr lvl="6" eaLnBrk="1" latinLnBrk="0" hangingPunct="1"/>
            <a:r>
              <a:rPr kumimoji="0" lang="en-US" dirty="0"/>
              <a:t>Third level</a:t>
            </a:r>
          </a:p>
          <a:p>
            <a:pPr lvl="6" eaLnBrk="1" latinLnBrk="0" hangingPunct="1"/>
            <a:r>
              <a:rPr kumimoji="0" lang="en-US" dirty="0"/>
              <a:t>Fourth level</a:t>
            </a:r>
          </a:p>
          <a:p>
            <a:pPr lvl="7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14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CEDA BoG at ICCAD 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7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Arial" pitchFamily="34" charset="0"/>
              <a:buChar char="•"/>
              <a:defRPr/>
            </a:lvl3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4681" y="6629400"/>
            <a:ext cx="2350681" cy="219869"/>
          </a:xfrm>
        </p:spPr>
        <p:txBody>
          <a:bodyPr/>
          <a:lstStyle/>
          <a:p>
            <a:r>
              <a:rPr lang="en-US"/>
              <a:t>CEDA BoG at ICCAD November 2015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-64681" y="6638131"/>
            <a:ext cx="2350681" cy="219869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21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CEDA BoG at ICCAD 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CEDA BoG at ICCAD 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CEDA BoG at ICCAD 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753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blackWhite">
          <a:xfrm>
            <a:off x="0" y="0"/>
            <a:ext cx="914400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 kern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9" descr="CEDAlogoColo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4648197" cy="121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7253" name="Rectangle 5"/>
          <p:cNvSpPr>
            <a:spLocks noGrp="1" noChangeArrowheads="1"/>
          </p:cNvSpPr>
          <p:nvPr>
            <p:ph type="ctrTitle"/>
          </p:nvPr>
        </p:nvSpPr>
        <p:spPr bwMode="black">
          <a:xfrm>
            <a:off x="390527" y="2493965"/>
            <a:ext cx="7954963" cy="14700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77254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742950" y="4043365"/>
            <a:ext cx="6400800" cy="99853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-108" charset="2"/>
              <a:buNone/>
              <a:defRPr b="0">
                <a:solidFill>
                  <a:srgbClr val="0000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5391150" y="6221414"/>
            <a:ext cx="1619250" cy="31115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2693706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CEDA BoG at ICCAD 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2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CEDA BoG at ICCAD 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24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CEDA BoG at ICCAD 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6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80FE5-F6A4-4408-9D64-7361C7D3C1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59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1000134" y="3098873"/>
            <a:ext cx="6441122" cy="599847"/>
          </a:xfrm>
          <a:prstGeom prst="rect">
            <a:avLst/>
          </a:prstGeom>
        </p:spPr>
        <p:txBody>
          <a:bodyPr/>
          <a:lstStyle>
            <a:lvl1pPr algn="l">
              <a:defRPr sz="2600" b="1" i="0" spc="100">
                <a:latin typeface="Impact"/>
                <a:cs typeface="Impact"/>
              </a:defRPr>
            </a:lvl1pPr>
          </a:lstStyle>
          <a:p>
            <a:pPr lvl="0"/>
            <a:r>
              <a:rPr lang="fr-FR" noProof="0" dirty="0"/>
              <a:t>Cliquez pour modifier le style du titre</a:t>
            </a:r>
            <a:endParaRPr lang="fr-CH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CEDA BoG at ICCAD 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 sz="3600" b="1" cap="small" baseline="0"/>
            </a:lvl1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spcAft>
                <a:spcPts val="1200"/>
              </a:spcAft>
              <a:buNone/>
              <a:def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Click to edit Master title style</a:t>
            </a:r>
          </a:p>
          <a:p>
            <a:pPr lvl="0"/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42220-7FDF-4CE8-8A03-14384AFC49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3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F5684-82FC-4091-8ED3-85161EC077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1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CE70A-5F06-4FCD-8800-B7B1AFE74A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9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A793C-B2FF-40D2-AA08-30DB1590CF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9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61BF1-5648-4B97-B973-4482831CC4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4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19144-DA24-4577-B593-7F31D12A1F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9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08A0A-9EE6-4522-B414-FEFF62E946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8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861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77000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0">
                <a:solidFill>
                  <a:srgbClr val="002D62"/>
                </a:solidFill>
              </a:defRPr>
            </a:lvl1pPr>
          </a:lstStyle>
          <a:p>
            <a:fld id="{69E833DE-8EDD-4C46-8D59-275092CA30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002D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10" descr="CEDA_Logo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11888"/>
            <a:ext cx="2057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ahom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10000"/>
        <a:buFont typeface="Wingdings" pitchFamily="2" charset="2"/>
        <a:buChar char="§"/>
        <a:defRPr sz="2400">
          <a:solidFill>
            <a:srgbClr val="002D62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D7FA7"/>
        </a:buClr>
        <a:buFont typeface="Wingdings" pitchFamily="2" charset="2"/>
        <a:buChar char="§"/>
        <a:defRPr sz="2000">
          <a:solidFill>
            <a:srgbClr val="6D7FA7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>
          <a:solidFill>
            <a:srgbClr val="002D6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D7FA7"/>
        </a:buClr>
        <a:buSzPct val="95000"/>
        <a:buChar char="•"/>
        <a:defRPr>
          <a:solidFill>
            <a:srgbClr val="6D7FA7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>
          <a:solidFill>
            <a:srgbClr val="002D62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5" y="6248401"/>
            <a:ext cx="4606127" cy="6176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57201" y="6172201"/>
            <a:ext cx="3429001" cy="7002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6019800"/>
            <a:ext cx="3130242" cy="852320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28600" y="228600"/>
            <a:ext cx="7086600" cy="868363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8458200" cy="51054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705602"/>
            <a:ext cx="3124200" cy="152399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CEDA BoG at ICCAD November 2015</a:t>
            </a:r>
            <a:endParaRPr lang="en-US" dirty="0"/>
          </a:p>
        </p:txBody>
      </p:sp>
      <p:pic>
        <p:nvPicPr>
          <p:cNvPr id="17" name="image1.jpg" descr="CEDA_Logo"/>
          <p:cNvPicPr/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76200"/>
            <a:ext cx="1752600" cy="4779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79CB-D23D-3945-B3BA-AEE628F83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4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1" kern="1200">
          <a:solidFill>
            <a:schemeClr val="accent4">
              <a:lumMod val="50000"/>
            </a:schemeClr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" pitchFamily="2" charset="2"/>
        <a:buChar char="q"/>
        <a:defRPr kumimoji="0" sz="2700" kern="1200">
          <a:solidFill>
            <a:schemeClr val="accent4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accent4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1">
            <a:lumMod val="75000"/>
          </a:schemeClr>
        </a:buClr>
        <a:buSzPct val="100000"/>
        <a:buFont typeface="Courier New" pitchFamily="49" charset="0"/>
        <a:buChar char="o"/>
        <a:defRPr kumimoji="0" sz="2100" kern="1200">
          <a:solidFill>
            <a:schemeClr val="accent4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1">
            <a:lumMod val="75000"/>
          </a:schemeClr>
        </a:buClr>
        <a:buFont typeface="Wingdings 2"/>
        <a:buChar char=""/>
        <a:defRPr kumimoji="0" sz="1900" kern="1200">
          <a:solidFill>
            <a:schemeClr val="accent4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1">
            <a:lumMod val="75000"/>
          </a:schemeClr>
        </a:buClr>
        <a:buFont typeface="Wingdings 2"/>
        <a:buChar char=""/>
        <a:defRPr kumimoji="0" sz="1800" kern="1200">
          <a:solidFill>
            <a:schemeClr val="accent4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2185214"/>
          </a:xfrm>
        </p:spPr>
        <p:txBody>
          <a:bodyPr/>
          <a:lstStyle/>
          <a:p>
            <a:r>
              <a:rPr lang="en-US" dirty="0"/>
              <a:t>Technical Activities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Yao-Wen Chang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November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1350" y="6477000"/>
            <a:ext cx="882650" cy="304800"/>
          </a:xfrm>
        </p:spPr>
        <p:txBody>
          <a:bodyPr/>
          <a:lstStyle/>
          <a:p>
            <a:fld id="{33D80FE5-F6A4-4408-9D64-7361C7D3C16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2133600" cy="323850"/>
          </a:xfrm>
        </p:spPr>
        <p:txBody>
          <a:bodyPr/>
          <a:lstStyle/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0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Contest Problems</a:t>
            </a:r>
            <a:endParaRPr lang="zh-TW" altLang="en-US" b="1" dirty="0"/>
          </a:p>
        </p:txBody>
      </p:sp>
      <p:graphicFrame>
        <p:nvGraphicFramePr>
          <p:cNvPr id="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26303"/>
              </p:ext>
            </p:extLst>
          </p:nvPr>
        </p:nvGraphicFramePr>
        <p:xfrm>
          <a:off x="304800" y="1143000"/>
          <a:ext cx="8712968" cy="4716765"/>
        </p:xfrm>
        <a:graphic>
          <a:graphicData uri="http://schemas.openxmlformats.org/drawingml/2006/table">
            <a:tbl>
              <a:tblPr/>
              <a:tblGrid>
                <a:gridCol w="295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Contributor(s)</a:t>
                      </a:r>
                      <a:endParaRPr kumimoji="0" lang="zh-TW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Topic (area)</a:t>
                      </a: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Stanford University, IBM Research and ESL-EPFL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Mohamed M. Sabry, Arvind Sridhar and </a:t>
                      </a:r>
                      <a:b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David Atienza</a:t>
                      </a: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3D-ICON: 3D Interlayer Cooling Optimized Network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(System Level Design)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11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Cadence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Jacky Chih-Jen Hsu</a:t>
                      </a: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Large-Scale Equivalence Checking and Function Correction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(Logic Synthesis &amp; Verification)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IBM Systems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Myung-Chul Kim and </a:t>
                      </a:r>
                      <a:b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Jin Hu</a:t>
                      </a: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Incremental Timing-Driven Placement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(Physical Design)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4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r>
              <a:rPr lang="en-US" altLang="zh-TW" sz="2800" b="1" dirty="0"/>
              <a:t>Handling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the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Financial Support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Reduction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100" y="1097970"/>
            <a:ext cx="8305800" cy="5271660"/>
          </a:xfrm>
        </p:spPr>
        <p:txBody>
          <a:bodyPr/>
          <a:lstStyle/>
          <a:p>
            <a:pPr lvl="0"/>
            <a:r>
              <a:rPr lang="en-US" altLang="zh-TW" sz="2000" dirty="0">
                <a:solidFill>
                  <a:schemeClr val="accent1">
                    <a:lumMod val="25000"/>
                  </a:schemeClr>
                </a:solidFill>
              </a:rPr>
              <a:t>Issue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Taiwan MOE will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reduce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the support for this contest to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only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about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$60K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in 2016</a:t>
            </a:r>
          </a:p>
          <a:p>
            <a:r>
              <a:rPr lang="en-US" altLang="zh-TW" sz="2000" dirty="0">
                <a:solidFill>
                  <a:schemeClr val="accent1">
                    <a:lumMod val="25000"/>
                  </a:schemeClr>
                </a:solidFill>
              </a:rPr>
              <a:t>Current status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Taiwan MOE invested about $110K per year to cover all expenses</a:t>
            </a:r>
          </a:p>
          <a:p>
            <a:r>
              <a:rPr lang="en-US" altLang="zh-TW" sz="2000" dirty="0">
                <a:solidFill>
                  <a:schemeClr val="accent1">
                    <a:lumMod val="25000"/>
                  </a:schemeClr>
                </a:solidFill>
              </a:rPr>
              <a:t>Solutions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Cut costs such as the travel grants of topic chairs, prize awards, and review expenses to run a healthy contest with three topics like it is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Find financial sponsorships from industry ($6K)?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Shrink to only two topics each year (front-end + back-end)?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Find co-sponsorship from ACM/SIGDA?</a:t>
            </a:r>
          </a:p>
          <a:p>
            <a:pPr lvl="1"/>
            <a:r>
              <a:rPr lang="en-US" altLang="zh-TW" sz="2000" dirty="0">
                <a:solidFill>
                  <a:srgbClr val="C00000"/>
                </a:solidFill>
              </a:rPr>
              <a:t>Request $6K from CEDA for</a:t>
            </a:r>
            <a:r>
              <a:rPr lang="zh-TW" altLang="en-US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rgbClr val="C00000"/>
                </a:solidFill>
              </a:rPr>
              <a:t>monetary</a:t>
            </a:r>
            <a:r>
              <a:rPr lang="zh-TW" altLang="en-US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rgbClr val="C00000"/>
                </a:solidFill>
              </a:rPr>
              <a:t>awards</a:t>
            </a:r>
            <a:r>
              <a:rPr lang="zh-TW" altLang="en-US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rgbClr val="C00000"/>
                </a:solidFill>
              </a:rPr>
              <a:t>for</a:t>
            </a:r>
            <a:r>
              <a:rPr lang="zh-TW" altLang="en-US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rgbClr val="C00000"/>
                </a:solidFill>
              </a:rPr>
              <a:t>student</a:t>
            </a:r>
            <a:r>
              <a:rPr lang="zh-TW" altLang="en-US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rgbClr val="C00000"/>
                </a:solidFill>
              </a:rPr>
              <a:t>winners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A793C-B2FF-40D2-AA08-30DB1590CFD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8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20980"/>
            <a:ext cx="7861300" cy="685800"/>
          </a:xfrm>
        </p:spPr>
        <p:txBody>
          <a:bodyPr/>
          <a:lstStyle/>
          <a:p>
            <a:r>
              <a:rPr lang="en-US" altLang="zh-TW" b="1" dirty="0"/>
              <a:t>Awards for Contest Winners</a:t>
            </a:r>
            <a:endParaRPr lang="zh-TW" altLang="en-US" b="1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38485" y="1086803"/>
            <a:ext cx="8194576" cy="5143536"/>
          </a:xfrm>
        </p:spPr>
        <p:txBody>
          <a:bodyPr/>
          <a:lstStyle/>
          <a:p>
            <a:r>
              <a:rPr lang="en-US" altLang="zh-TW" sz="2400" dirty="0"/>
              <a:t>Currently</a:t>
            </a:r>
            <a:r>
              <a:rPr lang="zh-TW" altLang="en-US" sz="2400" dirty="0"/>
              <a:t> </a:t>
            </a:r>
            <a:r>
              <a:rPr lang="en-US" altLang="zh-TW" sz="2400" dirty="0"/>
              <a:t>contest winners receive monetary awards (students only) and certificates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2400" dirty="0"/>
              <a:t>Suggestion:</a:t>
            </a:r>
            <a:r>
              <a:rPr lang="zh-TW" altLang="en-US" sz="2400" dirty="0"/>
              <a:t> </a:t>
            </a:r>
            <a:r>
              <a:rPr lang="en-US" altLang="zh-TW" sz="2400" dirty="0">
                <a:solidFill>
                  <a:srgbClr val="C00000"/>
                </a:solidFill>
              </a:rPr>
              <a:t>Give</a:t>
            </a:r>
            <a:r>
              <a:rPr lang="zh-TW" altLang="en-US" sz="2400" dirty="0">
                <a:solidFill>
                  <a:srgbClr val="C00000"/>
                </a:solidFill>
              </a:rPr>
              <a:t> </a:t>
            </a:r>
            <a:r>
              <a:rPr lang="en-US" altLang="zh-TW" sz="2400" dirty="0">
                <a:solidFill>
                  <a:srgbClr val="C00000"/>
                </a:solidFill>
              </a:rPr>
              <a:t>a</a:t>
            </a:r>
            <a:r>
              <a:rPr lang="zh-TW" altLang="en-US" sz="2400" dirty="0">
                <a:solidFill>
                  <a:srgbClr val="C00000"/>
                </a:solidFill>
              </a:rPr>
              <a:t> </a:t>
            </a:r>
            <a:r>
              <a:rPr lang="en-US" altLang="zh-TW" sz="2400" dirty="0">
                <a:solidFill>
                  <a:srgbClr val="C00000"/>
                </a:solidFill>
              </a:rPr>
              <a:t>$6K</a:t>
            </a:r>
            <a:r>
              <a:rPr lang="zh-TW" altLang="en-US" sz="2400" dirty="0">
                <a:solidFill>
                  <a:srgbClr val="C00000"/>
                </a:solidFill>
              </a:rPr>
              <a:t> </a:t>
            </a:r>
            <a:r>
              <a:rPr lang="en-US" altLang="zh-TW" sz="2400" dirty="0">
                <a:solidFill>
                  <a:srgbClr val="C00000"/>
                </a:solidFill>
              </a:rPr>
              <a:t>sponsorship</a:t>
            </a:r>
            <a:r>
              <a:rPr lang="en-US" altLang="zh-TW" sz="2400" dirty="0"/>
              <a:t>,</a:t>
            </a:r>
            <a:r>
              <a:rPr lang="zh-TW" altLang="en-US" sz="2400" dirty="0"/>
              <a:t> </a:t>
            </a:r>
            <a:r>
              <a:rPr lang="en-US" altLang="zh-TW" sz="2400" dirty="0"/>
              <a:t>$1K</a:t>
            </a:r>
            <a:r>
              <a:rPr lang="zh-TW" altLang="en-US" sz="2400" dirty="0"/>
              <a:t> </a:t>
            </a:r>
            <a:r>
              <a:rPr lang="en-US" altLang="zh-TW" sz="2400" dirty="0"/>
              <a:t>for</a:t>
            </a:r>
            <a:r>
              <a:rPr lang="zh-TW" altLang="en-US" sz="2400" dirty="0"/>
              <a:t> </a:t>
            </a:r>
            <a:r>
              <a:rPr lang="en-US" altLang="zh-TW" sz="2400" dirty="0"/>
              <a:t>every</a:t>
            </a:r>
            <a:r>
              <a:rPr lang="zh-TW" altLang="en-US" sz="2400" dirty="0"/>
              <a:t> </a:t>
            </a:r>
            <a:r>
              <a:rPr lang="en-US" altLang="zh-TW" sz="2400" dirty="0"/>
              <a:t>1</a:t>
            </a:r>
            <a:r>
              <a:rPr lang="en-US" altLang="zh-TW" sz="2400" baseline="30000" dirty="0"/>
              <a:t>st</a:t>
            </a:r>
            <a:r>
              <a:rPr lang="en-US" altLang="zh-TW" sz="2400" dirty="0"/>
              <a:t>-place</a:t>
            </a:r>
            <a:r>
              <a:rPr lang="zh-TW" altLang="en-US" sz="2400" dirty="0"/>
              <a:t> </a:t>
            </a:r>
            <a:r>
              <a:rPr lang="en-US" altLang="zh-TW" sz="2400" dirty="0"/>
              <a:t>team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$500</a:t>
            </a:r>
            <a:r>
              <a:rPr lang="zh-TW" altLang="en-US" sz="2400" dirty="0"/>
              <a:t> </a:t>
            </a:r>
            <a:r>
              <a:rPr lang="en-US" altLang="zh-TW" sz="2400" dirty="0"/>
              <a:t>for</a:t>
            </a:r>
            <a:r>
              <a:rPr lang="zh-TW" altLang="en-US" sz="2400" dirty="0"/>
              <a:t> </a:t>
            </a:r>
            <a:r>
              <a:rPr lang="en-US" altLang="zh-TW" sz="2400" dirty="0"/>
              <a:t>every</a:t>
            </a:r>
            <a:r>
              <a:rPr lang="zh-TW" altLang="en-US" sz="2400" dirty="0"/>
              <a:t> </a:t>
            </a:r>
            <a:r>
              <a:rPr lang="en-US" altLang="zh-TW" sz="2400" dirty="0"/>
              <a:t>2nd-/3rd-place</a:t>
            </a:r>
            <a:r>
              <a:rPr lang="zh-TW" altLang="en-US" sz="2400" dirty="0"/>
              <a:t> </a:t>
            </a:r>
            <a:r>
              <a:rPr lang="en-US" altLang="zh-TW" sz="2400" dirty="0"/>
              <a:t>team</a:t>
            </a:r>
            <a:endParaRPr lang="zh-TW" altLang="en-US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65815"/>
              </p:ext>
            </p:extLst>
          </p:nvPr>
        </p:nvGraphicFramePr>
        <p:xfrm>
          <a:off x="914400" y="1905000"/>
          <a:ext cx="7090075" cy="3230880"/>
        </p:xfrm>
        <a:graphic>
          <a:graphicData uri="http://schemas.openxmlformats.org/drawingml/2006/table">
            <a:tbl>
              <a:tblPr/>
              <a:tblGrid>
                <a:gridCol w="303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9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9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Rank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Award</a:t>
                      </a:r>
                    </a:p>
                  </a:txBody>
                  <a:tcPr marL="182880" marR="18288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2000" b="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team for each topic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of 1</a:t>
                      </a:r>
                      <a:r>
                        <a:rPr lang="en-US" altLang="zh-TW" sz="2000" b="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</a:t>
                      </a:r>
                      <a:endParaRPr lang="en-US" altLang="zh-TW" sz="2000" b="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NTD50,000/team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(approx. US$1650)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TW" sz="2000" b="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 / 3</a:t>
                      </a:r>
                      <a:r>
                        <a:rPr lang="en-US" altLang="zh-TW" sz="2000" b="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teams for each topic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of 2</a:t>
                      </a:r>
                      <a:r>
                        <a:rPr lang="en-US" altLang="zh-TW" sz="2000" b="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3</a:t>
                      </a:r>
                      <a:r>
                        <a:rPr lang="en-US" altLang="zh-TW" sz="2000" b="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NTD30,000/team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(approx. US$1000)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03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43138"/>
            <a:ext cx="7861300" cy="914400"/>
          </a:xfrm>
        </p:spPr>
        <p:txBody>
          <a:bodyPr/>
          <a:lstStyle/>
          <a:p>
            <a:r>
              <a:rPr lang="en-US" b="1" dirty="0"/>
              <a:t>Distinguished Lecture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A793C-B2FF-40D2-AA08-30DB1590CFD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31814"/>
              </p:ext>
            </p:extLst>
          </p:nvPr>
        </p:nvGraphicFramePr>
        <p:xfrm>
          <a:off x="457200" y="1219200"/>
          <a:ext cx="8229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Strategy</a:t>
                      </a:r>
                      <a:endParaRPr lang="zh-TW" altLang="en-US" sz="2000" dirty="0">
                        <a:solidFill>
                          <a:srgbClr val="00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Engage community across societies/councils</a:t>
                      </a:r>
                      <a:endParaRPr lang="zh-TW" altLang="en-US" sz="2000" dirty="0">
                        <a:solidFill>
                          <a:srgbClr val="002D6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Action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Talks at major conferences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Distinguished Lectures to chapters and other organizations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Goal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Increase CEDA impacts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Explore emerging EDA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Current status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Arrange two luncheon talks per year, one at DAC, and one at ICCAD; typically attract high attendance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Change to audio recording w. slides for lower cost, post audio &amp; slides at CEDA web site, enrich web contents, but download/click count?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Current</a:t>
                      </a:r>
                      <a:r>
                        <a:rPr lang="en-US" altLang="zh-TW" sz="1800" baseline="0" dirty="0"/>
                        <a:t> issue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Follow the CASS, etc. format/rules to select 2-4 distinguished lecturers with geographical diversity, each with a 2-year term??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Committee: Ulf Schlichtmann (chair), Naehyuck Chang, and David 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Owner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Ulf Schlichtmann &amp; Yao-Wen Chang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14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7861300" cy="914400"/>
          </a:xfrm>
        </p:spPr>
        <p:txBody>
          <a:bodyPr/>
          <a:lstStyle/>
          <a:p>
            <a:r>
              <a:rPr lang="en-US" b="1" dirty="0"/>
              <a:t>Distinguished Lecture at ICCAD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325" y="1148715"/>
            <a:ext cx="5867400" cy="5181600"/>
          </a:xfrm>
        </p:spPr>
        <p:txBody>
          <a:bodyPr/>
          <a:lstStyle/>
          <a:p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Time: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12:10pm-1:20pm, Nov. 3 (Tuesday)</a:t>
            </a:r>
          </a:p>
          <a:p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Room: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Phoenix Central</a:t>
            </a:r>
          </a:p>
          <a:p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Title: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Future of Energy-efficient Computing</a:t>
            </a:r>
          </a:p>
          <a:p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Speaker: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Stephen W. </a:t>
            </a:r>
            <a:r>
              <a:rPr lang="en-US" altLang="zh-TW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Keckler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Sr. Director of Architecture Research,</a:t>
            </a:r>
            <a:r>
              <a:rPr lang="zh-TW" altLang="en-US" sz="2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lang="en-US" altLang="zh-TW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NVIDIA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Adjunct Professor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UT-Austin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Stanford;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M.S./Ph.D.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ACM/IEEE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Fellow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areas: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parallel computer architectures, high-performance computing</a:t>
            </a:r>
          </a:p>
          <a:p>
            <a:endParaRPr lang="en-US" altLang="zh-TW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TW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0FE5-F6A4-4408-9D64-7361C7D3C16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2128838" cy="29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2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43138"/>
            <a:ext cx="7861300" cy="914400"/>
          </a:xfrm>
        </p:spPr>
        <p:txBody>
          <a:bodyPr/>
          <a:lstStyle/>
          <a:p>
            <a:r>
              <a:rPr lang="en-US" b="1" dirty="0"/>
              <a:t>Workshops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A793C-B2FF-40D2-AA08-30DB1590CFD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46808"/>
              </p:ext>
            </p:extLst>
          </p:nvPr>
        </p:nvGraphicFramePr>
        <p:xfrm>
          <a:off x="381000" y="1219200"/>
          <a:ext cx="82296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Strategy</a:t>
                      </a:r>
                      <a:endParaRPr lang="zh-TW" altLang="en-US" sz="2000" dirty="0">
                        <a:solidFill>
                          <a:srgbClr val="00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Nurse new events across societies/councils</a:t>
                      </a:r>
                      <a:endParaRPr lang="zh-TW" altLang="en-US" sz="2000" dirty="0">
                        <a:solidFill>
                          <a:srgbClr val="002D6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Action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Provide necessary financial support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Goal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Nurse continuously running workshops/events for human resource cultivation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Current status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/>
                        <a:t>Scattered requests for support, discontinued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/>
                        <a:t>2015: Frontiers in Analog CAD</a:t>
                      </a:r>
                      <a:r>
                        <a:rPr lang="zh-TW" altLang="en-US" sz="2000" dirty="0"/>
                        <a:t> </a:t>
                      </a:r>
                      <a:r>
                        <a:rPr lang="en-US" altLang="zh-TW" sz="2000" dirty="0"/>
                        <a:t>Workshop at ICCAD</a:t>
                      </a:r>
                      <a:r>
                        <a:rPr lang="zh-TW" altLang="en-US" sz="2000" dirty="0"/>
                        <a:t> </a:t>
                      </a:r>
                      <a:r>
                        <a:rPr lang="en-US" altLang="zh-TW" sz="2000" dirty="0"/>
                        <a:t>(</a:t>
                      </a:r>
                      <a:r>
                        <a:rPr lang="en-US" altLang="zh-TW" sz="2000" dirty="0">
                          <a:solidFill>
                            <a:srgbClr val="C00000"/>
                          </a:solidFill>
                        </a:rPr>
                        <a:t>all</a:t>
                      </a:r>
                      <a:r>
                        <a:rPr lang="zh-TW" alt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rgbClr val="C00000"/>
                          </a:solidFill>
                        </a:rPr>
                        <a:t>EC</a:t>
                      </a:r>
                      <a:r>
                        <a:rPr lang="zh-TW" alt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rgbClr val="C00000"/>
                          </a:solidFill>
                        </a:rPr>
                        <a:t>members</a:t>
                      </a:r>
                      <a:r>
                        <a:rPr lang="zh-TW" alt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rgbClr val="C00000"/>
                          </a:solidFill>
                        </a:rPr>
                        <a:t>are</a:t>
                      </a:r>
                      <a:r>
                        <a:rPr lang="zh-TW" alt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rgbClr val="C00000"/>
                          </a:solidFill>
                        </a:rPr>
                        <a:t>invited</a:t>
                      </a:r>
                      <a:r>
                        <a:rPr lang="zh-TW" alt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rgbClr val="C00000"/>
                          </a:solidFill>
                        </a:rPr>
                        <a:t>for</a:t>
                      </a:r>
                      <a:r>
                        <a:rPr lang="zh-TW" alt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rgbClr val="C00000"/>
                          </a:solidFill>
                        </a:rPr>
                        <a:t>its</a:t>
                      </a:r>
                      <a:r>
                        <a:rPr lang="zh-TW" alt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rgbClr val="C00000"/>
                          </a:solidFill>
                        </a:rPr>
                        <a:t>lunch</a:t>
                      </a:r>
                      <a:r>
                        <a:rPr lang="en-US" altLang="zh-TW" sz="2000" dirty="0"/>
                        <a:t>), DATE support for new initiatives,</a:t>
                      </a:r>
                      <a:r>
                        <a:rPr lang="zh-TW" altLang="en-US" sz="2000" dirty="0"/>
                        <a:t> </a:t>
                      </a:r>
                      <a:r>
                        <a:rPr lang="en-US" altLang="zh-TW" sz="2000" dirty="0"/>
                        <a:t>SMACD competition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Current Issue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Provide not only financial support, but also direct involvement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Owner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Yao-Wen Chang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35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Activities Detail Material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CEDA BoG at ICCAD November 2015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0117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0375" y="76333"/>
            <a:ext cx="8229600" cy="1143000"/>
          </a:xfrm>
        </p:spPr>
        <p:txBody>
          <a:bodyPr/>
          <a:lstStyle/>
          <a:p>
            <a:r>
              <a:rPr lang="en-US" altLang="zh-TW" b="1" dirty="0"/>
              <a:t>Taipei Chapter: Invited Talks</a:t>
            </a:r>
            <a:endParaRPr lang="zh-TW" altLang="en-US" dirty="0"/>
          </a:p>
        </p:txBody>
      </p:sp>
      <p:sp>
        <p:nvSpPr>
          <p:cNvPr id="5" name="AutoShape 4" descr="目前顯示的是「DSC_0273.JPG」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投影片編號版面配置區 3"/>
          <p:cNvSpPr>
            <a:spLocks noGrp="1"/>
          </p:cNvSpPr>
          <p:nvPr/>
        </p:nvSpPr>
        <p:spPr>
          <a:xfrm>
            <a:off x="6691854" y="61805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992EF-A78F-4D2C-AC7B-CE35B7EB1AC9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  <a:sym typeface="Calibri"/>
            </a:endParaRPr>
          </a:p>
        </p:txBody>
      </p:sp>
      <p:pic>
        <p:nvPicPr>
          <p:cNvPr id="11" name="Picture 4" descr="C:\Users\Ting-Chi Wang\Desktop\IMG_17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26" y="1186293"/>
            <a:ext cx="3547374" cy="23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Ting-Chi Wang\Desktop\DSC_1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029" y="1240623"/>
            <a:ext cx="2960952" cy="22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Ting-Chi Wang\Desktop\Fuku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57" y="3633282"/>
            <a:ext cx="3580845" cy="20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Ting-Chi Wang\Desktop\DSC_70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512" y="3695087"/>
            <a:ext cx="3055991" cy="20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163" y="3686799"/>
            <a:ext cx="1857826" cy="246097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165" y="1381576"/>
            <a:ext cx="2042291" cy="202263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CEDA BoG at ICCAD November 2015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908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84287"/>
            <a:ext cx="3759200" cy="211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109" y="1284288"/>
            <a:ext cx="4038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657601"/>
            <a:ext cx="4165600" cy="23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790949"/>
            <a:ext cx="3962400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15505" y="300615"/>
            <a:ext cx="78613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Lucida Sans Unicode"/>
                <a:ea typeface="MS PGothic" pitchFamily="34" charset="-128"/>
                <a:sym typeface="Calibri"/>
              </a:rPr>
              <a:t>Central Texas Chapter</a:t>
            </a: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Lucida Sans Unicode"/>
              <a:ea typeface="MS PGothic" pitchFamily="34" charset="-128"/>
              <a:sym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CEDA BoG at ICCAD November 2015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23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515505" y="300615"/>
            <a:ext cx="78613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Lucida Sans Unicode"/>
                <a:ea typeface="MS PGothic" pitchFamily="34" charset="-128"/>
                <a:sym typeface="Calibri"/>
              </a:rPr>
              <a:t>Korea Chapter</a:t>
            </a: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Lucida Sans Unicode"/>
              <a:ea typeface="MS PGothic" pitchFamily="34" charset="-128"/>
              <a:sym typeface="Calibri"/>
            </a:endParaRPr>
          </a:p>
        </p:txBody>
      </p:sp>
      <p:pic>
        <p:nvPicPr>
          <p:cNvPr id="8" name="그림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62" y="3047995"/>
            <a:ext cx="3256315" cy="1831677"/>
          </a:xfrm>
          <a:prstGeom prst="rect">
            <a:avLst/>
          </a:prstGeom>
        </p:spPr>
      </p:pic>
      <p:pic>
        <p:nvPicPr>
          <p:cNvPr id="10" name="내용 개체 틀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" y="1215015"/>
            <a:ext cx="3028950" cy="1703388"/>
          </a:xfrm>
          <a:prstGeom prst="rect">
            <a:avLst/>
          </a:prstGeom>
        </p:spPr>
      </p:pic>
      <p:pic>
        <p:nvPicPr>
          <p:cNvPr id="11" name="그림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338" y="3154050"/>
            <a:ext cx="2879227" cy="1619565"/>
          </a:xfrm>
          <a:prstGeom prst="rect">
            <a:avLst/>
          </a:prstGeom>
        </p:spPr>
      </p:pic>
      <p:pic>
        <p:nvPicPr>
          <p:cNvPr id="12" name="그림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336" y="1301152"/>
            <a:ext cx="2721976" cy="1531112"/>
          </a:xfrm>
          <a:prstGeom prst="rect">
            <a:avLst/>
          </a:prstGeom>
        </p:spPr>
      </p:pic>
      <p:pic>
        <p:nvPicPr>
          <p:cNvPr id="13" name="내용 개체 틀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242955"/>
            <a:ext cx="2819400" cy="407246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CEDA BoG at ICCAD November 2015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57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r>
              <a:rPr lang="en-US" altLang="zh-TW" sz="2400" dirty="0">
                <a:solidFill>
                  <a:srgbClr val="000000"/>
                </a:solidFill>
              </a:rPr>
              <a:t>Chapter</a:t>
            </a:r>
          </a:p>
          <a:p>
            <a:r>
              <a:rPr lang="en-US" altLang="zh-TW" sz="2400" dirty="0">
                <a:solidFill>
                  <a:srgbClr val="000000"/>
                </a:solidFill>
              </a:rPr>
              <a:t>Contest</a:t>
            </a:r>
          </a:p>
          <a:p>
            <a:r>
              <a:rPr lang="en-US" altLang="zh-TW" sz="2400" dirty="0">
                <a:solidFill>
                  <a:srgbClr val="000000"/>
                </a:solidFill>
              </a:rPr>
              <a:t>Distinguished Lecture</a:t>
            </a:r>
          </a:p>
          <a:p>
            <a:r>
              <a:rPr lang="en-US" altLang="zh-TW" sz="2400" dirty="0">
                <a:solidFill>
                  <a:srgbClr val="000000"/>
                </a:solidFill>
              </a:rPr>
              <a:t>Workshop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0FE5-F6A4-4408-9D64-7361C7D3C16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40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33532"/>
            <a:ext cx="7861300" cy="914400"/>
          </a:xfrm>
        </p:spPr>
        <p:txBody>
          <a:bodyPr/>
          <a:lstStyle/>
          <a:p>
            <a:r>
              <a:rPr lang="en-US" altLang="zh-TW" b="1" dirty="0"/>
              <a:t>ICCAD</a:t>
            </a:r>
            <a:r>
              <a:rPr lang="zh-TW" altLang="en-US" b="1" dirty="0"/>
              <a:t> </a:t>
            </a:r>
            <a:r>
              <a:rPr lang="en-US" altLang="zh-TW" b="1" dirty="0"/>
              <a:t>Contest Sessions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450" y="990600"/>
            <a:ext cx="8229600" cy="4648200"/>
          </a:xfrm>
        </p:spPr>
        <p:txBody>
          <a:bodyPr/>
          <a:lstStyle/>
          <a:p>
            <a:r>
              <a:rPr lang="en-US" altLang="zh-TW" dirty="0"/>
              <a:t>Always attract a large audience!</a:t>
            </a:r>
          </a:p>
          <a:p>
            <a:pPr lvl="1"/>
            <a:r>
              <a:rPr lang="en-US" altLang="zh-TW" dirty="0"/>
              <a:t>Highest attendance; above all regular sessions at ICCAD 2012, 2013 and 2014</a:t>
            </a:r>
          </a:p>
          <a:p>
            <a:endParaRPr lang="zh-TW" alt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5940190" y="4025266"/>
            <a:ext cx="2877174" cy="2165348"/>
            <a:chOff x="110606" y="4221110"/>
            <a:chExt cx="2877174" cy="216534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06" y="4221110"/>
              <a:ext cx="2877174" cy="2165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2123660" y="4227980"/>
              <a:ext cx="864120" cy="288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Lucida Sans Unicode"/>
                  <a:ea typeface="微軟正黑體" panose="020B0604030504040204" pitchFamily="34" charset="-120"/>
                  <a:cs typeface="+mn-cs"/>
                  <a:sym typeface="Calibri"/>
                </a:rPr>
                <a:t>2012</a:t>
              </a:r>
              <a:endPara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  <a:sym typeface="Calibri"/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219146" y="4066249"/>
            <a:ext cx="5505014" cy="2088740"/>
            <a:chOff x="2987780" y="2924930"/>
            <a:chExt cx="5505014" cy="208874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87780" y="2924930"/>
              <a:ext cx="5505014" cy="2088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2987780" y="2924930"/>
              <a:ext cx="864120" cy="288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Lucida Sans Unicode"/>
                  <a:ea typeface="微軟正黑體" panose="020B0604030504040204" pitchFamily="34" charset="-120"/>
                  <a:cs typeface="+mn-cs"/>
                  <a:sym typeface="Calibri"/>
                </a:rPr>
                <a:t>2013</a:t>
              </a:r>
              <a:endPara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  <a:sym typeface="Calibri"/>
              </a:endParaRPr>
            </a:p>
          </p:txBody>
        </p:sp>
      </p:grpSp>
      <p:grpSp>
        <p:nvGrpSpPr>
          <p:cNvPr id="8" name="Group 15"/>
          <p:cNvGrpSpPr/>
          <p:nvPr/>
        </p:nvGrpSpPr>
        <p:grpSpPr>
          <a:xfrm>
            <a:off x="219148" y="2230365"/>
            <a:ext cx="3898275" cy="1702724"/>
            <a:chOff x="2339690" y="2636890"/>
            <a:chExt cx="4516930" cy="1865542"/>
          </a:xfrm>
        </p:grpSpPr>
        <p:pic>
          <p:nvPicPr>
            <p:cNvPr id="1026" name="Picture 2" descr="D:\2014國際積體電路電腦輔助設計軟體製作競賽\國際賽頒獎典禮\照片\DSC05883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9690" y="2636890"/>
              <a:ext cx="4516930" cy="1865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5264311" y="4124846"/>
              <a:ext cx="1286349" cy="355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Lucida Sans Unicode"/>
                  <a:ea typeface="微軟正黑體" panose="020B0604030504040204" pitchFamily="34" charset="-120"/>
                  <a:cs typeface="+mn-cs"/>
                  <a:sym typeface="Calibri"/>
                </a:rPr>
                <a:t>2014</a:t>
              </a:r>
              <a:endPara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  <a:sym typeface="Calibri"/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714" y="2209801"/>
            <a:ext cx="4469650" cy="170272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830221" y="3482794"/>
            <a:ext cx="1110166" cy="324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  <a:cs typeface="+mn-cs"/>
                <a:sym typeface="Calibri"/>
              </a:rPr>
              <a:t>2014</a:t>
            </a:r>
            <a:endParaRPr kumimoji="0" lang="zh-TW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  <a:sym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CEDA BoG at ICCAD November 2015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8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r>
              <a:rPr lang="en-US" altLang="zh-TW" sz="2800" b="1" dirty="0"/>
              <a:t>Handling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the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Financial Support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Reduction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100" y="1097970"/>
            <a:ext cx="8305800" cy="5271660"/>
          </a:xfrm>
        </p:spPr>
        <p:txBody>
          <a:bodyPr>
            <a:normAutofit/>
          </a:bodyPr>
          <a:lstStyle/>
          <a:p>
            <a:pPr lvl="0"/>
            <a:r>
              <a:rPr lang="en-US" altLang="zh-TW" sz="2000" dirty="0">
                <a:solidFill>
                  <a:schemeClr val="accent1">
                    <a:lumMod val="25000"/>
                  </a:schemeClr>
                </a:solidFill>
              </a:rPr>
              <a:t>Issue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Taiwan MOE will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reduce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the support for this contest to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only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about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$60K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in 2016</a:t>
            </a:r>
          </a:p>
          <a:p>
            <a:r>
              <a:rPr lang="en-US" altLang="zh-TW" sz="2000" dirty="0">
                <a:solidFill>
                  <a:schemeClr val="accent1">
                    <a:lumMod val="25000"/>
                  </a:schemeClr>
                </a:solidFill>
              </a:rPr>
              <a:t>Current status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Taiwan MOE invested about $110K per year to cover all expenses</a:t>
            </a:r>
          </a:p>
          <a:p>
            <a:r>
              <a:rPr lang="en-US" altLang="zh-TW" sz="2000" dirty="0">
                <a:solidFill>
                  <a:schemeClr val="accent1">
                    <a:lumMod val="25000"/>
                  </a:schemeClr>
                </a:solidFill>
              </a:rPr>
              <a:t>Solutions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Cut costs such as the travel grants of topic chairs, prize awards, and review expenses to run a healthy contest with three topics like it is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Find financial sponsorships from industry ($6K)?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Shrink to only two topics each year (front-end + back-end)?</a:t>
            </a:r>
          </a:p>
          <a:p>
            <a:pPr lvl="1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Find co-sponsorship from ACM/SIGDA?</a:t>
            </a:r>
          </a:p>
          <a:p>
            <a:pPr lvl="1"/>
            <a:r>
              <a:rPr lang="en-US" altLang="zh-TW" sz="2000" dirty="0">
                <a:solidFill>
                  <a:srgbClr val="C00000"/>
                </a:solidFill>
              </a:rPr>
              <a:t>Request $6K from CEDA for</a:t>
            </a:r>
            <a:r>
              <a:rPr lang="zh-TW" altLang="en-US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rgbClr val="C00000"/>
                </a:solidFill>
              </a:rPr>
              <a:t>monetary</a:t>
            </a:r>
            <a:r>
              <a:rPr lang="zh-TW" altLang="en-US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rgbClr val="C00000"/>
                </a:solidFill>
              </a:rPr>
              <a:t>awards</a:t>
            </a:r>
            <a:r>
              <a:rPr lang="zh-TW" altLang="en-US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rgbClr val="C00000"/>
                </a:solidFill>
              </a:rPr>
              <a:t>for</a:t>
            </a:r>
            <a:r>
              <a:rPr lang="zh-TW" altLang="en-US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rgbClr val="C00000"/>
                </a:solidFill>
              </a:rPr>
              <a:t>student</a:t>
            </a:r>
            <a:r>
              <a:rPr lang="zh-TW" altLang="en-US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rgbClr val="C00000"/>
                </a:solidFill>
              </a:rPr>
              <a:t>winners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CEDA BoG at ICCAD November 2015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16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20980"/>
            <a:ext cx="7861300" cy="685800"/>
          </a:xfrm>
        </p:spPr>
        <p:txBody>
          <a:bodyPr>
            <a:normAutofit/>
          </a:bodyPr>
          <a:lstStyle/>
          <a:p>
            <a:r>
              <a:rPr lang="en-US" altLang="zh-TW" b="1" dirty="0"/>
              <a:t>Awards for Contest Winners</a:t>
            </a:r>
            <a:endParaRPr lang="zh-TW" altLang="en-US" b="1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38485" y="1086803"/>
            <a:ext cx="8194576" cy="514353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Currently</a:t>
            </a:r>
            <a:r>
              <a:rPr lang="zh-TW" altLang="en-US" sz="2400" dirty="0"/>
              <a:t> </a:t>
            </a:r>
            <a:r>
              <a:rPr lang="en-US" altLang="zh-TW" sz="2400" dirty="0"/>
              <a:t>contest winners receive monetary awards (students only) and certificates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2400" dirty="0"/>
              <a:t>Suggestion:</a:t>
            </a:r>
            <a:r>
              <a:rPr lang="zh-TW" altLang="en-US" sz="2400" dirty="0"/>
              <a:t> </a:t>
            </a:r>
            <a:r>
              <a:rPr lang="en-US" altLang="zh-TW" sz="2400" dirty="0">
                <a:solidFill>
                  <a:srgbClr val="C00000"/>
                </a:solidFill>
              </a:rPr>
              <a:t>Give</a:t>
            </a:r>
            <a:r>
              <a:rPr lang="zh-TW" altLang="en-US" sz="2400" dirty="0">
                <a:solidFill>
                  <a:srgbClr val="C00000"/>
                </a:solidFill>
              </a:rPr>
              <a:t> </a:t>
            </a:r>
            <a:r>
              <a:rPr lang="en-US" altLang="zh-TW" sz="2400" dirty="0">
                <a:solidFill>
                  <a:srgbClr val="C00000"/>
                </a:solidFill>
              </a:rPr>
              <a:t>a</a:t>
            </a:r>
            <a:r>
              <a:rPr lang="zh-TW" altLang="en-US" sz="2400" dirty="0">
                <a:solidFill>
                  <a:srgbClr val="C00000"/>
                </a:solidFill>
              </a:rPr>
              <a:t> </a:t>
            </a:r>
            <a:r>
              <a:rPr lang="en-US" altLang="zh-TW" sz="2400" dirty="0">
                <a:solidFill>
                  <a:srgbClr val="C00000"/>
                </a:solidFill>
              </a:rPr>
              <a:t>$6K</a:t>
            </a:r>
            <a:r>
              <a:rPr lang="zh-TW" altLang="en-US" sz="2400" dirty="0">
                <a:solidFill>
                  <a:srgbClr val="C00000"/>
                </a:solidFill>
              </a:rPr>
              <a:t> </a:t>
            </a:r>
            <a:r>
              <a:rPr lang="en-US" altLang="zh-TW" sz="2400" dirty="0">
                <a:solidFill>
                  <a:srgbClr val="C00000"/>
                </a:solidFill>
              </a:rPr>
              <a:t>sponsorship</a:t>
            </a:r>
            <a:r>
              <a:rPr lang="en-US" altLang="zh-TW" sz="2400" dirty="0"/>
              <a:t>,</a:t>
            </a:r>
            <a:r>
              <a:rPr lang="zh-TW" altLang="en-US" sz="2400" dirty="0"/>
              <a:t> </a:t>
            </a:r>
            <a:r>
              <a:rPr lang="en-US" altLang="zh-TW" sz="2400" dirty="0"/>
              <a:t>$1K</a:t>
            </a:r>
            <a:r>
              <a:rPr lang="zh-TW" altLang="en-US" sz="2400" dirty="0"/>
              <a:t> </a:t>
            </a:r>
            <a:r>
              <a:rPr lang="en-US" altLang="zh-TW" sz="2400" dirty="0"/>
              <a:t>for</a:t>
            </a:r>
            <a:r>
              <a:rPr lang="zh-TW" altLang="en-US" sz="2400" dirty="0"/>
              <a:t> </a:t>
            </a:r>
            <a:r>
              <a:rPr lang="en-US" altLang="zh-TW" sz="2400" dirty="0"/>
              <a:t>every</a:t>
            </a:r>
            <a:r>
              <a:rPr lang="zh-TW" altLang="en-US" sz="2400" dirty="0"/>
              <a:t> </a:t>
            </a:r>
            <a:r>
              <a:rPr lang="en-US" altLang="zh-TW" sz="2400" dirty="0"/>
              <a:t>1</a:t>
            </a:r>
            <a:r>
              <a:rPr lang="en-US" altLang="zh-TW" sz="2400" baseline="30000" dirty="0"/>
              <a:t>st</a:t>
            </a:r>
            <a:r>
              <a:rPr lang="en-US" altLang="zh-TW" sz="2400" dirty="0"/>
              <a:t>-place</a:t>
            </a:r>
            <a:r>
              <a:rPr lang="zh-TW" altLang="en-US" sz="2400" dirty="0"/>
              <a:t> </a:t>
            </a:r>
            <a:r>
              <a:rPr lang="en-US" altLang="zh-TW" sz="2400" dirty="0"/>
              <a:t>team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$500</a:t>
            </a:r>
            <a:r>
              <a:rPr lang="zh-TW" altLang="en-US" sz="2400" dirty="0"/>
              <a:t> </a:t>
            </a:r>
            <a:r>
              <a:rPr lang="en-US" altLang="zh-TW" sz="2400" dirty="0"/>
              <a:t>for</a:t>
            </a:r>
            <a:r>
              <a:rPr lang="zh-TW" altLang="en-US" sz="2400" dirty="0"/>
              <a:t> </a:t>
            </a:r>
            <a:r>
              <a:rPr lang="en-US" altLang="zh-TW" sz="2400" dirty="0"/>
              <a:t>every</a:t>
            </a:r>
            <a:r>
              <a:rPr lang="zh-TW" altLang="en-US" sz="2400" dirty="0"/>
              <a:t> </a:t>
            </a:r>
            <a:r>
              <a:rPr lang="en-US" altLang="zh-TW" sz="2400" dirty="0"/>
              <a:t>2nd-/3rd-place</a:t>
            </a:r>
            <a:r>
              <a:rPr lang="zh-TW" altLang="en-US" sz="2400" dirty="0"/>
              <a:t> </a:t>
            </a:r>
            <a:r>
              <a:rPr lang="en-US" altLang="zh-TW" sz="2400" dirty="0"/>
              <a:t>team</a:t>
            </a:r>
            <a:endParaRPr lang="zh-TW" altLang="en-US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14402" y="1905000"/>
          <a:ext cx="7090075" cy="3230880"/>
        </p:xfrm>
        <a:graphic>
          <a:graphicData uri="http://schemas.openxmlformats.org/drawingml/2006/table">
            <a:tbl>
              <a:tblPr/>
              <a:tblGrid>
                <a:gridCol w="303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9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Rank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Award</a:t>
                      </a:r>
                    </a:p>
                  </a:txBody>
                  <a:tcPr marL="182880" marR="18288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2000" b="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team for each topic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of 1</a:t>
                      </a:r>
                      <a:r>
                        <a:rPr lang="en-US" altLang="zh-TW" sz="2000" b="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</a:t>
                      </a:r>
                      <a:endParaRPr lang="en-US" altLang="zh-TW" sz="2000" b="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NTD50,000/team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(approx. US$1650)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TW" sz="2000" b="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 / 3</a:t>
                      </a:r>
                      <a:r>
                        <a:rPr lang="en-US" altLang="zh-TW" sz="2000" b="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teams for each topic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 of 2</a:t>
                      </a:r>
                      <a:r>
                        <a:rPr lang="en-US" altLang="zh-TW" sz="2000" b="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3</a:t>
                      </a:r>
                      <a:r>
                        <a:rPr lang="en-US" altLang="zh-TW" sz="2000" b="0" kern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</a:t>
                      </a:r>
                    </a:p>
                    <a:p>
                      <a:pPr marL="457200" indent="-4572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TW" sz="20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NTD30,000/team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(approx. US$1000)</a:t>
                      </a:r>
                      <a:endParaRPr lang="zh-TW" altLang="zh-TW" sz="2000" b="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182880" marR="182880" marT="182880" marB="18288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CEDA BoG at ICCAD November 2015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75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43138"/>
            <a:ext cx="7861300" cy="914400"/>
          </a:xfrm>
        </p:spPr>
        <p:txBody>
          <a:bodyPr/>
          <a:lstStyle/>
          <a:p>
            <a:r>
              <a:rPr lang="en-US" b="1" dirty="0"/>
              <a:t>Chapters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A793C-B2FF-40D2-AA08-30DB1590CF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37152"/>
              </p:ext>
            </p:extLst>
          </p:nvPr>
        </p:nvGraphicFramePr>
        <p:xfrm>
          <a:off x="381000" y="1057538"/>
          <a:ext cx="8229600" cy="476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462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Strategy</a:t>
                      </a:r>
                      <a:endParaRPr lang="zh-TW" altLang="en-US" sz="2000" dirty="0">
                        <a:solidFill>
                          <a:srgbClr val="00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Conduct self organizing local outreach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Action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Create long lasting Chapters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Hold annual review meeting at DAC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Provide basic funding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Goal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10 active WW geo-diverse chapters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Group ownership with rotating chairs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Chair networking for joint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Current status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9 chapters: </a:t>
                      </a:r>
                      <a:r>
                        <a:rPr lang="en-US" altLang="zh-TW" sz="1800" dirty="0">
                          <a:solidFill>
                            <a:srgbClr val="006600"/>
                          </a:solidFill>
                        </a:rPr>
                        <a:t>5</a:t>
                      </a:r>
                      <a:r>
                        <a:rPr lang="zh-TW" altLang="en-US" sz="1800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006600"/>
                          </a:solidFill>
                        </a:rPr>
                        <a:t>are thriving (Central Texas, East</a:t>
                      </a:r>
                      <a:r>
                        <a:rPr lang="zh-TW" altLang="en-US" sz="1800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006600"/>
                          </a:solidFill>
                        </a:rPr>
                        <a:t>PA,</a:t>
                      </a:r>
                      <a:r>
                        <a:rPr lang="zh-TW" altLang="en-US" sz="1800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006600"/>
                          </a:solidFill>
                        </a:rPr>
                        <a:t>Korea,</a:t>
                      </a:r>
                      <a:r>
                        <a:rPr lang="zh-TW" altLang="en-US" sz="1800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006600"/>
                          </a:solidFill>
                        </a:rPr>
                        <a:t>Japan, Taiwan) </a:t>
                      </a:r>
                      <a:r>
                        <a:rPr lang="en-US" altLang="zh-TW" sz="1800" dirty="0"/>
                        <a:t>&amp; </a:t>
                      </a:r>
                      <a:r>
                        <a:rPr lang="en-US" altLang="zh-TW" sz="1800" dirty="0">
                          <a:solidFill>
                            <a:srgbClr val="996633"/>
                          </a:solidFill>
                        </a:rPr>
                        <a:t>1 stable (Shanghai)</a:t>
                      </a:r>
                      <a:r>
                        <a:rPr lang="en-US" altLang="zh-TW" sz="1800" dirty="0"/>
                        <a:t>, </a:t>
                      </a:r>
                      <a:r>
                        <a:rPr lang="en-US" altLang="zh-TW" sz="1800" dirty="0">
                          <a:solidFill>
                            <a:srgbClr val="CC6600"/>
                          </a:solidFill>
                        </a:rPr>
                        <a:t>less</a:t>
                      </a:r>
                      <a:r>
                        <a:rPr lang="zh-TW" altLang="en-US" sz="1800" dirty="0">
                          <a:solidFill>
                            <a:srgbClr val="CC66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C6600"/>
                          </a:solidFill>
                        </a:rPr>
                        <a:t>responsive (Brazil)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&amp; </a:t>
                      </a:r>
                      <a:r>
                        <a:rPr lang="en-US" altLang="zh-TW" sz="1800" strike="sngStrike" dirty="0">
                          <a:solidFill>
                            <a:srgbClr val="C00000"/>
                          </a:solidFill>
                        </a:rPr>
                        <a:t>2 lost (Benelux &amp; Tunisia)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In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process: China-Beijing,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India,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HK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More: Mexico, Abu Dhabi, Midwest?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Current</a:t>
                      </a:r>
                      <a:r>
                        <a:rPr lang="en-US" altLang="zh-TW" sz="1800" baseline="0" dirty="0"/>
                        <a:t> issue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No right to replace an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inactive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chapter chair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(or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to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force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a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chair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to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organize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a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slate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of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officers)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Owner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Yao-Wen Chang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68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0375" y="76333"/>
            <a:ext cx="8229600" cy="1143000"/>
          </a:xfrm>
        </p:spPr>
        <p:txBody>
          <a:bodyPr/>
          <a:lstStyle/>
          <a:p>
            <a:r>
              <a:rPr lang="en-US" altLang="zh-TW" b="1" dirty="0"/>
              <a:t>Taipei Chapter: Invited Talks</a:t>
            </a:r>
            <a:endParaRPr lang="zh-TW" altLang="en-US" dirty="0"/>
          </a:p>
        </p:txBody>
      </p:sp>
      <p:sp>
        <p:nvSpPr>
          <p:cNvPr id="5" name="AutoShape 4" descr="目前顯示的是「DSC_0273.JPG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投影片編號版面配置區 3"/>
          <p:cNvSpPr>
            <a:spLocks noGrp="1"/>
          </p:cNvSpPr>
          <p:nvPr/>
        </p:nvSpPr>
        <p:spPr>
          <a:xfrm>
            <a:off x="6691854" y="61805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F992EF-A78F-4D2C-AC7B-CE35B7EB1AC9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1" name="Picture 4" descr="C:\Users\Ting-Chi Wang\Desktop\IMG_1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6" y="1186292"/>
            <a:ext cx="3547374" cy="23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Ting-Chi Wang\Desktop\DSC_1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29" y="1240623"/>
            <a:ext cx="2960952" cy="222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Ting-Chi Wang\Desktop\Fuku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5" y="3633280"/>
            <a:ext cx="3580845" cy="20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Ting-Chi Wang\Desktop\DSC_7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10" y="3695087"/>
            <a:ext cx="3055991" cy="20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63" y="3686798"/>
            <a:ext cx="1857826" cy="246097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63" y="1381574"/>
            <a:ext cx="2042291" cy="202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400" b="0">
                <a:solidFill>
                  <a:srgbClr val="000000"/>
                </a:solidFill>
              </a:rPr>
              <a:t>www.ieee-ceda.org</a:t>
            </a:r>
          </a:p>
        </p:txBody>
      </p:sp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4287"/>
            <a:ext cx="3759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9" y="1284287"/>
            <a:ext cx="4038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165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90950"/>
            <a:ext cx="396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15505" y="300614"/>
            <a:ext cx="78613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9pPr>
          </a:lstStyle>
          <a:p>
            <a:r>
              <a:rPr lang="en-US" altLang="zh-TW" b="1" kern="0" dirty="0"/>
              <a:t>Central Texas Chapter</a:t>
            </a:r>
            <a:endParaRPr lang="zh-TW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401790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3562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400" b="0">
                <a:solidFill>
                  <a:srgbClr val="000000"/>
                </a:solidFill>
              </a:rPr>
              <a:t>www.ieee-ceda.org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15505" y="300614"/>
            <a:ext cx="78613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D62"/>
                </a:solidFill>
                <a:latin typeface="Tahoma" charset="0"/>
              </a:defRPr>
            </a:lvl9pPr>
          </a:lstStyle>
          <a:p>
            <a:r>
              <a:rPr lang="en-US" altLang="zh-TW" b="1" kern="0" dirty="0"/>
              <a:t>Korea Chapter</a:t>
            </a:r>
            <a:endParaRPr lang="zh-TW" altLang="en-US" b="0" kern="0" dirty="0"/>
          </a:p>
        </p:txBody>
      </p:sp>
      <p:pic>
        <p:nvPicPr>
          <p:cNvPr id="8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0" y="3047994"/>
            <a:ext cx="3256315" cy="1831677"/>
          </a:xfrm>
          <a:prstGeom prst="rect">
            <a:avLst/>
          </a:prstGeom>
        </p:spPr>
      </p:pic>
      <p:sp>
        <p:nvSpPr>
          <p:cNvPr id="9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5284950" y="4142740"/>
            <a:ext cx="942347" cy="365125"/>
          </a:xfrm>
          <a:prstGeom prst="rect">
            <a:avLst/>
          </a:prstGeom>
        </p:spPr>
        <p:txBody>
          <a:bodyPr/>
          <a:lstStyle/>
          <a:p>
            <a:fld id="{698D8404-51C6-4B08-BD89-F174425806F8}" type="slidenum">
              <a:rPr lang="ko-KR" altLang="en-US" smtClean="0"/>
              <a:pPr/>
              <a:t>6</a:t>
            </a:fld>
            <a:r>
              <a:rPr lang="ko-KR" altLang="en-US"/>
              <a:t> </a:t>
            </a:r>
            <a:endParaRPr lang="ko-KR" altLang="en-US" dirty="0"/>
          </a:p>
        </p:txBody>
      </p:sp>
      <p:pic>
        <p:nvPicPr>
          <p:cNvPr id="10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215014"/>
            <a:ext cx="3028950" cy="1703388"/>
          </a:xfrm>
          <a:prstGeom prst="rect">
            <a:avLst/>
          </a:prstGeom>
        </p:spPr>
      </p:pic>
      <p:pic>
        <p:nvPicPr>
          <p:cNvPr id="1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36" y="3154049"/>
            <a:ext cx="2879227" cy="1619565"/>
          </a:xfrm>
          <a:prstGeom prst="rect">
            <a:avLst/>
          </a:prstGeom>
        </p:spPr>
      </p:pic>
      <p:pic>
        <p:nvPicPr>
          <p:cNvPr id="12" name="그림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36" y="1301152"/>
            <a:ext cx="2721976" cy="1531112"/>
          </a:xfrm>
          <a:prstGeom prst="rect">
            <a:avLst/>
          </a:prstGeom>
        </p:spPr>
      </p:pic>
      <p:pic>
        <p:nvPicPr>
          <p:cNvPr id="13" name="내용 개체 틀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42954"/>
            <a:ext cx="2819400" cy="40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1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43138"/>
            <a:ext cx="7861300" cy="914400"/>
          </a:xfrm>
        </p:spPr>
        <p:txBody>
          <a:bodyPr/>
          <a:lstStyle/>
          <a:p>
            <a:r>
              <a:rPr lang="en-US" b="1" dirty="0"/>
              <a:t>CAD Contest @ ICCAD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A793C-B2FF-40D2-AA08-30DB1590CFD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165574"/>
              </p:ext>
            </p:extLst>
          </p:nvPr>
        </p:nvGraphicFramePr>
        <p:xfrm>
          <a:off x="304800" y="1057538"/>
          <a:ext cx="8610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Strategy</a:t>
                      </a:r>
                    </a:p>
                    <a:p>
                      <a:endParaRPr lang="zh-TW" altLang="en-US" sz="2000" dirty="0">
                        <a:solidFill>
                          <a:srgbClr val="00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2D62"/>
                          </a:solidFill>
                        </a:rPr>
                        <a:t>Nurse EDA new blood &amp; promote industry-academia  research interactions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Action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Hold annual CAD Contest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Release benchmarks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Goal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Increase geographical diversity (10+ regions) &amp; participating teams (100+ teams)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Work on broader topics (3+ areas)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Consolidate EDA sister contests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Current status</a:t>
                      </a:r>
                    </a:p>
                    <a:p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Thrived with </a:t>
                      </a:r>
                      <a:r>
                        <a:rPr lang="en-US" altLang="zh-TW" sz="1800" dirty="0">
                          <a:solidFill>
                            <a:srgbClr val="006600"/>
                          </a:solidFill>
                        </a:rPr>
                        <a:t>112 teams </a:t>
                      </a:r>
                      <a:r>
                        <a:rPr lang="en-US" altLang="zh-TW" sz="1800" dirty="0"/>
                        <a:t>in 2015 (56, 87, 93, 112) &amp; highest ICCAD attendance &amp; sufficient Taiwan MOE financial </a:t>
                      </a:r>
                      <a:r>
                        <a:rPr lang="en-US" altLang="zh-TW" sz="1800" dirty="0">
                          <a:solidFill>
                            <a:srgbClr val="006600"/>
                          </a:solidFill>
                        </a:rPr>
                        <a:t>($110K </a:t>
                      </a:r>
                      <a:r>
                        <a:rPr lang="en-US" altLang="zh-TW" sz="1800" dirty="0"/>
                        <a:t>per year)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Gained higher geographical diversity (</a:t>
                      </a:r>
                      <a:r>
                        <a:rPr lang="en-US" altLang="zh-TW" sz="1800" dirty="0">
                          <a:solidFill>
                            <a:srgbClr val="006600"/>
                          </a:solidFill>
                        </a:rPr>
                        <a:t>12 regions</a:t>
                      </a:r>
                      <a:r>
                        <a:rPr lang="en-US" altLang="zh-TW" sz="1800" dirty="0"/>
                        <a:t>, 60% from Taiwan now)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Published 16+ DAC/ICCAD papers based on past contests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Current</a:t>
                      </a:r>
                      <a:r>
                        <a:rPr lang="en-US" altLang="zh-TW" sz="1800" baseline="0" dirty="0"/>
                        <a:t> issue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Taiwan MOE will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reduce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the financial support from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$110K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altLang="zh-TW" sz="180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~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$60K;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need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to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find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more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financial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support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($6K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from</a:t>
                      </a:r>
                      <a:r>
                        <a:rPr lang="zh-TW" alt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C00000"/>
                          </a:solidFill>
                        </a:rPr>
                        <a:t>CEDA??)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Owner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Yao-Wen Chang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39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33532"/>
            <a:ext cx="7861300" cy="914400"/>
          </a:xfrm>
        </p:spPr>
        <p:txBody>
          <a:bodyPr/>
          <a:lstStyle/>
          <a:p>
            <a:r>
              <a:rPr lang="en-US" altLang="zh-TW" b="1" dirty="0"/>
              <a:t>ICCAD</a:t>
            </a:r>
            <a:r>
              <a:rPr lang="zh-TW" altLang="en-US" b="1" dirty="0"/>
              <a:t> </a:t>
            </a:r>
            <a:r>
              <a:rPr lang="en-US" altLang="zh-TW" b="1" dirty="0"/>
              <a:t>Contest Sessions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450" y="1066800"/>
            <a:ext cx="8229600" cy="4648200"/>
          </a:xfrm>
        </p:spPr>
        <p:txBody>
          <a:bodyPr/>
          <a:lstStyle/>
          <a:p>
            <a:r>
              <a:rPr lang="en-US" altLang="zh-TW" dirty="0"/>
              <a:t>Always attract a large audience!</a:t>
            </a:r>
          </a:p>
          <a:p>
            <a:pPr lvl="1"/>
            <a:r>
              <a:rPr lang="en-US" altLang="zh-TW" dirty="0"/>
              <a:t>Highest attendance; above all regular sessions at ICCAD 2012, 2013 and 2014</a:t>
            </a:r>
          </a:p>
          <a:p>
            <a:endParaRPr lang="zh-TW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940190" y="4025265"/>
            <a:ext cx="2877174" cy="2165348"/>
            <a:chOff x="110606" y="4221110"/>
            <a:chExt cx="2877174" cy="216534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06" y="4221110"/>
              <a:ext cx="2877174" cy="2165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2123660" y="4227980"/>
              <a:ext cx="864120" cy="288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>
                  <a:solidFill>
                    <a:srgbClr val="FFFF00"/>
                  </a:solidFill>
                </a:rPr>
                <a:t>2012</a:t>
              </a:r>
              <a:endParaRPr lang="zh-TW" altLang="en-US" sz="2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9146" y="4066248"/>
            <a:ext cx="5505014" cy="2088740"/>
            <a:chOff x="2987780" y="2924930"/>
            <a:chExt cx="5505014" cy="208874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8" b="1"/>
            <a:stretch/>
          </p:blipFill>
          <p:spPr bwMode="auto">
            <a:xfrm>
              <a:off x="2987780" y="2924930"/>
              <a:ext cx="5505014" cy="2088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2987780" y="2924930"/>
              <a:ext cx="864120" cy="288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>
                  <a:solidFill>
                    <a:srgbClr val="FFFF00"/>
                  </a:solidFill>
                </a:rPr>
                <a:t>2013</a:t>
              </a:r>
              <a:endParaRPr lang="zh-TW" altLang="en-US" sz="2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9146" y="2230364"/>
            <a:ext cx="3898275" cy="1702724"/>
            <a:chOff x="2339690" y="2636890"/>
            <a:chExt cx="4516930" cy="1865542"/>
          </a:xfrm>
        </p:grpSpPr>
        <p:pic>
          <p:nvPicPr>
            <p:cNvPr id="1026" name="Picture 2" descr="D:\2014國際積體電路電腦輔助設計軟體製作競賽\國際賽頒獎典禮\照片\DSC0588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46"/>
            <a:stretch/>
          </p:blipFill>
          <p:spPr bwMode="auto">
            <a:xfrm>
              <a:off x="2339690" y="2636890"/>
              <a:ext cx="4516930" cy="1865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5264311" y="4124846"/>
              <a:ext cx="1286349" cy="355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>
                  <a:solidFill>
                    <a:srgbClr val="FFFF00"/>
                  </a:solidFill>
                </a:rPr>
                <a:t>2014</a:t>
              </a:r>
              <a:endParaRPr lang="zh-TW" altLang="en-US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14" y="2209800"/>
            <a:ext cx="4469650" cy="170272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830221" y="3482793"/>
            <a:ext cx="1110166" cy="324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FFFF00"/>
                </a:solidFill>
              </a:rPr>
              <a:t>2014</a:t>
            </a:r>
            <a:endParaRPr lang="zh-TW" alt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8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86120" y="1143000"/>
            <a:ext cx="2926080" cy="18002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US" altLang="zh-TW" b="1" dirty="0"/>
              <a:t>2013 CAD Contest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000" b="1" dirty="0">
                <a:solidFill>
                  <a:srgbClr val="00B050"/>
                </a:solidFill>
              </a:rPr>
              <a:t>87 teams from 9 regions</a:t>
            </a:r>
            <a:r>
              <a:rPr lang="en-US" altLang="zh-TW" sz="2000" dirty="0">
                <a:solidFill>
                  <a:srgbClr val="00B050"/>
                </a:solidFill>
              </a:rPr>
              <a:t>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1800" dirty="0"/>
              <a:t>USA, Canada, Brazil, 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sz="1800" dirty="0"/>
              <a:t>India, Russia, Japan,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sz="1800" dirty="0"/>
              <a:t>Mainland China, Hong 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sz="1800" dirty="0"/>
              <a:t>Kong and Taiwan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56220" y="1143000"/>
            <a:ext cx="2926080" cy="19336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US" altLang="zh-TW" b="1" dirty="0"/>
              <a:t>2014 CAD Contest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000" b="1" dirty="0">
                <a:solidFill>
                  <a:srgbClr val="00B050"/>
                </a:solidFill>
              </a:rPr>
              <a:t>93 teams from 9 regions</a:t>
            </a:r>
            <a:endParaRPr lang="en-US" altLang="zh-TW" sz="2000" dirty="0">
              <a:solidFill>
                <a:srgbClr val="00B05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sz="1800" dirty="0"/>
              <a:t>USA, Canada, Brazil,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sz="1800" dirty="0"/>
              <a:t>Russian Federation, 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sz="1800" dirty="0"/>
              <a:t>India, Singapore, 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sz="1800" dirty="0"/>
              <a:t>Mainland China, Hong 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sz="1800" dirty="0"/>
              <a:t>Kong and Taiwan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61300" cy="914400"/>
          </a:xfrm>
        </p:spPr>
        <p:txBody>
          <a:bodyPr/>
          <a:lstStyle/>
          <a:p>
            <a:r>
              <a:rPr lang="en-US" altLang="zh-TW" b="1" dirty="0"/>
              <a:t>Registration Statistics</a:t>
            </a:r>
            <a:endParaRPr lang="zh-TW" altLang="en-US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710" y="1143000"/>
            <a:ext cx="2926080" cy="18002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US" altLang="zh-TW" b="1" dirty="0"/>
              <a:t>2012 CAD Contest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000" b="1" dirty="0">
                <a:solidFill>
                  <a:srgbClr val="00B050"/>
                </a:solidFill>
              </a:rPr>
              <a:t>56 teams from 7 regions</a:t>
            </a:r>
            <a:endParaRPr lang="en-US" altLang="zh-TW" sz="2000" dirty="0">
              <a:solidFill>
                <a:srgbClr val="00B05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sz="1800" dirty="0"/>
              <a:t>USA, Japan, Mainland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sz="1800" dirty="0"/>
              <a:t>China, Hong Kong, </a:t>
            </a:r>
          </a:p>
          <a:p>
            <a:pPr marL="342900" indent="-342900">
              <a:spcBef>
                <a:spcPts val="150"/>
              </a:spcBef>
            </a:pPr>
            <a:r>
              <a:rPr lang="en-US" altLang="zh-TW" sz="1800" dirty="0"/>
              <a:t>Korea, Italy and Taiwan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3733801"/>
            <a:ext cx="8353160" cy="2590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91440" rIns="91440" bIns="91440" rtlCol="0" anchor="t" anchorCtr="0"/>
          <a:lstStyle/>
          <a:p>
            <a:pPr marL="0" indent="0">
              <a:buNone/>
            </a:pPr>
            <a:r>
              <a:rPr lang="en-US" altLang="zh-TW" sz="2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CAD Contest at ICCAD</a:t>
            </a: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teams from 12 regions/countries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Asia: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Taiwan, Mainland China, Hong Kong, Korea, India, Iran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North America: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USA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South America: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Brazil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Europe: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Belgium, Sweden, Russian Federation</a:t>
            </a:r>
          </a:p>
          <a:p>
            <a:pPr marL="285750" indent="-285750">
              <a:buSzPct val="60000"/>
              <a:buFont typeface="Wingdings" panose="05000000000000000000" pitchFamily="2" charset="2"/>
              <a:buChar char="q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Africa: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Egypt</a:t>
            </a:r>
          </a:p>
        </p:txBody>
      </p:sp>
    </p:spTree>
    <p:extLst>
      <p:ext uri="{BB962C8B-B14F-4D97-AF65-F5344CB8AC3E}">
        <p14:creationId xmlns:p14="http://schemas.microsoft.com/office/powerpoint/2010/main" val="19699997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RC">
  <a:themeElements>
    <a:clrScheme name="SRC 13">
      <a:dk1>
        <a:srgbClr val="003562"/>
      </a:dk1>
      <a:lt1>
        <a:srgbClr val="FFFFFF"/>
      </a:lt1>
      <a:dk2>
        <a:srgbClr val="003562"/>
      </a:dk2>
      <a:lt2>
        <a:srgbClr val="6D7FA7"/>
      </a:lt2>
      <a:accent1>
        <a:srgbClr val="D2D8E4"/>
      </a:accent1>
      <a:accent2>
        <a:srgbClr val="E51837"/>
      </a:accent2>
      <a:accent3>
        <a:srgbClr val="FFFFFF"/>
      </a:accent3>
      <a:accent4>
        <a:srgbClr val="002C53"/>
      </a:accent4>
      <a:accent5>
        <a:srgbClr val="E5E9EF"/>
      </a:accent5>
      <a:accent6>
        <a:srgbClr val="CF1531"/>
      </a:accent6>
      <a:hlink>
        <a:srgbClr val="0066FF"/>
      </a:hlink>
      <a:folHlink>
        <a:srgbClr val="0066FF"/>
      </a:folHlink>
    </a:clrScheme>
    <a:fontScheme name="SR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3">
        <a:dk1>
          <a:srgbClr val="003562"/>
        </a:dk1>
        <a:lt1>
          <a:srgbClr val="FFFFFF"/>
        </a:lt1>
        <a:dk2>
          <a:srgbClr val="003562"/>
        </a:dk2>
        <a:lt2>
          <a:srgbClr val="6D7FA7"/>
        </a:lt2>
        <a:accent1>
          <a:srgbClr val="D2D8E4"/>
        </a:accent1>
        <a:accent2>
          <a:srgbClr val="E51837"/>
        </a:accent2>
        <a:accent3>
          <a:srgbClr val="FFFFFF"/>
        </a:accent3>
        <a:accent4>
          <a:srgbClr val="002C53"/>
        </a:accent4>
        <a:accent5>
          <a:srgbClr val="E5E9EF"/>
        </a:accent5>
        <a:accent6>
          <a:srgbClr val="CF1531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SRC</Template>
  <TotalTime>13538</TotalTime>
  <Words>1344</Words>
  <Application>Microsoft Office PowerPoint</Application>
  <PresentationFormat>On-screen Show (4:3)</PresentationFormat>
  <Paragraphs>249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Courier New</vt:lpstr>
      <vt:lpstr>Impact</vt:lpstr>
      <vt:lpstr>Lucida Sans Unicode</vt:lpstr>
      <vt:lpstr>Tahoma</vt:lpstr>
      <vt:lpstr>Times New Roman</vt:lpstr>
      <vt:lpstr>Wingdings</vt:lpstr>
      <vt:lpstr>Wingdings 2</vt:lpstr>
      <vt:lpstr>SRC</vt:lpstr>
      <vt:lpstr>Concourse</vt:lpstr>
      <vt:lpstr>Technical Activities  Yao-Wen Chang  November 2015</vt:lpstr>
      <vt:lpstr>TA Tasks</vt:lpstr>
      <vt:lpstr>Chapters</vt:lpstr>
      <vt:lpstr>Taipei Chapter: Invited Talks</vt:lpstr>
      <vt:lpstr>PowerPoint Presentation</vt:lpstr>
      <vt:lpstr>PowerPoint Presentation</vt:lpstr>
      <vt:lpstr>CAD Contest @ ICCAD </vt:lpstr>
      <vt:lpstr>ICCAD Contest Sessions</vt:lpstr>
      <vt:lpstr>Registration Statistics</vt:lpstr>
      <vt:lpstr>Contest Problems</vt:lpstr>
      <vt:lpstr>Handling the Financial Support Reduction</vt:lpstr>
      <vt:lpstr>Awards for Contest Winners</vt:lpstr>
      <vt:lpstr>Distinguished Lecture </vt:lpstr>
      <vt:lpstr>Distinguished Lecture at ICCAD</vt:lpstr>
      <vt:lpstr>Workshops</vt:lpstr>
      <vt:lpstr>Technical Activities Detail Material</vt:lpstr>
      <vt:lpstr>Taipei Chapter: Invited Talks</vt:lpstr>
      <vt:lpstr>PowerPoint Presentation</vt:lpstr>
      <vt:lpstr>PowerPoint Presentation</vt:lpstr>
      <vt:lpstr>ICCAD Contest Sessions</vt:lpstr>
      <vt:lpstr>Handling the Financial Support Reduction</vt:lpstr>
      <vt:lpstr>Awards for Contest Winners</vt:lpstr>
    </vt:vector>
  </TitlesOfParts>
  <Company>SRC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H. Joyner, Jr.</dc:creator>
  <cp:lastModifiedBy>Madie Nelson</cp:lastModifiedBy>
  <cp:revision>353</cp:revision>
  <cp:lastPrinted>2014-11-01T12:41:51Z</cp:lastPrinted>
  <dcterms:created xsi:type="dcterms:W3CDTF">2010-02-19T21:15:57Z</dcterms:created>
  <dcterms:modified xsi:type="dcterms:W3CDTF">2022-06-09T19:20:24Z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Rev">
    <vt:lpwstr>1.0</vt:lpwstr>
  </property>
  <property fmtid="{D5CDD505-2E9C-101B-9397-08002B2CF9AE}" pid="3" name="TemplateDate">
    <vt:lpwstr>20061106</vt:lpwstr>
  </property>
</Properties>
</file>