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70" d="100"/>
          <a:sy n="70" d="100"/>
        </p:scale>
        <p:origin x="-72" y="-1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F5022-FAFC-4B93-80F1-97DCD7D4D234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DC30B-55F3-4939-9B48-F1A70E7D4A1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063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BE0098-4003-4C1E-A9AD-DBEA688C3610}" type="slidenum">
              <a:rPr lang="en-US"/>
              <a:pPr/>
              <a:t>1</a:t>
            </a:fld>
            <a:endParaRPr lang="en-US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709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14" y="206829"/>
            <a:ext cx="8840787" cy="641350"/>
          </a:xfrm>
        </p:spPr>
        <p:txBody>
          <a:bodyPr>
            <a:normAutofit/>
          </a:bodyPr>
          <a:lstStyle/>
          <a:p>
            <a:pPr>
              <a:buFont typeface="Symbol" pitchFamily="18" charset="2"/>
              <a:buNone/>
            </a:pPr>
            <a:r>
              <a:rPr lang="en-US" sz="3200" dirty="0"/>
              <a:t>CEDA </a:t>
            </a:r>
            <a:r>
              <a:rPr lang="en-US" sz="3200" dirty="0" smtClean="0"/>
              <a:t>Publications Strategy/Goals </a:t>
            </a:r>
            <a:r>
              <a:rPr lang="en-US" sz="3200" dirty="0" smtClean="0"/>
              <a:t>2016/17</a:t>
            </a:r>
            <a:endParaRPr lang="en-US" sz="3200" dirty="0"/>
          </a:p>
        </p:txBody>
      </p:sp>
      <p:graphicFrame>
        <p:nvGraphicFramePr>
          <p:cNvPr id="162836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412109"/>
              </p:ext>
            </p:extLst>
          </p:nvPr>
        </p:nvGraphicFramePr>
        <p:xfrm>
          <a:off x="1600200" y="1002792"/>
          <a:ext cx="8991600" cy="5393543"/>
        </p:xfrm>
        <a:graphic>
          <a:graphicData uri="http://schemas.openxmlformats.org/drawingml/2006/table">
            <a:tbl>
              <a:tblPr/>
              <a:tblGrid>
                <a:gridCol w="4419600"/>
                <a:gridCol w="4572000"/>
              </a:tblGrid>
              <a:tr h="2938996">
                <a:tc>
                  <a:txBody>
                    <a:bodyPr/>
                    <a:lstStyle/>
                    <a:p>
                      <a:pPr marL="169863" marR="0" lvl="0" indent="-169863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The Goal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CEDA participates (technically/financially) in or initiates itself new periodical proposals in its topical area of electronic design methodology and automation.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Typical for a council, CEDA-related developments and topics arise and mature across IEEE units. Convergence of software and hardware design is an example of such a development.</a:t>
                      </a:r>
                    </a:p>
                  </a:txBody>
                  <a:tcPr marT="91440" marB="9144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  <a:gs pos="50000">
                          <a:schemeClr val="bg1"/>
                        </a:gs>
                        <a:gs pos="10000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288925" marR="0" lvl="0" indent="-288925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Key Strategies</a:t>
                      </a:r>
                      <a:endParaRPr lang="en-US" sz="18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e-DE" sz="14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Grow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ESL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e-DE" sz="14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Maintain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TCAD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e-DE" sz="14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Extend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D&amp;T </a:t>
                      </a:r>
                      <a:r>
                        <a:rPr lang="de-DE" sz="14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SSC, CAS </a:t>
                      </a:r>
                      <a:r>
                        <a:rPr lang="de-DE" sz="14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EDA </a:t>
                      </a:r>
                      <a:r>
                        <a:rPr lang="de-DE" sz="14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areas</a:t>
                      </a:r>
                      <a:endParaRPr lang="de-DE" sz="14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</a:t>
                      </a:r>
                      <a:r>
                        <a:rPr lang="de-DE" sz="14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TESS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Engage excellent people in periodicals´ editorial and steering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boards</a:t>
                      </a: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Monitor </a:t>
                      </a:r>
                      <a:r>
                        <a:rPr lang="de-DE" sz="1400" baseline="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finance</a:t>
                      </a:r>
                      <a:r>
                        <a:rPr lang="de-DE" sz="14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aseline="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sz="14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aseline="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impact</a:t>
                      </a:r>
                      <a:r>
                        <a:rPr lang="de-DE" sz="14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aseline="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factors</a:t>
                      </a:r>
                      <a:r>
                        <a:rPr lang="de-DE" sz="14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 </a:t>
                      </a:r>
                      <a:r>
                        <a:rPr lang="de-DE" sz="14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publications</a:t>
                      </a:r>
                      <a:endParaRPr lang="en-US" sz="14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en-US" sz="14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1440" marB="9144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  <a:gs pos="50000">
                          <a:schemeClr val="bg1"/>
                        </a:gs>
                        <a:gs pos="10000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</a:gsLst>
                      <a:lin ang="2700000" scaled="1"/>
                    </a:gradFill>
                  </a:tcPr>
                </a:tc>
              </a:tr>
              <a:tr h="2454547">
                <a:tc>
                  <a:txBody>
                    <a:bodyPr/>
                    <a:lstStyle/>
                    <a:p>
                      <a:pPr marL="288925" marR="0" lvl="0" indent="-288925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Top Goals for </a:t>
                      </a: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ea typeface="+mn-ea"/>
                          <a:cs typeface="Arial" charset="0"/>
                        </a:rPr>
                        <a:t>2016/17</a:t>
                      </a:r>
                      <a:endParaRPr kumimoji="0" lang="en-US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ea typeface="+mn-ea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Lead the Trans. Embedded Systems and Software Proposal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IEEE-internally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to successful approval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Start off TESS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EiC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search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Search </a:t>
                      </a:r>
                      <a:r>
                        <a:rPr kumimoji="0" 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for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new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TCAD EIC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Continue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 </a:t>
                      </a:r>
                      <a:r>
                        <a:rPr kumimoji="0" 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to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turn </a:t>
                      </a:r>
                      <a:r>
                        <a:rPr kumimoji="0" 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around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D&amp;T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Renew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ESL </a:t>
                      </a:r>
                      <a:r>
                        <a:rPr kumimoji="0" 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EiC</a:t>
                      </a:r>
                      <a:endParaRPr kumimoji="0" 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Prepare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growth</a:t>
                      </a:r>
                      <a:r>
                        <a:rPr kumimoji="0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of ESL</a:t>
                      </a:r>
                    </a:p>
                  </a:txBody>
                  <a:tcPr marT="91440" marB="9144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  <a:gs pos="50000">
                          <a:schemeClr val="bg1"/>
                        </a:gs>
                        <a:gs pos="10000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288925" marR="0" lvl="0" indent="-288925" algn="ctr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uLnTx/>
                          <a:uFillTx/>
                          <a:latin typeface="Verdana" pitchFamily="34" charset="0"/>
                          <a:ea typeface="+mn-ea"/>
                          <a:cs typeface="Arial" charset="0"/>
                        </a:rPr>
                        <a:t>Dependencies/Key Issues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Verdana" pitchFamily="34" charset="0"/>
                        <a:ea typeface="+mn-ea"/>
                        <a:cs typeface="Arial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Arial" charset="0"/>
                        </a:rPr>
                        <a:t>Cooperation with CASS, 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Verdana" pitchFamily="34" charset="0"/>
                          <a:ea typeface="+mn-ea"/>
                          <a:cs typeface="Arial" charset="0"/>
                        </a:rPr>
                        <a:t>SSCS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Verdana" pitchFamily="34" charset="0"/>
                        <a:ea typeface="+mn-ea"/>
                        <a:cs typeface="Arial" charset="0"/>
                      </a:endParaRPr>
                    </a:p>
                    <a:p>
                      <a:pPr marL="288925" marR="0" lvl="0" indent="-288925" algn="l" defTabSz="914400" rtl="0" eaLnBrk="1" fontAlgn="base" latinLnBrk="0" hangingPunct="1">
                        <a:lnSpc>
                          <a:spcPct val="8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AutoNum type="arabicPeriod"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Verdana" pitchFamily="34" charset="0"/>
                        <a:ea typeface="+mn-ea"/>
                        <a:cs typeface="Arial" charset="0"/>
                      </a:endParaRPr>
                    </a:p>
                  </a:txBody>
                  <a:tcPr marT="91440" marB="91440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  <a:gs pos="50000">
                          <a:schemeClr val="bg1"/>
                        </a:gs>
                        <a:gs pos="100000">
                          <a:schemeClr val="bg1">
                            <a:gamma/>
                            <a:shade val="66275"/>
                            <a:invGamma/>
                          </a:schemeClr>
                        </a:gs>
                      </a:gsLst>
                      <a:lin ang="2700000" scaled="1"/>
                    </a:gra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839201" y="6019801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Helmut </a:t>
            </a:r>
            <a:r>
              <a:rPr lang="en-US" sz="1400" dirty="0" err="1" smtClean="0"/>
              <a:t>Graeb</a:t>
            </a:r>
            <a:endParaRPr lang="en-US" sz="14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smtClean="0"/>
              <a:t>CEDA Confidential</a:t>
            </a:r>
            <a:endParaRPr lang="en-US" dirty="0"/>
          </a:p>
        </p:txBody>
      </p:sp>
      <p:sp>
        <p:nvSpPr>
          <p:cNvPr id="7" name="Date Placeholder 4"/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Nov 2,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72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8003" y="131963"/>
            <a:ext cx="8410575" cy="750887"/>
          </a:xfrm>
        </p:spPr>
        <p:txBody>
          <a:bodyPr/>
          <a:lstStyle/>
          <a:p>
            <a:r>
              <a:rPr lang="en-US" sz="3200" dirty="0"/>
              <a:t>Key Strategies Update </a:t>
            </a:r>
            <a:r>
              <a:rPr lang="en-US" sz="3200" dirty="0" smtClean="0"/>
              <a:t>(November 2016</a:t>
            </a:r>
            <a:r>
              <a:rPr lang="en-US" sz="32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integration into </a:t>
            </a:r>
            <a:r>
              <a:rPr lang="en-US" dirty="0" smtClean="0"/>
              <a:t>periodicals  </a:t>
            </a:r>
          </a:p>
          <a:p>
            <a:pPr lvl="1"/>
            <a:r>
              <a:rPr lang="de-DE" dirty="0" err="1" smtClean="0"/>
              <a:t>ESWeek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TECS </a:t>
            </a:r>
            <a:r>
              <a:rPr lang="de-DE" dirty="0" err="1" smtClean="0"/>
              <a:t>and</a:t>
            </a:r>
            <a:r>
              <a:rPr lang="de-DE" dirty="0" smtClean="0"/>
              <a:t> TESS/TCAD: </a:t>
            </a:r>
            <a:r>
              <a:rPr lang="de-DE" dirty="0" smtClean="0">
                <a:solidFill>
                  <a:srgbClr val="00B050"/>
                </a:solidFill>
              </a:rPr>
              <a:t>MOU ok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ICCAD with TCAD/TODAES: </a:t>
            </a:r>
            <a:r>
              <a:rPr lang="en-US" dirty="0" smtClean="0">
                <a:solidFill>
                  <a:srgbClr val="FFC000"/>
                </a:solidFill>
              </a:rPr>
              <a:t>prepare MOU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de-DE" dirty="0" smtClean="0"/>
              <a:t>Switch D&amp;T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color</a:t>
            </a:r>
            <a:r>
              <a:rPr lang="de-DE" dirty="0" smtClean="0"/>
              <a:t> </a:t>
            </a:r>
            <a:r>
              <a:rPr lang="de-DE" dirty="0" err="1" smtClean="0"/>
              <a:t>print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add</a:t>
            </a:r>
            <a:r>
              <a:rPr lang="de-DE" dirty="0" smtClean="0"/>
              <a:t> digital </a:t>
            </a:r>
            <a:r>
              <a:rPr lang="de-DE" dirty="0" err="1" smtClean="0"/>
              <a:t>screen</a:t>
            </a:r>
            <a:r>
              <a:rPr lang="de-DE" dirty="0" smtClean="0"/>
              <a:t> </a:t>
            </a:r>
            <a:r>
              <a:rPr lang="de-DE" dirty="0" err="1" smtClean="0"/>
              <a:t>publishing</a:t>
            </a:r>
            <a:r>
              <a:rPr lang="de-DE" dirty="0" smtClean="0"/>
              <a:t>, r</a:t>
            </a:r>
            <a:r>
              <a:rPr lang="en-US" dirty="0" smtClean="0"/>
              <a:t>each </a:t>
            </a:r>
            <a:r>
              <a:rPr lang="en-US" dirty="0"/>
              <a:t>out to </a:t>
            </a:r>
            <a:r>
              <a:rPr lang="en-US" dirty="0" smtClean="0"/>
              <a:t>D&amp;T periodicals subscribers: </a:t>
            </a:r>
            <a:r>
              <a:rPr lang="en-US" dirty="0" smtClean="0">
                <a:solidFill>
                  <a:srgbClr val="00B050"/>
                </a:solidFill>
              </a:rPr>
              <a:t>done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de-DE" dirty="0" err="1" smtClean="0"/>
              <a:t>Increase</a:t>
            </a:r>
            <a:r>
              <a:rPr lang="de-DE" dirty="0" smtClean="0"/>
              <a:t> D&amp;T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recently</a:t>
            </a:r>
            <a:r>
              <a:rPr lang="de-DE" dirty="0" smtClean="0"/>
              <a:t> 500, </a:t>
            </a:r>
            <a:r>
              <a:rPr lang="de-DE" dirty="0" err="1" smtClean="0"/>
              <a:t>usually</a:t>
            </a:r>
            <a:r>
              <a:rPr lang="de-DE" dirty="0" smtClean="0"/>
              <a:t> 600, </a:t>
            </a:r>
            <a:r>
              <a:rPr lang="de-DE" dirty="0" err="1" smtClean="0"/>
              <a:t>to</a:t>
            </a:r>
            <a:r>
              <a:rPr lang="de-DE" dirty="0" smtClean="0"/>
              <a:t> 700: </a:t>
            </a:r>
            <a:r>
              <a:rPr lang="de-DE" dirty="0" err="1" smtClean="0">
                <a:solidFill>
                  <a:srgbClr val="FFC000"/>
                </a:solidFill>
              </a:rPr>
              <a:t>tbd</a:t>
            </a:r>
            <a:endParaRPr lang="de-DE" dirty="0" smtClean="0">
              <a:solidFill>
                <a:srgbClr val="FFC000"/>
              </a:solidFill>
            </a:endParaRPr>
          </a:p>
          <a:p>
            <a:r>
              <a:rPr lang="de-DE" dirty="0" err="1" smtClean="0"/>
              <a:t>Achieve</a:t>
            </a:r>
            <a:r>
              <a:rPr lang="de-DE" dirty="0" smtClean="0"/>
              <a:t> </a:t>
            </a:r>
            <a:r>
              <a:rPr lang="de-DE" dirty="0" smtClean="0"/>
              <a:t>TESS </a:t>
            </a:r>
            <a:r>
              <a:rPr lang="de-DE" dirty="0" err="1" smtClean="0"/>
              <a:t>phase</a:t>
            </a:r>
            <a:r>
              <a:rPr lang="de-DE" dirty="0" smtClean="0"/>
              <a:t> 2 </a:t>
            </a:r>
            <a:r>
              <a:rPr lang="de-DE" dirty="0" err="1" smtClean="0"/>
              <a:t>approval</a:t>
            </a:r>
            <a:r>
              <a:rPr lang="de-DE" dirty="0" smtClean="0"/>
              <a:t> in </a:t>
            </a:r>
            <a:r>
              <a:rPr lang="de-DE" dirty="0" smtClean="0"/>
              <a:t>June: </a:t>
            </a:r>
            <a:r>
              <a:rPr lang="de-DE" dirty="0" err="1" smtClean="0">
                <a:solidFill>
                  <a:srgbClr val="FF0000"/>
                </a:solidFill>
              </a:rPr>
              <a:t>failed</a:t>
            </a:r>
            <a:r>
              <a:rPr lang="de-DE" dirty="0" smtClean="0"/>
              <a:t>, </a:t>
            </a:r>
            <a:r>
              <a:rPr lang="de-DE" dirty="0" err="1" smtClean="0">
                <a:solidFill>
                  <a:srgbClr val="FFC000"/>
                </a:solidFill>
              </a:rPr>
              <a:t>new</a:t>
            </a:r>
            <a:r>
              <a:rPr lang="de-DE" dirty="0" smtClean="0">
                <a:solidFill>
                  <a:srgbClr val="FFC000"/>
                </a:solidFill>
              </a:rPr>
              <a:t> </a:t>
            </a:r>
            <a:r>
              <a:rPr lang="de-DE" dirty="0" err="1" smtClean="0">
                <a:solidFill>
                  <a:srgbClr val="FFC000"/>
                </a:solidFill>
              </a:rPr>
              <a:t>try</a:t>
            </a:r>
            <a:r>
              <a:rPr lang="de-DE" dirty="0" smtClean="0">
                <a:solidFill>
                  <a:srgbClr val="FFC000"/>
                </a:solidFill>
              </a:rPr>
              <a:t> Nov 18 </a:t>
            </a:r>
          </a:p>
          <a:p>
            <a:r>
              <a:rPr lang="de-DE" dirty="0" smtClean="0">
                <a:solidFill>
                  <a:schemeClr val="tx1">
                    <a:lumMod val="85000"/>
                  </a:schemeClr>
                </a:solidFill>
              </a:rPr>
              <a:t>Search </a:t>
            </a:r>
            <a:r>
              <a:rPr lang="de-DE" dirty="0" err="1" smtClean="0">
                <a:solidFill>
                  <a:schemeClr val="tx1">
                    <a:lumMod val="85000"/>
                  </a:schemeClr>
                </a:solidFill>
              </a:rPr>
              <a:t>for</a:t>
            </a:r>
            <a:r>
              <a:rPr lang="de-DE" dirty="0" smtClean="0">
                <a:solidFill>
                  <a:schemeClr val="tx1">
                    <a:lumMod val="85000"/>
                  </a:schemeClr>
                </a:solidFill>
              </a:rPr>
              <a:t> TCAD EIC: </a:t>
            </a:r>
            <a:r>
              <a:rPr lang="de-DE" dirty="0" err="1" smtClean="0">
                <a:solidFill>
                  <a:srgbClr val="FFC000"/>
                </a:solidFill>
              </a:rPr>
              <a:t>tbd</a:t>
            </a: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CEDA Confidential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dirty="0" smtClean="0"/>
              <a:t>Nov 2,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90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233</Words>
  <Application>Microsoft Office PowerPoint</Application>
  <PresentationFormat>Benutzerdefiniert</PresentationFormat>
  <Paragraphs>34</Paragraphs>
  <Slides>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Depth</vt:lpstr>
      <vt:lpstr>CEDA Publications Strategy/Goals 2016/17</vt:lpstr>
      <vt:lpstr>Key Strategies Update (November 2016)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CEDA (area e.g. Publicity) Strategy/Goals 2016</dc:title>
  <dc:creator>Rawat, Shishpal S</dc:creator>
  <cp:lastModifiedBy>HelmutGraeb</cp:lastModifiedBy>
  <cp:revision>7</cp:revision>
  <dcterms:created xsi:type="dcterms:W3CDTF">2016-04-25T15:03:33Z</dcterms:created>
  <dcterms:modified xsi:type="dcterms:W3CDTF">2016-11-02T11:51:09Z</dcterms:modified>
</cp:coreProperties>
</file>