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302" r:id="rId3"/>
    <p:sldId id="298" r:id="rId4"/>
    <p:sldId id="301" r:id="rId5"/>
    <p:sldId id="304" r:id="rId6"/>
    <p:sldId id="303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AFF"/>
    <a:srgbClr val="000071"/>
    <a:srgbClr val="FF0000"/>
    <a:srgbClr val="00E3FF"/>
    <a:srgbClr val="FF8B00"/>
    <a:srgbClr val="FF9400"/>
    <a:srgbClr val="FFFD5F"/>
    <a:srgbClr val="FEE344"/>
    <a:srgbClr val="E2C90C"/>
    <a:srgbClr val="FFD2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54" autoAdjust="0"/>
    <p:restoredTop sz="95287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notesViewPr>
    <p:cSldViewPr snapToGrid="0" snapToObjects="1">
      <p:cViewPr varScale="1">
        <p:scale>
          <a:sx n="66" d="100"/>
          <a:sy n="66" d="100"/>
        </p:scale>
        <p:origin x="-2616" y="-12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Dropbox\Update\ESWeek%202018%20Attendee%20List%20September%2025_Country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c\Desktop\ESWEEK\ESWeek%202018%20Attendee%20List%20September%2028_Country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ha\&#44397;&#51228;&#54617;&#54924;\ESWeek\GC_repor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C84-47FE-A82C-0B9AB76AA07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C84-47FE-A82C-0B9AB76AA07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C84-47FE-A82C-0B9AB76AA07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5FC-4197-A8DD-D366037B44A4}"/>
              </c:ext>
            </c:extLst>
          </c:dPt>
          <c:cat>
            <c:strRef>
              <c:f>Sheet1!$A$2:$A$5</c:f>
              <c:strCache>
                <c:ptCount val="4"/>
                <c:pt idx="0">
                  <c:v>Asia</c:v>
                </c:pt>
                <c:pt idx="1">
                  <c:v>Europe</c:v>
                </c:pt>
                <c:pt idx="2">
                  <c:v>America</c:v>
                </c:pt>
                <c:pt idx="3">
                  <c:v>Australia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256</c:v>
                </c:pt>
                <c:pt idx="1">
                  <c:v>95</c:v>
                </c:pt>
                <c:pt idx="2">
                  <c:v>78</c:v>
                </c:pt>
                <c:pt idx="3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1E9-448E-BCCF-EBBBFA020B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delete val="1"/>
          </c:dLbls>
          <c:cat>
            <c:strRef>
              <c:f>Sheet2!$A$37:$A$40</c:f>
              <c:strCache>
                <c:ptCount val="4"/>
                <c:pt idx="0">
                  <c:v>Asia</c:v>
                </c:pt>
                <c:pt idx="1">
                  <c:v>America</c:v>
                </c:pt>
                <c:pt idx="2">
                  <c:v>Europe</c:v>
                </c:pt>
                <c:pt idx="3">
                  <c:v>Australia</c:v>
                </c:pt>
              </c:strCache>
            </c:strRef>
          </c:cat>
          <c:val>
            <c:numRef>
              <c:f>Sheet2!$B$37:$B$40</c:f>
              <c:numCache>
                <c:formatCode>General</c:formatCode>
                <c:ptCount val="4"/>
                <c:pt idx="0">
                  <c:v>109</c:v>
                </c:pt>
                <c:pt idx="1">
                  <c:v>76</c:v>
                </c:pt>
                <c:pt idx="2">
                  <c:v>165</c:v>
                </c:pt>
                <c:pt idx="3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D5D-4B4B-9A0D-F2346CF81BA2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7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92E-4E7D-8CB2-AE6F03F555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ko-K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Sheet2!$A$47:$A$54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Sheet2!$B$47:$B$54</c:f>
              <c:numCache>
                <c:formatCode>General</c:formatCode>
                <c:ptCount val="8"/>
                <c:pt idx="0">
                  <c:v>340</c:v>
                </c:pt>
                <c:pt idx="1">
                  <c:v>330</c:v>
                </c:pt>
                <c:pt idx="2">
                  <c:v>360</c:v>
                </c:pt>
                <c:pt idx="3">
                  <c:v>210</c:v>
                </c:pt>
                <c:pt idx="4">
                  <c:v>325</c:v>
                </c:pt>
                <c:pt idx="5">
                  <c:v>363</c:v>
                </c:pt>
                <c:pt idx="6">
                  <c:v>435</c:v>
                </c:pt>
                <c:pt idx="7">
                  <c:v>379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92E-4E7D-8CB2-AE6F03F555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3886720"/>
        <c:axId val="146728640"/>
      </c:barChart>
      <c:catAx>
        <c:axId val="153886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ko-KR"/>
          </a:p>
        </c:txPr>
        <c:crossAx val="146728640"/>
        <c:crosses val="autoZero"/>
        <c:auto val="1"/>
        <c:lblAlgn val="ctr"/>
        <c:lblOffset val="100"/>
        <c:noMultiLvlLbl val="0"/>
      </c:catAx>
      <c:valAx>
        <c:axId val="146728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ko-KR"/>
          </a:p>
        </c:txPr>
        <c:crossAx val="1538867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ko-K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CASES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Sheet1!$B$1:$E$1</c:f>
              <c:strCach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49</c:v>
                </c:pt>
                <c:pt idx="1">
                  <c:v>61</c:v>
                </c:pt>
                <c:pt idx="2">
                  <c:v>107</c:v>
                </c:pt>
                <c:pt idx="3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852-4292-8288-1FB98953C86E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CODES+ISSS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Sheet1!$B$1:$E$1</c:f>
              <c:strCach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95</c:v>
                </c:pt>
                <c:pt idx="1">
                  <c:v>96</c:v>
                </c:pt>
                <c:pt idx="2">
                  <c:v>129</c:v>
                </c:pt>
                <c:pt idx="3">
                  <c:v>133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852-4292-8288-1FB98953C86E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EMSOFT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Sheet1!$B$1:$E$1</c:f>
              <c:strCach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91</c:v>
                </c:pt>
                <c:pt idx="1">
                  <c:v>95</c:v>
                </c:pt>
                <c:pt idx="2">
                  <c:v>113</c:v>
                </c:pt>
                <c:pt idx="3">
                  <c:v>144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852-4292-8288-1FB98953C8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0741760"/>
        <c:axId val="178555136"/>
      </c:barChart>
      <c:catAx>
        <c:axId val="170741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ko-KR"/>
          </a:p>
        </c:txPr>
        <c:crossAx val="178555136"/>
        <c:crosses val="autoZero"/>
        <c:auto val="1"/>
        <c:lblAlgn val="ctr"/>
        <c:lblOffset val="100"/>
        <c:noMultiLvlLbl val="0"/>
      </c:catAx>
      <c:valAx>
        <c:axId val="178555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ko-KR"/>
          </a:p>
        </c:txPr>
        <c:crossAx val="170741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ko-K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200"/>
      </a:pPr>
      <a:endParaRPr lang="ko-K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1B6E2A-4C2E-4E9F-B69B-E7BFCAF621C8}" type="datetimeFigureOut">
              <a:rPr lang="de-DE" smtClean="0"/>
              <a:t>18.10.2018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0600D4-7C34-4857-A2B7-AEE7DED0DB2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8508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total</a:t>
            </a:r>
            <a:r>
              <a:rPr lang="en-US" baseline="0" dirty="0" smtClean="0"/>
              <a:t> number includes workshop-only and symposia-only registrations. </a:t>
            </a:r>
            <a:endParaRPr lang="en-US" dirty="0" smtClean="0"/>
          </a:p>
          <a:p>
            <a:r>
              <a:rPr lang="en-US" dirty="0" smtClean="0"/>
              <a:t>The number of conference registrants keeps increasing. A single registrant</a:t>
            </a:r>
            <a:r>
              <a:rPr lang="en-US" baseline="0" dirty="0" smtClean="0"/>
              <a:t> may select multiple conferences.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0600D4-7C34-4857-A2B7-AEE7DED0DB2E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6337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000071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B7523-EAE6-4328-A8D3-72047EDC4960}" type="datetimeFigureOut">
              <a:rPr lang="de-DE" smtClean="0"/>
              <a:t>18.10.2018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2AFCD-B703-44AB-BE14-752778370C3E}" type="slidenum">
              <a:rPr lang="de-DE" smtClean="0"/>
              <a:t>‹#›</a:t>
            </a:fld>
            <a:endParaRPr lang="de-DE"/>
          </a:p>
        </p:txBody>
      </p:sp>
      <p:pic>
        <p:nvPicPr>
          <p:cNvPr id="7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0"/>
            <a:ext cx="1412775" cy="14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9878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11144" cy="1143000"/>
          </a:xfrm>
        </p:spPr>
        <p:txBody>
          <a:bodyPr>
            <a:noAutofit/>
          </a:bodyPr>
          <a:lstStyle>
            <a:lvl1pPr>
              <a:defRPr sz="3600">
                <a:solidFill>
                  <a:srgbClr val="000071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B7523-EAE6-4328-A8D3-72047EDC4960}" type="datetimeFigureOut">
              <a:rPr lang="de-DE" smtClean="0"/>
              <a:t>18.10.2018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2AFCD-B703-44AB-BE14-752778370C3E}" type="slidenum">
              <a:rPr lang="de-DE" smtClean="0"/>
              <a:t>‹#›</a:t>
            </a:fld>
            <a:endParaRPr lang="de-DE"/>
          </a:p>
        </p:txBody>
      </p:sp>
      <p:sp>
        <p:nvSpPr>
          <p:cNvPr id="8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>
                <a:solidFill>
                  <a:srgbClr val="000071"/>
                </a:solidFill>
              </a:defRPr>
            </a:lvl1pPr>
            <a:lvl2pPr>
              <a:defRPr sz="2400">
                <a:solidFill>
                  <a:srgbClr val="000071"/>
                </a:solidFill>
              </a:defRPr>
            </a:lvl2pPr>
            <a:lvl3pPr>
              <a:defRPr sz="2000">
                <a:solidFill>
                  <a:srgbClr val="000071"/>
                </a:solidFill>
              </a:defRPr>
            </a:lvl3pPr>
            <a:lvl4pPr>
              <a:defRPr sz="1800">
                <a:solidFill>
                  <a:srgbClr val="000071"/>
                </a:solidFill>
              </a:defRPr>
            </a:lvl4pPr>
            <a:lvl5pPr>
              <a:defRPr sz="1800">
                <a:solidFill>
                  <a:srgbClr val="00007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9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>
                <a:solidFill>
                  <a:srgbClr val="000071"/>
                </a:solidFill>
              </a:defRPr>
            </a:lvl1pPr>
            <a:lvl2pPr>
              <a:defRPr sz="2400">
                <a:solidFill>
                  <a:srgbClr val="000071"/>
                </a:solidFill>
              </a:defRPr>
            </a:lvl2pPr>
            <a:lvl3pPr>
              <a:defRPr sz="2000">
                <a:solidFill>
                  <a:srgbClr val="000071"/>
                </a:solidFill>
              </a:defRPr>
            </a:lvl3pPr>
            <a:lvl4pPr>
              <a:defRPr sz="1800">
                <a:solidFill>
                  <a:srgbClr val="000071"/>
                </a:solidFill>
              </a:defRPr>
            </a:lvl4pPr>
            <a:lvl5pPr>
              <a:defRPr sz="1800">
                <a:solidFill>
                  <a:srgbClr val="00007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pic>
        <p:nvPicPr>
          <p:cNvPr id="10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0"/>
            <a:ext cx="1412775" cy="14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197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11144" cy="1143000"/>
          </a:xfrm>
        </p:spPr>
        <p:txBody>
          <a:bodyPr>
            <a:noAutofit/>
          </a:bodyPr>
          <a:lstStyle>
            <a:lvl1pPr>
              <a:defRPr sz="3600">
                <a:solidFill>
                  <a:srgbClr val="000071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solidFill>
                  <a:srgbClr val="000071"/>
                </a:solidFill>
              </a:defRPr>
            </a:lvl1pPr>
            <a:lvl2pPr>
              <a:lnSpc>
                <a:spcPct val="100000"/>
              </a:lnSpc>
              <a:defRPr sz="2000">
                <a:solidFill>
                  <a:srgbClr val="000071"/>
                </a:solidFill>
              </a:defRPr>
            </a:lvl2pPr>
            <a:lvl3pPr>
              <a:lnSpc>
                <a:spcPct val="100000"/>
              </a:lnSpc>
              <a:defRPr sz="1800">
                <a:solidFill>
                  <a:srgbClr val="000071"/>
                </a:solidFill>
              </a:defRPr>
            </a:lvl3pPr>
            <a:lvl4pPr>
              <a:lnSpc>
                <a:spcPct val="100000"/>
              </a:lnSpc>
              <a:defRPr sz="1800">
                <a:solidFill>
                  <a:srgbClr val="000071"/>
                </a:solidFill>
              </a:defRPr>
            </a:lvl4pPr>
            <a:lvl5pPr>
              <a:lnSpc>
                <a:spcPct val="100000"/>
              </a:lnSpc>
              <a:defRPr sz="1800">
                <a:solidFill>
                  <a:srgbClr val="000071"/>
                </a:solidFill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B7523-EAE6-4328-A8D3-72047EDC4960}" type="datetimeFigureOut">
              <a:rPr lang="de-DE" smtClean="0"/>
              <a:t>18.10.2018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2AFCD-B703-44AB-BE14-752778370C3E}" type="slidenum">
              <a:rPr lang="de-DE" smtClean="0"/>
              <a:t>‹#›</a:t>
            </a:fld>
            <a:endParaRPr lang="de-DE"/>
          </a:p>
        </p:txBody>
      </p:sp>
      <p:pic>
        <p:nvPicPr>
          <p:cNvPr id="8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0"/>
            <a:ext cx="1412775" cy="14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6572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B7523-EAE6-4328-A8D3-72047EDC4960}" type="datetimeFigureOut">
              <a:rPr lang="de-DE" smtClean="0"/>
              <a:t>18.10.2018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2AFCD-B703-44AB-BE14-752778370C3E}" type="slidenum">
              <a:rPr lang="de-DE" smtClean="0"/>
              <a:t>‹#›</a:t>
            </a:fld>
            <a:endParaRPr lang="de-DE"/>
          </a:p>
        </p:txBody>
      </p:sp>
      <p:pic>
        <p:nvPicPr>
          <p:cNvPr id="7" name="Picture 1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0"/>
            <a:ext cx="1412775" cy="14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 userDrawn="1"/>
        </p:nvSpPr>
        <p:spPr>
          <a:xfrm>
            <a:off x="35496" y="6525344"/>
            <a:ext cx="38164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0071"/>
                </a:solidFill>
              </a:rPr>
              <a:t>SIGDA</a:t>
            </a:r>
            <a:r>
              <a:rPr lang="en-US" sz="1400" baseline="0" dirty="0" smtClean="0">
                <a:solidFill>
                  <a:srgbClr val="000071"/>
                </a:solidFill>
              </a:rPr>
              <a:t> Report,</a:t>
            </a:r>
            <a:r>
              <a:rPr lang="en-US" sz="1400" dirty="0" smtClean="0">
                <a:solidFill>
                  <a:srgbClr val="000071"/>
                </a:solidFill>
              </a:rPr>
              <a:t> </a:t>
            </a:r>
            <a:r>
              <a:rPr lang="en-US" sz="1400" dirty="0" smtClean="0">
                <a:solidFill>
                  <a:srgbClr val="000071"/>
                </a:solidFill>
              </a:rPr>
              <a:t>Nov.</a:t>
            </a:r>
            <a:r>
              <a:rPr lang="en-US" sz="1400" baseline="0" dirty="0" smtClean="0">
                <a:solidFill>
                  <a:srgbClr val="000071"/>
                </a:solidFill>
              </a:rPr>
              <a:t> 4,</a:t>
            </a:r>
            <a:r>
              <a:rPr lang="en-US" sz="1400" dirty="0" smtClean="0">
                <a:solidFill>
                  <a:srgbClr val="000071"/>
                </a:solidFill>
              </a:rPr>
              <a:t> 2018</a:t>
            </a:r>
            <a:endParaRPr lang="en-US" sz="1400" dirty="0">
              <a:solidFill>
                <a:srgbClr val="0000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268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rgbClr val="00007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007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007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rgbClr val="00007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rgbClr val="00007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rgbClr val="00007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620688"/>
            <a:ext cx="8136904" cy="1470025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Embedded Systems Week</a:t>
            </a:r>
            <a:br>
              <a:rPr lang="en-US" sz="4800" b="1" dirty="0" smtClean="0"/>
            </a:br>
            <a:r>
              <a:rPr lang="en-US" sz="4800" dirty="0" smtClean="0"/>
              <a:t>SIGDA</a:t>
            </a:r>
            <a:r>
              <a:rPr lang="en-US" sz="4800" b="1" dirty="0" smtClean="0"/>
              <a:t> </a:t>
            </a:r>
            <a:r>
              <a:rPr lang="en-US" sz="4800" dirty="0" smtClean="0"/>
              <a:t>Report</a:t>
            </a:r>
            <a:r>
              <a:rPr lang="en-US" sz="4800" b="1" dirty="0" smtClean="0"/>
              <a:t/>
            </a:r>
            <a:br>
              <a:rPr lang="en-US" sz="4800" b="1" dirty="0" smtClean="0"/>
            </a:br>
            <a:endParaRPr lang="de-DE" sz="28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39552" y="2636912"/>
            <a:ext cx="7613524" cy="2880320"/>
          </a:xfrm>
        </p:spPr>
        <p:txBody>
          <a:bodyPr>
            <a:normAutofit/>
          </a:bodyPr>
          <a:lstStyle/>
          <a:p>
            <a:pPr algn="l"/>
            <a:r>
              <a:rPr lang="de-DE" dirty="0" smtClean="0">
                <a:solidFill>
                  <a:srgbClr val="000071"/>
                </a:solidFill>
              </a:rPr>
              <a:t>ESWEEK </a:t>
            </a:r>
            <a:r>
              <a:rPr lang="de-DE" dirty="0" smtClean="0">
                <a:solidFill>
                  <a:srgbClr val="000071"/>
                </a:solidFill>
              </a:rPr>
              <a:t>2018</a:t>
            </a:r>
            <a:endParaRPr lang="de-DE" dirty="0" smtClean="0">
              <a:solidFill>
                <a:srgbClr val="000071"/>
              </a:solidFill>
            </a:endParaRPr>
          </a:p>
          <a:p>
            <a:pPr algn="l"/>
            <a:r>
              <a:rPr lang="de-DE" dirty="0" smtClean="0">
                <a:solidFill>
                  <a:srgbClr val="000071"/>
                </a:solidFill>
              </a:rPr>
              <a:t>	</a:t>
            </a:r>
            <a:r>
              <a:rPr lang="de-DE" altLang="ko-KR" dirty="0">
                <a:solidFill>
                  <a:srgbClr val="000071"/>
                </a:solidFill>
              </a:rPr>
              <a:t>General Chair: Soonhoi Ha (SNU, Korea)</a:t>
            </a:r>
          </a:p>
          <a:p>
            <a:pPr algn="l"/>
            <a:r>
              <a:rPr lang="de-DE" altLang="ko-KR" dirty="0">
                <a:solidFill>
                  <a:srgbClr val="000071"/>
                </a:solidFill>
              </a:rPr>
              <a:t> 	Vice General Chair: Petru Eles (</a:t>
            </a:r>
            <a:r>
              <a:rPr lang="en-US" altLang="ko-KR" dirty="0">
                <a:solidFill>
                  <a:srgbClr val="000071"/>
                </a:solidFill>
              </a:rPr>
              <a:t>Linköping</a:t>
            </a:r>
            <a:r>
              <a:rPr lang="de-DE" altLang="ko-KR" dirty="0">
                <a:solidFill>
                  <a:srgbClr val="000071"/>
                </a:solidFill>
              </a:rPr>
              <a:t>, Sweden)</a:t>
            </a:r>
          </a:p>
          <a:p>
            <a:pPr algn="l"/>
            <a:r>
              <a:rPr lang="de-DE" dirty="0" smtClean="0">
                <a:solidFill>
                  <a:srgbClr val="000071"/>
                </a:solidFill>
              </a:rPr>
              <a:t>ESWEEK 2019</a:t>
            </a:r>
            <a:endParaRPr lang="de-DE" dirty="0" smtClean="0">
              <a:solidFill>
                <a:srgbClr val="000071"/>
              </a:solidFill>
            </a:endParaRPr>
          </a:p>
          <a:p>
            <a:pPr algn="l"/>
            <a:r>
              <a:rPr lang="de-DE" dirty="0">
                <a:solidFill>
                  <a:srgbClr val="000071"/>
                </a:solidFill>
              </a:rPr>
              <a:t> </a:t>
            </a:r>
            <a:r>
              <a:rPr lang="de-DE" dirty="0" smtClean="0">
                <a:solidFill>
                  <a:srgbClr val="000071"/>
                </a:solidFill>
              </a:rPr>
              <a:t>	</a:t>
            </a:r>
            <a:r>
              <a:rPr lang="de-DE" dirty="0" smtClean="0">
                <a:solidFill>
                  <a:srgbClr val="000071"/>
                </a:solidFill>
              </a:rPr>
              <a:t>General </a:t>
            </a:r>
            <a:r>
              <a:rPr lang="de-DE" dirty="0" smtClean="0">
                <a:solidFill>
                  <a:srgbClr val="000071"/>
                </a:solidFill>
              </a:rPr>
              <a:t>Chair: Petru Eles (</a:t>
            </a:r>
            <a:r>
              <a:rPr lang="en-US" altLang="ko-KR" dirty="0">
                <a:solidFill>
                  <a:srgbClr val="000071"/>
                </a:solidFill>
              </a:rPr>
              <a:t>Linköping</a:t>
            </a:r>
            <a:r>
              <a:rPr lang="de-DE" dirty="0" smtClean="0">
                <a:solidFill>
                  <a:srgbClr val="000071"/>
                </a:solidFill>
              </a:rPr>
              <a:t>, Sweden)</a:t>
            </a:r>
          </a:p>
          <a:p>
            <a:pPr algn="l"/>
            <a:r>
              <a:rPr lang="de-DE" altLang="ko-KR" dirty="0" smtClean="0">
                <a:solidFill>
                  <a:srgbClr val="000071"/>
                </a:solidFill>
              </a:rPr>
              <a:t>         	Vice </a:t>
            </a:r>
            <a:r>
              <a:rPr lang="de-DE" altLang="ko-KR" dirty="0">
                <a:solidFill>
                  <a:srgbClr val="000071"/>
                </a:solidFill>
              </a:rPr>
              <a:t>General Chair: </a:t>
            </a:r>
            <a:r>
              <a:rPr lang="en-US" altLang="ko-KR" dirty="0" err="1" smtClean="0">
                <a:solidFill>
                  <a:srgbClr val="000071"/>
                </a:solidFill>
              </a:rPr>
              <a:t>Tulika</a:t>
            </a:r>
            <a:r>
              <a:rPr lang="en-US" altLang="ko-KR" dirty="0" smtClean="0">
                <a:solidFill>
                  <a:srgbClr val="000071"/>
                </a:solidFill>
              </a:rPr>
              <a:t> </a:t>
            </a:r>
            <a:r>
              <a:rPr lang="en-US" altLang="ko-KR" dirty="0" err="1" smtClean="0">
                <a:solidFill>
                  <a:srgbClr val="000071"/>
                </a:solidFill>
              </a:rPr>
              <a:t>Mitra</a:t>
            </a:r>
            <a:r>
              <a:rPr lang="en-US" altLang="ko-KR" dirty="0" smtClean="0">
                <a:solidFill>
                  <a:srgbClr val="000071"/>
                </a:solidFill>
              </a:rPr>
              <a:t> </a:t>
            </a:r>
            <a:r>
              <a:rPr lang="de-DE" altLang="ko-KR" dirty="0" smtClean="0">
                <a:solidFill>
                  <a:srgbClr val="000071"/>
                </a:solidFill>
              </a:rPr>
              <a:t>(</a:t>
            </a:r>
            <a:r>
              <a:rPr lang="en-US" altLang="ko-KR" dirty="0" smtClean="0">
                <a:solidFill>
                  <a:srgbClr val="000071"/>
                </a:solidFill>
              </a:rPr>
              <a:t>NUS</a:t>
            </a:r>
            <a:r>
              <a:rPr lang="de-DE" altLang="ko-KR" dirty="0" smtClean="0">
                <a:solidFill>
                  <a:srgbClr val="000071"/>
                </a:solidFill>
              </a:rPr>
              <a:t>, Singapore)</a:t>
            </a:r>
            <a:endParaRPr lang="de-DE" altLang="ko-KR" dirty="0">
              <a:solidFill>
                <a:srgbClr val="000071"/>
              </a:solidFill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0402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ESWEEK General Information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1520" y="1600200"/>
            <a:ext cx="8568952" cy="4525963"/>
          </a:xfrm>
        </p:spPr>
        <p:txBody>
          <a:bodyPr/>
          <a:lstStyle/>
          <a:p>
            <a:r>
              <a:rPr lang="en-US" altLang="ko-KR" dirty="0" smtClean="0"/>
              <a:t>Sponsored by ACM and IEEE (alternating administrative support)</a:t>
            </a:r>
          </a:p>
          <a:p>
            <a:r>
              <a:rPr lang="en-US" altLang="ko-KR" dirty="0" smtClean="0"/>
              <a:t>Structure</a:t>
            </a:r>
          </a:p>
          <a:p>
            <a:pPr lvl="1"/>
            <a:r>
              <a:rPr lang="en-US" altLang="ko-KR" dirty="0" smtClean="0"/>
              <a:t>3 conferences (CASES, CODES+ISSS, EMSOFT): Monday ~ Wednesday</a:t>
            </a:r>
          </a:p>
          <a:p>
            <a:pPr lvl="1"/>
            <a:r>
              <a:rPr lang="en-US" altLang="ko-KR" dirty="0" smtClean="0"/>
              <a:t>Tutorials: Sunday</a:t>
            </a:r>
          </a:p>
          <a:p>
            <a:pPr lvl="1"/>
            <a:r>
              <a:rPr lang="en-US" altLang="ko-KR" dirty="0" smtClean="0"/>
              <a:t>Workshop and Symposia: Thursday ~ Friday</a:t>
            </a:r>
          </a:p>
          <a:p>
            <a:r>
              <a:rPr lang="en-US" altLang="ko-KR" dirty="0" smtClean="0"/>
              <a:t>Rotation Rule</a:t>
            </a:r>
          </a:p>
          <a:p>
            <a:pPr lvl="1"/>
            <a:r>
              <a:rPr lang="en-US" altLang="ko-KR" dirty="0" smtClean="0"/>
              <a:t>2017</a:t>
            </a:r>
            <a:r>
              <a:rPr lang="en-US" altLang="ko-KR" dirty="0" smtClean="0"/>
              <a:t>: Asia + South Pacific (Korea)</a:t>
            </a:r>
          </a:p>
          <a:p>
            <a:pPr lvl="1"/>
            <a:r>
              <a:rPr lang="en-US" altLang="ko-KR" dirty="0" smtClean="0"/>
              <a:t>2018: Europe (Italy</a:t>
            </a:r>
            <a:r>
              <a:rPr lang="en-US" altLang="ko-KR" dirty="0" smtClean="0"/>
              <a:t>)</a:t>
            </a:r>
          </a:p>
          <a:p>
            <a:pPr lvl="1"/>
            <a:r>
              <a:rPr lang="en-US" altLang="ko-KR" dirty="0" smtClean="0"/>
              <a:t>2019: America (U.S.A)</a:t>
            </a:r>
            <a:endParaRPr lang="en-US" altLang="ko-KR" dirty="0"/>
          </a:p>
          <a:p>
            <a:r>
              <a:rPr lang="en-US" altLang="ko-KR" dirty="0" smtClean="0"/>
              <a:t>Dual publication model since 2017</a:t>
            </a:r>
          </a:p>
          <a:p>
            <a:pPr lvl="1"/>
            <a:r>
              <a:rPr lang="en-US" altLang="ko-KR" dirty="0" smtClean="0"/>
              <a:t>Journal track paper: 2 phase review process</a:t>
            </a:r>
          </a:p>
          <a:p>
            <a:pPr lvl="1"/>
            <a:r>
              <a:rPr lang="en-US" altLang="ko-KR" dirty="0" smtClean="0"/>
              <a:t>WIP paper</a:t>
            </a:r>
          </a:p>
          <a:p>
            <a:pPr lvl="1"/>
            <a:endParaRPr lang="en-US" altLang="ko-KR" dirty="0"/>
          </a:p>
          <a:p>
            <a:pPr marL="57150" indent="0">
              <a:buNone/>
            </a:pP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617532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dirty="0" smtClean="0"/>
              <a:t>ESWEEK Recent History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1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720" y="1398522"/>
            <a:ext cx="2513523" cy="215537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182198" y="3553900"/>
            <a:ext cx="915635" cy="523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0090"/>
                </a:solidFill>
              </a:rPr>
              <a:t>2016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79973" y="1213856"/>
            <a:ext cx="1655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~363 attendees</a:t>
            </a:r>
          </a:p>
        </p:txBody>
      </p:sp>
      <p:graphicFrame>
        <p:nvGraphicFramePr>
          <p:cNvPr id="25" name="Chart 10"/>
          <p:cNvGraphicFramePr/>
          <p:nvPr>
            <p:extLst/>
          </p:nvPr>
        </p:nvGraphicFramePr>
        <p:xfrm>
          <a:off x="3266203" y="1477775"/>
          <a:ext cx="2334334" cy="21643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3971733" y="3491159"/>
            <a:ext cx="9156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0090"/>
                </a:solidFill>
              </a:rPr>
              <a:t>2017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992461" y="1210445"/>
            <a:ext cx="1655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~379 </a:t>
            </a:r>
            <a:r>
              <a:rPr lang="en-US" b="1" dirty="0"/>
              <a:t>attendees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228519" y="1678227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Asia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51069" y="1672623"/>
            <a:ext cx="973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America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804631" y="2862251"/>
            <a:ext cx="854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Europe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ABE181C1-AD85-4A63-95B6-38040ADC1464}"/>
              </a:ext>
            </a:extLst>
          </p:cNvPr>
          <p:cNvSpPr txBox="1"/>
          <p:nvPr/>
        </p:nvSpPr>
        <p:spPr>
          <a:xfrm>
            <a:off x="6846669" y="3457771"/>
            <a:ext cx="9156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0090"/>
                </a:solidFill>
              </a:rPr>
              <a:t>2018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02607CAD-6805-495D-8499-29F92A241EBB}"/>
              </a:ext>
            </a:extLst>
          </p:cNvPr>
          <p:cNvSpPr txBox="1"/>
          <p:nvPr/>
        </p:nvSpPr>
        <p:spPr>
          <a:xfrm>
            <a:off x="3580852" y="1210445"/>
            <a:ext cx="1655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~</a:t>
            </a:r>
            <a:r>
              <a:rPr lang="en-US" b="1" dirty="0" smtClean="0"/>
              <a:t>510</a:t>
            </a:r>
            <a:r>
              <a:rPr lang="en-US" b="1" dirty="0" smtClean="0"/>
              <a:t> </a:t>
            </a:r>
            <a:r>
              <a:rPr lang="en-US" b="1" dirty="0"/>
              <a:t>attendees</a:t>
            </a:r>
          </a:p>
        </p:txBody>
      </p:sp>
      <p:graphicFrame>
        <p:nvGraphicFramePr>
          <p:cNvPr id="34" name="차트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2137725"/>
              </p:ext>
            </p:extLst>
          </p:nvPr>
        </p:nvGraphicFramePr>
        <p:xfrm>
          <a:off x="5993412" y="1480472"/>
          <a:ext cx="2539028" cy="21118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5992461" y="2476211"/>
            <a:ext cx="8615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Europe</a:t>
            </a:r>
          </a:p>
          <a:p>
            <a:r>
              <a:rPr lang="en-US" b="1" dirty="0">
                <a:solidFill>
                  <a:schemeClr val="tx2"/>
                </a:solidFill>
              </a:rPr>
              <a:t>(47%)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660174" y="2981861"/>
            <a:ext cx="1573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America (22%)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028384" y="1668702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Asia (30%)</a:t>
            </a:r>
          </a:p>
        </p:txBody>
      </p:sp>
      <p:graphicFrame>
        <p:nvGraphicFramePr>
          <p:cNvPr id="38" name="차트 37">
            <a:extLst>
              <a:ext uri="{FF2B5EF4-FFF2-40B4-BE49-F238E27FC236}">
                <a16:creationId xmlns="" xmlns:a16="http://schemas.microsoft.com/office/drawing/2014/main" id="{66524A19-D055-4FE5-A885-F69B214533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7894927"/>
              </p:ext>
            </p:extLst>
          </p:nvPr>
        </p:nvGraphicFramePr>
        <p:xfrm>
          <a:off x="331961" y="4437112"/>
          <a:ext cx="4076393" cy="1824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9" name="차트 38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83353599-EE38-4A73-8C15-8111A47856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1694036"/>
              </p:ext>
            </p:extLst>
          </p:nvPr>
        </p:nvGraphicFramePr>
        <p:xfrm>
          <a:off x="4756264" y="4293096"/>
          <a:ext cx="4127398" cy="2131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95186" y="6208603"/>
            <a:ext cx="31865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rgbClr val="008AFF"/>
                </a:solidFill>
              </a:rPr>
              <a:t>Net conference attendants: 272 (in 2018)</a:t>
            </a:r>
            <a:endParaRPr lang="ko-KR" altLang="en-US" sz="1400" dirty="0">
              <a:solidFill>
                <a:srgbClr val="008A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31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9425" y="4170"/>
            <a:ext cx="7686951" cy="1048566"/>
          </a:xfrm>
        </p:spPr>
        <p:txBody>
          <a:bodyPr/>
          <a:lstStyle/>
          <a:p>
            <a:r>
              <a:rPr lang="de-DE" sz="3200" dirty="0" smtClean="0"/>
              <a:t>CASES </a:t>
            </a:r>
            <a:r>
              <a:rPr lang="de-DE" sz="3200" dirty="0" err="1" smtClean="0"/>
              <a:t>Overview</a:t>
            </a:r>
            <a:endParaRPr lang="de-DE" sz="32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0280278"/>
              </p:ext>
            </p:extLst>
          </p:nvPr>
        </p:nvGraphicFramePr>
        <p:xfrm>
          <a:off x="1835696" y="836712"/>
          <a:ext cx="5280248" cy="1096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006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200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200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200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55064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Submissions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Accepted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Accept. rate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Journal-track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74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24.3</a:t>
                      </a:r>
                      <a:r>
                        <a:rPr lang="en-US" sz="1600" dirty="0" smtClean="0"/>
                        <a:t>%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WiP</a:t>
                      </a:r>
                      <a:r>
                        <a:rPr lang="en-US" sz="1600" dirty="0" smtClean="0"/>
                        <a:t>-track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62.5%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10" name="Titel 1"/>
          <p:cNvSpPr txBox="1">
            <a:spLocks/>
          </p:cNvSpPr>
          <p:nvPr/>
        </p:nvSpPr>
        <p:spPr>
          <a:xfrm>
            <a:off x="269425" y="2087526"/>
            <a:ext cx="7686951" cy="10485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00007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200" dirty="0" smtClean="0"/>
              <a:t>CODES+ISSS Overview</a:t>
            </a:r>
            <a:endParaRPr lang="de-DE" sz="3200" dirty="0"/>
          </a:p>
        </p:txBody>
      </p:sp>
      <p:graphicFrame>
        <p:nvGraphicFramePr>
          <p:cNvPr id="13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796996"/>
              </p:ext>
            </p:extLst>
          </p:nvPr>
        </p:nvGraphicFramePr>
        <p:xfrm>
          <a:off x="2123729" y="3136092"/>
          <a:ext cx="5280248" cy="1096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006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200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200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200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55064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Submissions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Accepted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Accept. rate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Journal-track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86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25.5%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WiP</a:t>
                      </a:r>
                      <a:r>
                        <a:rPr lang="en-US" sz="1600" dirty="0" smtClean="0"/>
                        <a:t>-track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60.7%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16" name="Titel 1"/>
          <p:cNvSpPr txBox="1">
            <a:spLocks/>
          </p:cNvSpPr>
          <p:nvPr/>
        </p:nvSpPr>
        <p:spPr>
          <a:xfrm>
            <a:off x="269425" y="4247766"/>
            <a:ext cx="7686951" cy="10485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00007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200" dirty="0" smtClean="0"/>
              <a:t>EMSOFT Overview</a:t>
            </a:r>
            <a:endParaRPr lang="de-DE" sz="3200" dirty="0"/>
          </a:p>
        </p:txBody>
      </p:sp>
      <p:graphicFrame>
        <p:nvGraphicFramePr>
          <p:cNvPr id="1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822411"/>
              </p:ext>
            </p:extLst>
          </p:nvPr>
        </p:nvGraphicFramePr>
        <p:xfrm>
          <a:off x="2123729" y="5296332"/>
          <a:ext cx="5280248" cy="1096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006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200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200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200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55064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Submissions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Accepted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Accept. rate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Journal-track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111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24.3%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WiP</a:t>
                      </a:r>
                      <a:r>
                        <a:rPr lang="en-US" sz="1600" dirty="0" smtClean="0"/>
                        <a:t>-track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88.2%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808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ESWEEK 2018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r>
              <a:rPr lang="en-US" dirty="0" smtClean="0"/>
              <a:t>What worked well</a:t>
            </a:r>
            <a:endParaRPr lang="en-US" dirty="0"/>
          </a:p>
          <a:p>
            <a:pPr lvl="1"/>
            <a:r>
              <a:rPr lang="en-US" dirty="0"/>
              <a:t>Journal-integrated </a:t>
            </a:r>
            <a:r>
              <a:rPr lang="en-US" dirty="0" smtClean="0"/>
              <a:t>model (IEEE TCAD) </a:t>
            </a:r>
            <a:endParaRPr lang="en-US" dirty="0"/>
          </a:p>
          <a:p>
            <a:pPr lvl="1"/>
            <a:r>
              <a:rPr lang="en-US" dirty="0" smtClean="0"/>
              <a:t>Student </a:t>
            </a:r>
            <a:r>
              <a:rPr lang="en-US" dirty="0"/>
              <a:t>supports from ACM SIGBED and IEEE CEDA</a:t>
            </a:r>
          </a:p>
          <a:p>
            <a:pPr lvl="1"/>
            <a:r>
              <a:rPr lang="en-US" dirty="0"/>
              <a:t>New events</a:t>
            </a:r>
          </a:p>
          <a:p>
            <a:pPr lvl="2"/>
            <a:r>
              <a:rPr lang="en-US" dirty="0"/>
              <a:t>F1/10 challenge </a:t>
            </a:r>
            <a:endParaRPr lang="en-US" dirty="0" smtClean="0"/>
          </a:p>
          <a:p>
            <a:pPr lvl="2"/>
            <a:r>
              <a:rPr lang="en-US" dirty="0" smtClean="0"/>
              <a:t>Women </a:t>
            </a:r>
            <a:r>
              <a:rPr lang="en-US" dirty="0"/>
              <a:t>in ESWEEK (Wednesday lunch meeting)</a:t>
            </a:r>
          </a:p>
          <a:p>
            <a:pPr lvl="2"/>
            <a:r>
              <a:rPr lang="en-US" dirty="0"/>
              <a:t>Industry tutorials </a:t>
            </a:r>
            <a:r>
              <a:rPr lang="en-US" dirty="0" smtClean="0"/>
              <a:t>from sponsoring companies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Items for improvement or discussion</a:t>
            </a:r>
          </a:p>
          <a:p>
            <a:pPr lvl="1"/>
            <a:r>
              <a:rPr lang="en-US" dirty="0" smtClean="0"/>
              <a:t>Different paper formats for submission and publication</a:t>
            </a:r>
          </a:p>
          <a:p>
            <a:pPr lvl="1"/>
            <a:r>
              <a:rPr lang="en-US" dirty="0" smtClean="0"/>
              <a:t>Low attendance for some tutorials and workshops</a:t>
            </a:r>
          </a:p>
          <a:p>
            <a:pPr lvl="1"/>
            <a:r>
              <a:rPr lang="en-US" dirty="0" smtClean="0"/>
              <a:t>TMRF preparation: number of registrations are hard to predict. VAT issue in Europ</a:t>
            </a:r>
            <a:r>
              <a:rPr lang="en-US" dirty="0" smtClean="0"/>
              <a:t>e is very complicated (MPA does not understand it)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151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ESWEEK </a:t>
            </a:r>
            <a:r>
              <a:rPr lang="en-US" altLang="ko-KR" dirty="0" smtClean="0"/>
              <a:t>2019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1520" y="1340768"/>
            <a:ext cx="8568952" cy="4392488"/>
          </a:xfrm>
        </p:spPr>
        <p:txBody>
          <a:bodyPr/>
          <a:lstStyle/>
          <a:p>
            <a:r>
              <a:rPr lang="en-US" altLang="ko-KR" sz="2000" dirty="0" smtClean="0"/>
              <a:t>Venue: </a:t>
            </a:r>
            <a:r>
              <a:rPr lang="en-US" altLang="ko-KR" sz="2000" dirty="0" smtClean="0"/>
              <a:t>New York University, US</a:t>
            </a:r>
            <a:endParaRPr lang="en-US" altLang="ko-KR" sz="2000" dirty="0" smtClean="0"/>
          </a:p>
          <a:p>
            <a:r>
              <a:rPr lang="en-US" altLang="ko-KR" sz="2000" dirty="0" smtClean="0"/>
              <a:t>Dates: </a:t>
            </a:r>
            <a:r>
              <a:rPr lang="en-US" altLang="ko-KR" sz="2000" dirty="0" smtClean="0"/>
              <a:t>October 13 </a:t>
            </a:r>
            <a:r>
              <a:rPr lang="en-US" altLang="ko-KR" sz="2000" dirty="0" smtClean="0"/>
              <a:t>~ October </a:t>
            </a:r>
            <a:r>
              <a:rPr lang="en-US" altLang="ko-KR" sz="2000" dirty="0" smtClean="0"/>
              <a:t>18</a:t>
            </a:r>
          </a:p>
          <a:p>
            <a:r>
              <a:rPr lang="en-US" altLang="ko-KR" sz="2000" dirty="0" smtClean="0"/>
              <a:t>Main sponsor: ACM</a:t>
            </a:r>
            <a:endParaRPr lang="en-US" altLang="ko-KR" sz="2000" dirty="0" smtClean="0"/>
          </a:p>
          <a:p>
            <a:r>
              <a:rPr lang="en-US" altLang="ko-KR" sz="2000" dirty="0" smtClean="0"/>
              <a:t>Local arrangement chairs</a:t>
            </a:r>
          </a:p>
          <a:p>
            <a:pPr lvl="1"/>
            <a:r>
              <a:rPr lang="en-US" altLang="ko-KR" sz="1800" dirty="0"/>
              <a:t>Ramesh Karri</a:t>
            </a:r>
            <a:r>
              <a:rPr lang="en-US" altLang="ko-KR" sz="1800" dirty="0" smtClean="0"/>
              <a:t>, New York University, US</a:t>
            </a:r>
            <a:endParaRPr lang="ko-KR" altLang="ko-KR" sz="1800" dirty="0"/>
          </a:p>
          <a:p>
            <a:pPr lvl="1"/>
            <a:r>
              <a:rPr lang="en-US" altLang="ko-KR" sz="1800" dirty="0" err="1" smtClean="0"/>
              <a:t>Siddharth</a:t>
            </a:r>
            <a:r>
              <a:rPr lang="en-US" altLang="ko-KR" sz="1800" dirty="0" smtClean="0"/>
              <a:t> </a:t>
            </a:r>
            <a:r>
              <a:rPr lang="en-US" altLang="ko-KR" sz="1800" dirty="0"/>
              <a:t>Garg</a:t>
            </a:r>
            <a:r>
              <a:rPr lang="en-US" altLang="ko-KR" sz="1800" dirty="0"/>
              <a:t>, New York University, </a:t>
            </a:r>
            <a:r>
              <a:rPr lang="en-US" altLang="ko-KR" sz="1800" dirty="0" smtClean="0"/>
              <a:t>US</a:t>
            </a:r>
            <a:endParaRPr lang="en-US" altLang="ko-KR" sz="1800" dirty="0" smtClean="0"/>
          </a:p>
          <a:p>
            <a:r>
              <a:rPr lang="en-US" altLang="ko-KR" sz="2000" dirty="0"/>
              <a:t>CASES</a:t>
            </a:r>
            <a:endParaRPr lang="ko-KR" altLang="ko-KR" sz="2000" dirty="0"/>
          </a:p>
          <a:p>
            <a:pPr lvl="1"/>
            <a:r>
              <a:rPr lang="en-US" altLang="ko-KR" sz="1800" dirty="0" smtClean="0"/>
              <a:t>Akash </a:t>
            </a:r>
            <a:r>
              <a:rPr lang="en-US" altLang="ko-KR" sz="1800" dirty="0"/>
              <a:t>Kumar, Technical University of Dresden, </a:t>
            </a:r>
            <a:r>
              <a:rPr lang="en-US" altLang="ko-KR" sz="1800" dirty="0" smtClean="0"/>
              <a:t>Germany</a:t>
            </a:r>
          </a:p>
          <a:p>
            <a:pPr lvl="1"/>
            <a:r>
              <a:rPr lang="en-US" altLang="ko-KR" sz="1800" dirty="0"/>
              <a:t> </a:t>
            </a:r>
            <a:r>
              <a:rPr lang="en-US" altLang="ko-KR" sz="1800" dirty="0" err="1"/>
              <a:t>Partha</a:t>
            </a:r>
            <a:r>
              <a:rPr lang="en-US" altLang="ko-KR" sz="1800" dirty="0"/>
              <a:t> </a:t>
            </a:r>
            <a:r>
              <a:rPr lang="en-US" altLang="ko-KR" sz="1800" dirty="0" err="1" smtClean="0"/>
              <a:t>Pande</a:t>
            </a:r>
            <a:r>
              <a:rPr lang="en-US" altLang="ko-KR" sz="1800" dirty="0" smtClean="0"/>
              <a:t>, Washington State University, US</a:t>
            </a:r>
            <a:endParaRPr lang="ko-KR" altLang="ko-KR" sz="1800" dirty="0"/>
          </a:p>
          <a:p>
            <a:r>
              <a:rPr lang="en-US" altLang="ko-KR" sz="2000" dirty="0"/>
              <a:t>CODES+ISSS</a:t>
            </a:r>
            <a:endParaRPr lang="ko-KR" altLang="ko-KR" sz="2000" dirty="0"/>
          </a:p>
          <a:p>
            <a:pPr lvl="1"/>
            <a:r>
              <a:rPr lang="en-US" altLang="ko-KR" sz="1800" dirty="0" err="1" smtClean="0"/>
              <a:t>Sudeep</a:t>
            </a:r>
            <a:r>
              <a:rPr lang="en-US" altLang="ko-KR" sz="1800" dirty="0" smtClean="0"/>
              <a:t> </a:t>
            </a:r>
            <a:r>
              <a:rPr lang="en-US" altLang="ko-KR" sz="1800" dirty="0" err="1"/>
              <a:t>Pasricha</a:t>
            </a:r>
            <a:r>
              <a:rPr lang="en-US" altLang="ko-KR" sz="1800" dirty="0"/>
              <a:t>, Colorado State University, </a:t>
            </a:r>
            <a:r>
              <a:rPr lang="en-US" altLang="ko-KR" sz="1800" dirty="0" smtClean="0"/>
              <a:t>US</a:t>
            </a:r>
          </a:p>
          <a:p>
            <a:pPr lvl="1"/>
            <a:r>
              <a:rPr lang="en-US" altLang="ko-KR" sz="1800" dirty="0" smtClean="0"/>
              <a:t>Roman </a:t>
            </a:r>
            <a:r>
              <a:rPr lang="en-US" altLang="ko-KR" sz="1800" dirty="0" err="1" smtClean="0"/>
              <a:t>Lysecky</a:t>
            </a:r>
            <a:r>
              <a:rPr lang="en-US" altLang="ko-KR" sz="1800" dirty="0" smtClean="0"/>
              <a:t>, University of Arizona, US</a:t>
            </a:r>
            <a:endParaRPr lang="ko-KR" altLang="ko-KR" sz="1800" dirty="0"/>
          </a:p>
          <a:p>
            <a:r>
              <a:rPr lang="en-US" altLang="ko-KR" sz="2000" dirty="0"/>
              <a:t>EMSOFT</a:t>
            </a:r>
            <a:endParaRPr lang="ko-KR" altLang="ko-KR" sz="2000" dirty="0"/>
          </a:p>
          <a:p>
            <a:pPr lvl="1"/>
            <a:r>
              <a:rPr lang="en-US" altLang="ko-KR" sz="1800" dirty="0" err="1" smtClean="0"/>
              <a:t>Sriram</a:t>
            </a:r>
            <a:r>
              <a:rPr lang="en-US" altLang="ko-KR" sz="1800" dirty="0" smtClean="0"/>
              <a:t> </a:t>
            </a:r>
            <a:r>
              <a:rPr lang="en-US" altLang="ko-KR" sz="1800" dirty="0" err="1"/>
              <a:t>Sankaranarayanan</a:t>
            </a:r>
            <a:r>
              <a:rPr lang="en-US" altLang="ko-KR" sz="1800" dirty="0"/>
              <a:t>, University of Colorado Boulder, </a:t>
            </a:r>
            <a:r>
              <a:rPr lang="en-US" altLang="ko-KR" sz="1800" dirty="0" smtClean="0"/>
              <a:t>US</a:t>
            </a:r>
          </a:p>
          <a:p>
            <a:pPr lvl="1"/>
            <a:r>
              <a:rPr lang="en-US" altLang="ko-KR" sz="1800" dirty="0"/>
              <a:t>Timothy </a:t>
            </a:r>
            <a:r>
              <a:rPr lang="en-US" altLang="ko-KR" sz="1800" dirty="0" smtClean="0"/>
              <a:t>Bourke, INRIA, France</a:t>
            </a:r>
            <a:endParaRPr lang="ko-KR" altLang="ko-KR" sz="1800" dirty="0"/>
          </a:p>
          <a:p>
            <a:pPr lvl="1"/>
            <a:endParaRPr lang="en-US" altLang="ko-KR" dirty="0"/>
          </a:p>
          <a:p>
            <a:pPr marL="57150" indent="0">
              <a:buNone/>
            </a:pPr>
            <a:endParaRPr lang="en-US" altLang="ko-KR" sz="2000" dirty="0" smtClean="0"/>
          </a:p>
        </p:txBody>
      </p:sp>
    </p:spTree>
    <p:extLst>
      <p:ext uri="{BB962C8B-B14F-4D97-AF65-F5344CB8AC3E}">
        <p14:creationId xmlns:p14="http://schemas.microsoft.com/office/powerpoint/2010/main" val="3463134494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330</Words>
  <Application>Microsoft Office PowerPoint</Application>
  <PresentationFormat>화면 슬라이드 쇼(4:3)</PresentationFormat>
  <Paragraphs>107</Paragraphs>
  <Slides>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Larissa</vt:lpstr>
      <vt:lpstr>Embedded Systems Week SIGDA Report </vt:lpstr>
      <vt:lpstr>ESWEEK General Information</vt:lpstr>
      <vt:lpstr>ESWEEK Recent History </vt:lpstr>
      <vt:lpstr>CASES Overview</vt:lpstr>
      <vt:lpstr>Summary of ESWEEK 2018</vt:lpstr>
      <vt:lpstr>ESWEEK 2019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11th Annual Embedded Systems Week October 4th-9th , 2014 New Delhi, India</dc:title>
  <dc:creator>Ernst</dc:creator>
  <cp:lastModifiedBy>User</cp:lastModifiedBy>
  <cp:revision>166</cp:revision>
  <dcterms:created xsi:type="dcterms:W3CDTF">2015-09-29T06:54:25Z</dcterms:created>
  <dcterms:modified xsi:type="dcterms:W3CDTF">2018-10-18T12:33:02Z</dcterms:modified>
</cp:coreProperties>
</file>