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462" r:id="rId2"/>
    <p:sldId id="464" r:id="rId3"/>
    <p:sldId id="465" r:id="rId4"/>
    <p:sldId id="468" r:id="rId5"/>
    <p:sldId id="466" r:id="rId6"/>
    <p:sldId id="4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48"/>
  </p:normalViewPr>
  <p:slideViewPr>
    <p:cSldViewPr snapToGrid="0">
      <p:cViewPr varScale="1">
        <p:scale>
          <a:sx n="117" d="100"/>
          <a:sy n="117" d="100"/>
        </p:scale>
        <p:origin x="3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6AEF9A-4594-B879-BDE4-FA2C3A91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Finance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A7268-CEA3-47AB-669A-D1E12101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Many “housekeeping” activities since beginning of the year</a:t>
            </a:r>
          </a:p>
          <a:p>
            <a:r>
              <a:rPr lang="en-CH" dirty="0"/>
              <a:t>2022 Budget and Forecast Updates (in the post-COVID era)</a:t>
            </a:r>
          </a:p>
          <a:p>
            <a:r>
              <a:rPr lang="en-CH" dirty="0"/>
              <a:t>2023 Budget elaboration dates and timeline</a:t>
            </a:r>
          </a:p>
        </p:txBody>
      </p:sp>
    </p:spTree>
    <p:extLst>
      <p:ext uri="{BB962C8B-B14F-4D97-AF65-F5344CB8AC3E}">
        <p14:creationId xmlns:p14="http://schemas.microsoft.com/office/powerpoint/2010/main" val="107080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6AEF9A-4594-B879-BDE4-FA2C3A91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Finance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A7268-CEA3-47AB-669A-D1E12101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Many “housekeeping” activities since beginning of the year</a:t>
            </a:r>
          </a:p>
          <a:p>
            <a:pPr lvl="1"/>
            <a:r>
              <a:rPr lang="en-CH" dirty="0"/>
              <a:t>NextGen and Concur access (and NextGen training…)</a:t>
            </a:r>
          </a:p>
          <a:p>
            <a:pPr lvl="1"/>
            <a:r>
              <a:rPr lang="en-CH" dirty="0"/>
              <a:t>Getting up-to-speed with recent changes (CCs, ACs)</a:t>
            </a:r>
          </a:p>
          <a:p>
            <a:pPr lvl="1"/>
            <a:r>
              <a:rPr lang="en-CH" dirty="0"/>
              <a:t>Setting up all VP of Finance rights correctly (some approvals got delayed…)</a:t>
            </a:r>
          </a:p>
          <a:p>
            <a:pPr lvl="1"/>
            <a:r>
              <a:rPr lang="en-CH" dirty="0"/>
              <a:t>CEDA Credit card</a:t>
            </a:r>
          </a:p>
          <a:p>
            <a:pPr marL="457200" lvl="1" indent="0">
              <a:buNone/>
            </a:pPr>
            <a:endParaRPr lang="en-CH" dirty="0"/>
          </a:p>
          <a:p>
            <a:r>
              <a:rPr lang="en-CH" dirty="0"/>
              <a:t>2022 Budget vs Forecast Updates (in the post-COVID era)</a:t>
            </a:r>
          </a:p>
          <a:p>
            <a:r>
              <a:rPr lang="en-CH" dirty="0"/>
              <a:t>2023 Budget dates and timeline</a:t>
            </a:r>
          </a:p>
        </p:txBody>
      </p:sp>
      <p:pic>
        <p:nvPicPr>
          <p:cNvPr id="3" name="Graphic 2" descr="Badge Tick1 with solid fill">
            <a:extLst>
              <a:ext uri="{FF2B5EF4-FFF2-40B4-BE49-F238E27FC236}">
                <a16:creationId xmlns:a16="http://schemas.microsoft.com/office/drawing/2014/main" id="{160E90C6-F5E5-E78A-8451-AA18B6494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2577906"/>
            <a:ext cx="320040" cy="320040"/>
          </a:xfrm>
          <a:prstGeom prst="rect">
            <a:avLst/>
          </a:prstGeom>
        </p:spPr>
      </p:pic>
      <p:pic>
        <p:nvPicPr>
          <p:cNvPr id="7" name="Graphic 6" descr="Badge Tick1 with solid fill">
            <a:extLst>
              <a:ext uri="{FF2B5EF4-FFF2-40B4-BE49-F238E27FC236}">
                <a16:creationId xmlns:a16="http://schemas.microsoft.com/office/drawing/2014/main" id="{1B0B6BA2-8664-A666-3D07-B7D7E8142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2938954"/>
            <a:ext cx="320040" cy="320040"/>
          </a:xfrm>
          <a:prstGeom prst="rect">
            <a:avLst/>
          </a:prstGeom>
        </p:spPr>
      </p:pic>
      <p:pic>
        <p:nvPicPr>
          <p:cNvPr id="8" name="Graphic 7" descr="Badge Tick1 with solid fill">
            <a:extLst>
              <a:ext uri="{FF2B5EF4-FFF2-40B4-BE49-F238E27FC236}">
                <a16:creationId xmlns:a16="http://schemas.microsoft.com/office/drawing/2014/main" id="{8233DF33-93B8-B6A9-FEC6-19A7DFD06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3315263"/>
            <a:ext cx="320040" cy="320040"/>
          </a:xfrm>
          <a:prstGeom prst="rect">
            <a:avLst/>
          </a:prstGeom>
        </p:spPr>
      </p:pic>
      <p:pic>
        <p:nvPicPr>
          <p:cNvPr id="9" name="Graphic 8" descr="Badge Question Mark with solid fill">
            <a:extLst>
              <a:ext uri="{FF2B5EF4-FFF2-40B4-BE49-F238E27FC236}">
                <a16:creationId xmlns:a16="http://schemas.microsoft.com/office/drawing/2014/main" id="{54A7C347-4E40-1651-AC26-317BBF7859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1611" y="3691572"/>
            <a:ext cx="320041" cy="3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2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19C3B-578C-23FE-CDA7-3371FACD2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Budget vs Forecast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38C13-C9E0-935B-0972-C75B9A32F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Forecast updates: the opportunity to adjust for the deviations of the 2022 budget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1st quarter (mid-May)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2nd quarter (mid-August)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3rd quarter (mid-November)</a:t>
            </a:r>
          </a:p>
          <a:p>
            <a:endParaRPr lang="en-CH" dirty="0"/>
          </a:p>
          <a:p>
            <a:r>
              <a:rPr lang="en-CH" dirty="0"/>
              <a:t>Main items to adjust: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Periodical products (changes to page counts for 2022) </a:t>
            </a:r>
            <a:r>
              <a:rPr lang="en-CH" dirty="0">
                <a:sym typeface="Wingdings" pitchFamily="2" charset="2"/>
              </a:rPr>
              <a:t> can still be submitted</a:t>
            </a:r>
            <a:endParaRPr lang="en-CH" dirty="0"/>
          </a:p>
          <a:p>
            <a:pPr lvl="1">
              <a:buFont typeface="Wingdings" pitchFamily="2" charset="2"/>
              <a:buChar char="v"/>
            </a:pPr>
            <a:r>
              <a:rPr lang="en-CH" dirty="0"/>
              <a:t>Conference products </a:t>
            </a:r>
            <a:r>
              <a:rPr lang="en-CH" dirty="0">
                <a:sym typeface="Wingdings" pitchFamily="2" charset="2"/>
              </a:rPr>
              <a:t> changes due to COVID expected (we seem back to 2019 data)</a:t>
            </a:r>
            <a:endParaRPr lang="en-CH" dirty="0"/>
          </a:p>
          <a:p>
            <a:pPr lvl="1">
              <a:buFont typeface="Wingdings" pitchFamily="2" charset="2"/>
              <a:buChar char="v"/>
            </a:pPr>
            <a:r>
              <a:rPr lang="en-CH" dirty="0"/>
              <a:t>Initiatives (see next slide)</a:t>
            </a:r>
          </a:p>
          <a:p>
            <a:endParaRPr lang="en-CH" dirty="0"/>
          </a:p>
        </p:txBody>
      </p:sp>
      <p:pic>
        <p:nvPicPr>
          <p:cNvPr id="4" name="Graphic 3" descr="Badge Question Mark with solid fill">
            <a:extLst>
              <a:ext uri="{FF2B5EF4-FFF2-40B4-BE49-F238E27FC236}">
                <a16:creationId xmlns:a16="http://schemas.microsoft.com/office/drawing/2014/main" id="{424E4183-9F99-CB54-14DA-179068C25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71" y="4483383"/>
            <a:ext cx="320041" cy="320041"/>
          </a:xfrm>
          <a:prstGeom prst="rect">
            <a:avLst/>
          </a:prstGeom>
        </p:spPr>
      </p:pic>
      <p:pic>
        <p:nvPicPr>
          <p:cNvPr id="5" name="Graphic 4" descr="Badge Question Mark with solid fill">
            <a:extLst>
              <a:ext uri="{FF2B5EF4-FFF2-40B4-BE49-F238E27FC236}">
                <a16:creationId xmlns:a16="http://schemas.microsoft.com/office/drawing/2014/main" id="{9EA6B808-A8DE-FE3D-4EE8-CEFD8D83B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70" y="5210767"/>
            <a:ext cx="320041" cy="320041"/>
          </a:xfrm>
          <a:prstGeom prst="rect">
            <a:avLst/>
          </a:prstGeom>
        </p:spPr>
      </p:pic>
      <p:pic>
        <p:nvPicPr>
          <p:cNvPr id="6" name="Graphic 5" descr="Badge Question Mark with solid fill">
            <a:extLst>
              <a:ext uri="{FF2B5EF4-FFF2-40B4-BE49-F238E27FC236}">
                <a16:creationId xmlns:a16="http://schemas.microsoft.com/office/drawing/2014/main" id="{5CE402A4-2C75-D357-8AB8-2739F6F5B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69" y="4847075"/>
            <a:ext cx="320041" cy="3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93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25DB-3FA0-DC46-B8BE-8F6E19E7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Budget vs Forecast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F8FF2-0777-5926-D399-EF1A03F4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75148-ED29-FBCE-F0B0-3A50D3B38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9436359" cy="334735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38D08CD-3BEB-A55B-06C2-BDE492DA1F2D}"/>
              </a:ext>
            </a:extLst>
          </p:cNvPr>
          <p:cNvSpPr/>
          <p:nvPr/>
        </p:nvSpPr>
        <p:spPr>
          <a:xfrm>
            <a:off x="2525486" y="3418114"/>
            <a:ext cx="5834743" cy="16328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42F67-ACF5-EB69-0F45-B4E1AF06C151}"/>
              </a:ext>
            </a:extLst>
          </p:cNvPr>
          <p:cNvSpPr/>
          <p:nvPr/>
        </p:nvSpPr>
        <p:spPr>
          <a:xfrm>
            <a:off x="2525486" y="3603172"/>
            <a:ext cx="5834743" cy="163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39834-69BC-A830-AB5A-238909310254}"/>
              </a:ext>
            </a:extLst>
          </p:cNvPr>
          <p:cNvSpPr/>
          <p:nvPr/>
        </p:nvSpPr>
        <p:spPr>
          <a:xfrm>
            <a:off x="2525486" y="5105400"/>
            <a:ext cx="5834743" cy="163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2272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E94A-9BD2-A3B1-4F5E-C2FB5652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Initiatives Project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77DFA-E059-083C-2CD0-8F5E2CED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1971"/>
            <a:ext cx="8596668" cy="5105400"/>
          </a:xfrm>
        </p:spPr>
        <p:txBody>
          <a:bodyPr>
            <a:normAutofit/>
          </a:bodyPr>
          <a:lstStyle/>
          <a:p>
            <a:r>
              <a:rPr lang="en-CH" dirty="0"/>
              <a:t>Approved 3% amount in 2022 budget </a:t>
            </a:r>
            <a:r>
              <a:rPr lang="en-CH" dirty="0">
                <a:sym typeface="Wingdings" pitchFamily="2" charset="2"/>
              </a:rPr>
              <a:t> 40k</a:t>
            </a:r>
            <a:endParaRPr lang="en-CH" dirty="0"/>
          </a:p>
          <a:p>
            <a:r>
              <a:rPr lang="en-CH" dirty="0"/>
              <a:t>Current forecast overview for projects (CC_21065 – Society initiatives):</a:t>
            </a:r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pPr lvl="1"/>
            <a:r>
              <a:rPr lang="en-CH" dirty="0"/>
              <a:t>Current 50% spending in forecast </a:t>
            </a:r>
            <a:r>
              <a:rPr lang="en-CH" dirty="0">
                <a:sym typeface="Wingdings" pitchFamily="2" charset="2"/>
              </a:rPr>
              <a:t> 131.1K</a:t>
            </a:r>
          </a:p>
          <a:p>
            <a:pPr lvl="1"/>
            <a:r>
              <a:rPr lang="en-CH" dirty="0"/>
              <a:t>~2022 50% spending in forecast </a:t>
            </a:r>
            <a:r>
              <a:rPr lang="en-CH" dirty="0">
                <a:sym typeface="Wingdings" pitchFamily="2" charset="2"/>
              </a:rPr>
              <a:t> 157.0K</a:t>
            </a:r>
          </a:p>
          <a:p>
            <a:pPr lvl="1"/>
            <a:r>
              <a:rPr lang="en-GB" dirty="0">
                <a:sym typeface="Wingdings" pitchFamily="2" charset="2"/>
              </a:rPr>
              <a:t>S</a:t>
            </a:r>
            <a:r>
              <a:rPr lang="en-CH" dirty="0">
                <a:sym typeface="Wingdings" pitchFamily="2" charset="2"/>
              </a:rPr>
              <a:t>till available to apply for 25.9K</a:t>
            </a:r>
            <a:endParaRPr lang="en-CH" dirty="0"/>
          </a:p>
          <a:p>
            <a:r>
              <a:rPr lang="en-CH" dirty="0"/>
              <a:t>Updates/changes can be still incorporated into Q1 forecast </a:t>
            </a:r>
            <a:r>
              <a:rPr lang="en-CH" u="sng" dirty="0"/>
              <a:t>(to be informed ASAP)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A49CA-60C5-20AB-7C70-57950E0DF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680154"/>
            <a:ext cx="8815009" cy="186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7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A7D86-51A3-851E-C6D9-0008ED7D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2023 Budget elaboration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4FAAF-BE51-98D4-4F1E-34477E700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First-pass updates from July 20th to </a:t>
            </a:r>
            <a:r>
              <a:rPr lang="en-CH" b="1" dirty="0"/>
              <a:t>August 11th.</a:t>
            </a:r>
          </a:p>
          <a:p>
            <a:pPr lvl="1"/>
            <a:r>
              <a:rPr lang="en-CH" dirty="0"/>
              <a:t>First view available on Nextgen on July 14th</a:t>
            </a:r>
          </a:p>
          <a:p>
            <a:pPr lvl="1"/>
            <a:r>
              <a:rPr lang="en-CH" dirty="0"/>
              <a:t>Ideally to be discussed internally at some point between those dates</a:t>
            </a:r>
          </a:p>
          <a:p>
            <a:pPr lvl="1"/>
            <a:r>
              <a:rPr lang="en-CH" dirty="0"/>
              <a:t>Discussion during July 10th DAC meeting instead</a:t>
            </a:r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7607401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278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Formata Light</vt:lpstr>
      <vt:lpstr>Wingdings</vt:lpstr>
      <vt:lpstr>Wingdings 3</vt:lpstr>
      <vt:lpstr>Facet</vt:lpstr>
      <vt:lpstr>Finance update</vt:lpstr>
      <vt:lpstr>Finance update</vt:lpstr>
      <vt:lpstr>2022 Budget vs Forecast updates</vt:lpstr>
      <vt:lpstr>2022 Budget vs Forecast updates</vt:lpstr>
      <vt:lpstr>2022 Initiatives Project budget</vt:lpstr>
      <vt:lpstr>2023 Budget elaboration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Zapater Sancho Marina</cp:lastModifiedBy>
  <cp:revision>136</cp:revision>
  <dcterms:created xsi:type="dcterms:W3CDTF">2020-08-31T15:23:30Z</dcterms:created>
  <dcterms:modified xsi:type="dcterms:W3CDTF">2022-05-20T10:45:30Z</dcterms:modified>
</cp:coreProperties>
</file>