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258" r:id="rId3"/>
    <p:sldId id="445" r:id="rId4"/>
    <p:sldId id="466" r:id="rId5"/>
    <p:sldId id="446" r:id="rId6"/>
    <p:sldId id="256" r:id="rId7"/>
    <p:sldId id="447" r:id="rId8"/>
    <p:sldId id="468" r:id="rId9"/>
    <p:sldId id="431" r:id="rId10"/>
    <p:sldId id="465" r:id="rId11"/>
    <p:sldId id="458" r:id="rId12"/>
    <p:sldId id="460" r:id="rId13"/>
    <p:sldId id="461" r:id="rId14"/>
    <p:sldId id="467" r:id="rId15"/>
    <p:sldId id="261" r:id="rId16"/>
    <p:sldId id="264" r:id="rId17"/>
    <p:sldId id="439" r:id="rId18"/>
    <p:sldId id="454" r:id="rId19"/>
    <p:sldId id="469"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5EB690-415D-6B4E-B01B-4422844ACE4B}">
          <p14:sldIdLst>
            <p14:sldId id="258"/>
            <p14:sldId id="445"/>
            <p14:sldId id="466"/>
            <p14:sldId id="446"/>
            <p14:sldId id="256"/>
            <p14:sldId id="447"/>
            <p14:sldId id="468"/>
            <p14:sldId id="431"/>
            <p14:sldId id="465"/>
            <p14:sldId id="458"/>
            <p14:sldId id="460"/>
            <p14:sldId id="461"/>
            <p14:sldId id="467"/>
            <p14:sldId id="261"/>
            <p14:sldId id="264"/>
            <p14:sldId id="439"/>
            <p14:sldId id="454"/>
            <p14:sldId id="469"/>
            <p14:sldId id="265"/>
          </p14:sldIdLst>
        </p14:section>
        <p14:section name="Default Section" id="{8526BD31-C2C3-5441-959F-DE63F8DCE6E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16A"/>
    <a:srgbClr val="606060"/>
    <a:srgbClr val="3232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47" autoAdjust="0"/>
    <p:restoredTop sz="94674"/>
  </p:normalViewPr>
  <p:slideViewPr>
    <p:cSldViewPr snapToGrid="0">
      <p:cViewPr varScale="1">
        <p:scale>
          <a:sx n="66" d="100"/>
          <a:sy n="66" d="100"/>
        </p:scale>
        <p:origin x="60" y="3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jpeg"/></Relationships>
</file>

<file path=ppt/diagrams/_rels/data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image" Target="../media/image60.jpeg"/></Relationships>
</file>

<file path=ppt/diagrams/_rels/data4.xml.rels><?xml version="1.0" encoding="UTF-8" standalone="yes"?>
<Relationships xmlns="http://schemas.openxmlformats.org/package/2006/relationships"><Relationship Id="rId1" Type="http://schemas.openxmlformats.org/officeDocument/2006/relationships/hyperlink" Target="https://bit.ly/2V04Hz9"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image" Target="../media/image60.jpeg"/></Relationships>
</file>

<file path=ppt/diagrams/_rels/drawing4.xml.rels><?xml version="1.0" encoding="UTF-8" standalone="yes"?>
<Relationships xmlns="http://schemas.openxmlformats.org/package/2006/relationships"><Relationship Id="rId1" Type="http://schemas.openxmlformats.org/officeDocument/2006/relationships/hyperlink" Target="https://bit.ly/2V04Hz9"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5C777-5996-49C9-A3BB-DFE02B7D63E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235F7FC-E8A9-4F06-94B6-9BAF9B0A5E8E}">
      <dgm:prSet phldrT="[Text]"/>
      <dgm:spPr/>
      <dgm:t>
        <a:bodyPr/>
        <a:lstStyle/>
        <a:p>
          <a:r>
            <a:rPr lang="en-US" b="0" i="0" dirty="0"/>
            <a:t>Design Automation</a:t>
          </a:r>
          <a:endParaRPr lang="en-US" dirty="0"/>
        </a:p>
      </dgm:t>
    </dgm:pt>
    <dgm:pt modelId="{F87E52F5-A130-42B1-B027-257E490D2444}" type="parTrans" cxnId="{4722186B-261E-484F-BACE-6127901D6090}">
      <dgm:prSet/>
      <dgm:spPr/>
      <dgm:t>
        <a:bodyPr/>
        <a:lstStyle/>
        <a:p>
          <a:endParaRPr lang="en-US"/>
        </a:p>
      </dgm:t>
    </dgm:pt>
    <dgm:pt modelId="{7561B78E-4881-440D-9A4A-F32D08419D5C}" type="sibTrans" cxnId="{4722186B-261E-484F-BACE-6127901D6090}">
      <dgm:prSet/>
      <dgm:spPr/>
      <dgm:t>
        <a:bodyPr/>
        <a:lstStyle/>
        <a:p>
          <a:endParaRPr lang="en-US"/>
        </a:p>
      </dgm:t>
    </dgm:pt>
    <dgm:pt modelId="{639C459E-D28D-4BA5-B05B-F6A27580B067}">
      <dgm:prSet phldrT="[Text]"/>
      <dgm:spPr/>
      <dgm:t>
        <a:bodyPr/>
        <a:lstStyle/>
        <a:p>
          <a:r>
            <a:rPr lang="en-US" b="0" i="0" dirty="0"/>
            <a:t>Test Technology</a:t>
          </a:r>
          <a:endParaRPr lang="en-US" dirty="0"/>
        </a:p>
      </dgm:t>
    </dgm:pt>
    <dgm:pt modelId="{BBCA926A-9900-47BC-882E-AD1F064003BF}" type="parTrans" cxnId="{686E24A7-6AC4-41BF-8362-DACFDE3C9349}">
      <dgm:prSet/>
      <dgm:spPr/>
      <dgm:t>
        <a:bodyPr/>
        <a:lstStyle/>
        <a:p>
          <a:endParaRPr lang="en-US"/>
        </a:p>
      </dgm:t>
    </dgm:pt>
    <dgm:pt modelId="{90EE1EA1-21EA-4975-B173-66D2FFFF454A}" type="sibTrans" cxnId="{686E24A7-6AC4-41BF-8362-DACFDE3C9349}">
      <dgm:prSet/>
      <dgm:spPr/>
      <dgm:t>
        <a:bodyPr/>
        <a:lstStyle/>
        <a:p>
          <a:endParaRPr lang="en-US"/>
        </a:p>
      </dgm:t>
    </dgm:pt>
    <dgm:pt modelId="{9E4EAADD-43D5-48AA-A139-69BB004E99A0}">
      <dgm:prSet phldrT="[Text]"/>
      <dgm:spPr/>
      <dgm:t>
        <a:bodyPr/>
        <a:lstStyle/>
        <a:p>
          <a:r>
            <a:rPr lang="en-US" b="0" i="0" dirty="0"/>
            <a:t>Cyber-Physical Systems</a:t>
          </a:r>
          <a:endParaRPr lang="en-US" dirty="0"/>
        </a:p>
      </dgm:t>
    </dgm:pt>
    <dgm:pt modelId="{FFC009A7-EB70-4781-BF8A-76587B5B40BE}" type="parTrans" cxnId="{9B4B6322-AC71-4272-9B50-81261F1F4905}">
      <dgm:prSet/>
      <dgm:spPr/>
      <dgm:t>
        <a:bodyPr/>
        <a:lstStyle/>
        <a:p>
          <a:endParaRPr lang="en-US"/>
        </a:p>
      </dgm:t>
    </dgm:pt>
    <dgm:pt modelId="{8D3E51C9-C16A-4534-8166-B35B91AD9FCF}" type="sibTrans" cxnId="{9B4B6322-AC71-4272-9B50-81261F1F4905}">
      <dgm:prSet/>
      <dgm:spPr/>
      <dgm:t>
        <a:bodyPr/>
        <a:lstStyle/>
        <a:p>
          <a:endParaRPr lang="en-US"/>
        </a:p>
      </dgm:t>
    </dgm:pt>
    <dgm:pt modelId="{24F2B71C-74F2-4481-84C2-39F2BE707B98}">
      <dgm:prSet phldrT="[Text]"/>
      <dgm:spPr/>
      <dgm:t>
        <a:bodyPr/>
        <a:lstStyle/>
        <a:p>
          <a:r>
            <a:rPr lang="en-US" b="0" i="0" dirty="0"/>
            <a:t>Hardware Security and Trust</a:t>
          </a:r>
          <a:endParaRPr lang="en-US" dirty="0"/>
        </a:p>
      </dgm:t>
    </dgm:pt>
    <dgm:pt modelId="{49DA45B2-E673-477F-883B-BA2091FDCC08}" type="parTrans" cxnId="{F1671DD6-1E20-4BA3-BA20-B96F2278B601}">
      <dgm:prSet/>
      <dgm:spPr/>
      <dgm:t>
        <a:bodyPr/>
        <a:lstStyle/>
        <a:p>
          <a:endParaRPr lang="en-US"/>
        </a:p>
      </dgm:t>
    </dgm:pt>
    <dgm:pt modelId="{409888AB-FA63-4AE2-A95A-744A0E015A70}" type="sibTrans" cxnId="{F1671DD6-1E20-4BA3-BA20-B96F2278B601}">
      <dgm:prSet/>
      <dgm:spPr/>
      <dgm:t>
        <a:bodyPr/>
        <a:lstStyle/>
        <a:p>
          <a:endParaRPr lang="en-US"/>
        </a:p>
      </dgm:t>
    </dgm:pt>
    <dgm:pt modelId="{7A85AFAE-E605-42F0-BFDC-0F812B377ACE}">
      <dgm:prSet phldrT="[Text]"/>
      <dgm:spPr/>
      <dgm:t>
        <a:bodyPr/>
        <a:lstStyle/>
        <a:p>
          <a:r>
            <a:rPr lang="en-US" b="0" i="0" dirty="0"/>
            <a:t>System Validation and Debug</a:t>
          </a:r>
          <a:endParaRPr lang="en-US" dirty="0"/>
        </a:p>
      </dgm:t>
    </dgm:pt>
    <dgm:pt modelId="{8DE5C01F-DB25-4810-BA46-C860486AD891}" type="parTrans" cxnId="{D55B6105-4742-41AB-BCC4-3F2F92A7A991}">
      <dgm:prSet/>
      <dgm:spPr/>
      <dgm:t>
        <a:bodyPr/>
        <a:lstStyle/>
        <a:p>
          <a:endParaRPr lang="en-US"/>
        </a:p>
      </dgm:t>
    </dgm:pt>
    <dgm:pt modelId="{B0040DB7-757B-49B4-98BF-05A22A69AA00}" type="sibTrans" cxnId="{D55B6105-4742-41AB-BCC4-3F2F92A7A991}">
      <dgm:prSet/>
      <dgm:spPr/>
      <dgm:t>
        <a:bodyPr/>
        <a:lstStyle/>
        <a:p>
          <a:endParaRPr lang="en-US"/>
        </a:p>
      </dgm:t>
    </dgm:pt>
    <dgm:pt modelId="{E9818445-E3D0-40A5-B14C-0A338EDD40A9}" type="pres">
      <dgm:prSet presAssocID="{3805C777-5996-49C9-A3BB-DFE02B7D63E5}" presName="Name0" presStyleCnt="0">
        <dgm:presLayoutVars>
          <dgm:chMax val="7"/>
          <dgm:chPref val="7"/>
          <dgm:dir/>
        </dgm:presLayoutVars>
      </dgm:prSet>
      <dgm:spPr/>
    </dgm:pt>
    <dgm:pt modelId="{8A249CBF-5833-460F-959C-B5E070705166}" type="pres">
      <dgm:prSet presAssocID="{3805C777-5996-49C9-A3BB-DFE02B7D63E5}" presName="Name1" presStyleCnt="0"/>
      <dgm:spPr/>
    </dgm:pt>
    <dgm:pt modelId="{3074B712-2B68-404E-A7A3-D2D63F34D712}" type="pres">
      <dgm:prSet presAssocID="{3805C777-5996-49C9-A3BB-DFE02B7D63E5}" presName="cycle" presStyleCnt="0"/>
      <dgm:spPr/>
    </dgm:pt>
    <dgm:pt modelId="{EE12DD15-E17A-4984-A7A0-AFF980DEC553}" type="pres">
      <dgm:prSet presAssocID="{3805C777-5996-49C9-A3BB-DFE02B7D63E5}" presName="srcNode" presStyleLbl="node1" presStyleIdx="0" presStyleCnt="5"/>
      <dgm:spPr/>
    </dgm:pt>
    <dgm:pt modelId="{A75FDE53-FD21-4458-9C77-5380CB61F239}" type="pres">
      <dgm:prSet presAssocID="{3805C777-5996-49C9-A3BB-DFE02B7D63E5}" presName="conn" presStyleLbl="parChTrans1D2" presStyleIdx="0" presStyleCnt="1"/>
      <dgm:spPr/>
    </dgm:pt>
    <dgm:pt modelId="{CAA340D5-47F2-4D56-BE57-27DD20EEF1E7}" type="pres">
      <dgm:prSet presAssocID="{3805C777-5996-49C9-A3BB-DFE02B7D63E5}" presName="extraNode" presStyleLbl="node1" presStyleIdx="0" presStyleCnt="5"/>
      <dgm:spPr/>
    </dgm:pt>
    <dgm:pt modelId="{25117E64-9278-482A-B961-54F8BAB2D10F}" type="pres">
      <dgm:prSet presAssocID="{3805C777-5996-49C9-A3BB-DFE02B7D63E5}" presName="dstNode" presStyleLbl="node1" presStyleIdx="0" presStyleCnt="5"/>
      <dgm:spPr/>
    </dgm:pt>
    <dgm:pt modelId="{6CB91635-C858-4253-AD89-754CD121D95B}" type="pres">
      <dgm:prSet presAssocID="{C235F7FC-E8A9-4F06-94B6-9BAF9B0A5E8E}" presName="text_1" presStyleLbl="node1" presStyleIdx="0" presStyleCnt="5">
        <dgm:presLayoutVars>
          <dgm:bulletEnabled val="1"/>
        </dgm:presLayoutVars>
      </dgm:prSet>
      <dgm:spPr/>
    </dgm:pt>
    <dgm:pt modelId="{FB53D141-C23E-445F-8F08-6BA082D90B32}" type="pres">
      <dgm:prSet presAssocID="{C235F7FC-E8A9-4F06-94B6-9BAF9B0A5E8E}" presName="accent_1" presStyleCnt="0"/>
      <dgm:spPr/>
    </dgm:pt>
    <dgm:pt modelId="{0DC223EB-5AC0-4999-8539-F8D6AD442212}" type="pres">
      <dgm:prSet presAssocID="{C235F7FC-E8A9-4F06-94B6-9BAF9B0A5E8E}" presName="accentRepeatNode" presStyleLbl="solidFgAcc1" presStyleIdx="0" presStyleCnt="5"/>
      <dgm:spPr/>
    </dgm:pt>
    <dgm:pt modelId="{A62255DD-20CC-4692-9533-4D0A4633FED5}" type="pres">
      <dgm:prSet presAssocID="{9E4EAADD-43D5-48AA-A139-69BB004E99A0}" presName="text_2" presStyleLbl="node1" presStyleIdx="1" presStyleCnt="5">
        <dgm:presLayoutVars>
          <dgm:bulletEnabled val="1"/>
        </dgm:presLayoutVars>
      </dgm:prSet>
      <dgm:spPr/>
    </dgm:pt>
    <dgm:pt modelId="{3F5656E4-F3DA-4184-BCEA-C1E6A52F357A}" type="pres">
      <dgm:prSet presAssocID="{9E4EAADD-43D5-48AA-A139-69BB004E99A0}" presName="accent_2" presStyleCnt="0"/>
      <dgm:spPr/>
    </dgm:pt>
    <dgm:pt modelId="{E4065575-050F-4302-9432-B25FA39D4098}" type="pres">
      <dgm:prSet presAssocID="{9E4EAADD-43D5-48AA-A139-69BB004E99A0}" presName="accentRepeatNode" presStyleLbl="solidFgAcc1" presStyleIdx="1" presStyleCnt="5"/>
      <dgm:spPr/>
    </dgm:pt>
    <dgm:pt modelId="{EA0E3617-E9AB-457D-A665-74F1FB12E676}" type="pres">
      <dgm:prSet presAssocID="{24F2B71C-74F2-4481-84C2-39F2BE707B98}" presName="text_3" presStyleLbl="node1" presStyleIdx="2" presStyleCnt="5">
        <dgm:presLayoutVars>
          <dgm:bulletEnabled val="1"/>
        </dgm:presLayoutVars>
      </dgm:prSet>
      <dgm:spPr/>
    </dgm:pt>
    <dgm:pt modelId="{E01AC3F1-1B05-4946-AB62-63632E25C967}" type="pres">
      <dgm:prSet presAssocID="{24F2B71C-74F2-4481-84C2-39F2BE707B98}" presName="accent_3" presStyleCnt="0"/>
      <dgm:spPr/>
    </dgm:pt>
    <dgm:pt modelId="{73C1EECC-7E2F-425E-BF41-9116D134A859}" type="pres">
      <dgm:prSet presAssocID="{24F2B71C-74F2-4481-84C2-39F2BE707B98}" presName="accentRepeatNode" presStyleLbl="solidFgAcc1" presStyleIdx="2" presStyleCnt="5"/>
      <dgm:spPr/>
    </dgm:pt>
    <dgm:pt modelId="{52A751DE-CCF8-47D7-9F64-9433504BBDB6}" type="pres">
      <dgm:prSet presAssocID="{7A85AFAE-E605-42F0-BFDC-0F812B377ACE}" presName="text_4" presStyleLbl="node1" presStyleIdx="3" presStyleCnt="5">
        <dgm:presLayoutVars>
          <dgm:bulletEnabled val="1"/>
        </dgm:presLayoutVars>
      </dgm:prSet>
      <dgm:spPr/>
    </dgm:pt>
    <dgm:pt modelId="{1B753DF4-76A4-4EC0-B645-2FAABC27FFFE}" type="pres">
      <dgm:prSet presAssocID="{7A85AFAE-E605-42F0-BFDC-0F812B377ACE}" presName="accent_4" presStyleCnt="0"/>
      <dgm:spPr/>
    </dgm:pt>
    <dgm:pt modelId="{129AF62D-5B49-4D96-8D05-228940159F03}" type="pres">
      <dgm:prSet presAssocID="{7A85AFAE-E605-42F0-BFDC-0F812B377ACE}" presName="accentRepeatNode" presStyleLbl="solidFgAcc1" presStyleIdx="3" presStyleCnt="5"/>
      <dgm:spPr/>
    </dgm:pt>
    <dgm:pt modelId="{00951D5C-496D-4A31-B9F7-AF76F1FA7695}" type="pres">
      <dgm:prSet presAssocID="{639C459E-D28D-4BA5-B05B-F6A27580B067}" presName="text_5" presStyleLbl="node1" presStyleIdx="4" presStyleCnt="5">
        <dgm:presLayoutVars>
          <dgm:bulletEnabled val="1"/>
        </dgm:presLayoutVars>
      </dgm:prSet>
      <dgm:spPr/>
    </dgm:pt>
    <dgm:pt modelId="{58442662-B702-4796-B7A9-8F11C6F61114}" type="pres">
      <dgm:prSet presAssocID="{639C459E-D28D-4BA5-B05B-F6A27580B067}" presName="accent_5" presStyleCnt="0"/>
      <dgm:spPr/>
    </dgm:pt>
    <dgm:pt modelId="{98E1D6EE-DE6C-4739-A3FE-1E753B85BAB3}" type="pres">
      <dgm:prSet presAssocID="{639C459E-D28D-4BA5-B05B-F6A27580B067}" presName="accentRepeatNode" presStyleLbl="solidFgAcc1" presStyleIdx="4" presStyleCnt="5"/>
      <dgm:spPr/>
    </dgm:pt>
  </dgm:ptLst>
  <dgm:cxnLst>
    <dgm:cxn modelId="{D55B6105-4742-41AB-BCC4-3F2F92A7A991}" srcId="{3805C777-5996-49C9-A3BB-DFE02B7D63E5}" destId="{7A85AFAE-E605-42F0-BFDC-0F812B377ACE}" srcOrd="3" destOrd="0" parTransId="{8DE5C01F-DB25-4810-BA46-C860486AD891}" sibTransId="{B0040DB7-757B-49B4-98BF-05A22A69AA00}"/>
    <dgm:cxn modelId="{448B1412-E648-415B-80F6-2B73A473280F}" type="presOf" srcId="{7A85AFAE-E605-42F0-BFDC-0F812B377ACE}" destId="{52A751DE-CCF8-47D7-9F64-9433504BBDB6}" srcOrd="0" destOrd="0" presId="urn:microsoft.com/office/officeart/2008/layout/VerticalCurvedList"/>
    <dgm:cxn modelId="{131AE619-B886-41CF-B6E5-0E8DAB00D064}" type="presOf" srcId="{7561B78E-4881-440D-9A4A-F32D08419D5C}" destId="{A75FDE53-FD21-4458-9C77-5380CB61F239}" srcOrd="0" destOrd="0" presId="urn:microsoft.com/office/officeart/2008/layout/VerticalCurvedList"/>
    <dgm:cxn modelId="{9B4B6322-AC71-4272-9B50-81261F1F4905}" srcId="{3805C777-5996-49C9-A3BB-DFE02B7D63E5}" destId="{9E4EAADD-43D5-48AA-A139-69BB004E99A0}" srcOrd="1" destOrd="0" parTransId="{FFC009A7-EB70-4781-BF8A-76587B5B40BE}" sibTransId="{8D3E51C9-C16A-4534-8166-B35B91AD9FCF}"/>
    <dgm:cxn modelId="{4722186B-261E-484F-BACE-6127901D6090}" srcId="{3805C777-5996-49C9-A3BB-DFE02B7D63E5}" destId="{C235F7FC-E8A9-4F06-94B6-9BAF9B0A5E8E}" srcOrd="0" destOrd="0" parTransId="{F87E52F5-A130-42B1-B027-257E490D2444}" sibTransId="{7561B78E-4881-440D-9A4A-F32D08419D5C}"/>
    <dgm:cxn modelId="{45E5F27F-2CC3-42DC-9418-2BF13B8E9E2C}" type="presOf" srcId="{639C459E-D28D-4BA5-B05B-F6A27580B067}" destId="{00951D5C-496D-4A31-B9F7-AF76F1FA7695}" srcOrd="0" destOrd="0" presId="urn:microsoft.com/office/officeart/2008/layout/VerticalCurvedList"/>
    <dgm:cxn modelId="{44AB528A-AEF2-46DD-9FFF-C2AD11AB9096}" type="presOf" srcId="{C235F7FC-E8A9-4F06-94B6-9BAF9B0A5E8E}" destId="{6CB91635-C858-4253-AD89-754CD121D95B}" srcOrd="0" destOrd="0" presId="urn:microsoft.com/office/officeart/2008/layout/VerticalCurvedList"/>
    <dgm:cxn modelId="{6730169A-16DE-4A94-8A30-525D13CFC06F}" type="presOf" srcId="{3805C777-5996-49C9-A3BB-DFE02B7D63E5}" destId="{E9818445-E3D0-40A5-B14C-0A338EDD40A9}" srcOrd="0" destOrd="0" presId="urn:microsoft.com/office/officeart/2008/layout/VerticalCurvedList"/>
    <dgm:cxn modelId="{686E24A7-6AC4-41BF-8362-DACFDE3C9349}" srcId="{3805C777-5996-49C9-A3BB-DFE02B7D63E5}" destId="{639C459E-D28D-4BA5-B05B-F6A27580B067}" srcOrd="4" destOrd="0" parTransId="{BBCA926A-9900-47BC-882E-AD1F064003BF}" sibTransId="{90EE1EA1-21EA-4975-B173-66D2FFFF454A}"/>
    <dgm:cxn modelId="{7FDE8ED4-9555-420F-9B92-34FD250D3DA6}" type="presOf" srcId="{24F2B71C-74F2-4481-84C2-39F2BE707B98}" destId="{EA0E3617-E9AB-457D-A665-74F1FB12E676}" srcOrd="0" destOrd="0" presId="urn:microsoft.com/office/officeart/2008/layout/VerticalCurvedList"/>
    <dgm:cxn modelId="{F1671DD6-1E20-4BA3-BA20-B96F2278B601}" srcId="{3805C777-5996-49C9-A3BB-DFE02B7D63E5}" destId="{24F2B71C-74F2-4481-84C2-39F2BE707B98}" srcOrd="2" destOrd="0" parTransId="{49DA45B2-E673-477F-883B-BA2091FDCC08}" sibTransId="{409888AB-FA63-4AE2-A95A-744A0E015A70}"/>
    <dgm:cxn modelId="{765FD3EB-E764-4AAA-8871-D1190EC7E4D6}" type="presOf" srcId="{9E4EAADD-43D5-48AA-A139-69BB004E99A0}" destId="{A62255DD-20CC-4692-9533-4D0A4633FED5}" srcOrd="0" destOrd="0" presId="urn:microsoft.com/office/officeart/2008/layout/VerticalCurvedList"/>
    <dgm:cxn modelId="{00AB4534-86E7-447A-B21A-5033FC692B50}" type="presParOf" srcId="{E9818445-E3D0-40A5-B14C-0A338EDD40A9}" destId="{8A249CBF-5833-460F-959C-B5E070705166}" srcOrd="0" destOrd="0" presId="urn:microsoft.com/office/officeart/2008/layout/VerticalCurvedList"/>
    <dgm:cxn modelId="{4ED92972-C6F7-4E01-8522-14F96B523F39}" type="presParOf" srcId="{8A249CBF-5833-460F-959C-B5E070705166}" destId="{3074B712-2B68-404E-A7A3-D2D63F34D712}" srcOrd="0" destOrd="0" presId="urn:microsoft.com/office/officeart/2008/layout/VerticalCurvedList"/>
    <dgm:cxn modelId="{F03A5BE5-6D87-4D02-9518-6A225E30CF4A}" type="presParOf" srcId="{3074B712-2B68-404E-A7A3-D2D63F34D712}" destId="{EE12DD15-E17A-4984-A7A0-AFF980DEC553}" srcOrd="0" destOrd="0" presId="urn:microsoft.com/office/officeart/2008/layout/VerticalCurvedList"/>
    <dgm:cxn modelId="{47A3C8A8-FE08-46EE-B037-9E8FE16943CC}" type="presParOf" srcId="{3074B712-2B68-404E-A7A3-D2D63F34D712}" destId="{A75FDE53-FD21-4458-9C77-5380CB61F239}" srcOrd="1" destOrd="0" presId="urn:microsoft.com/office/officeart/2008/layout/VerticalCurvedList"/>
    <dgm:cxn modelId="{8131447F-9CC9-451A-9FB9-C8DE18F0FCB7}" type="presParOf" srcId="{3074B712-2B68-404E-A7A3-D2D63F34D712}" destId="{CAA340D5-47F2-4D56-BE57-27DD20EEF1E7}" srcOrd="2" destOrd="0" presId="urn:microsoft.com/office/officeart/2008/layout/VerticalCurvedList"/>
    <dgm:cxn modelId="{8E1CE7F2-B3BA-4093-9305-0DB450FD4D50}" type="presParOf" srcId="{3074B712-2B68-404E-A7A3-D2D63F34D712}" destId="{25117E64-9278-482A-B961-54F8BAB2D10F}" srcOrd="3" destOrd="0" presId="urn:microsoft.com/office/officeart/2008/layout/VerticalCurvedList"/>
    <dgm:cxn modelId="{5D356BFE-15AF-4584-88DB-D98C582BBCD8}" type="presParOf" srcId="{8A249CBF-5833-460F-959C-B5E070705166}" destId="{6CB91635-C858-4253-AD89-754CD121D95B}" srcOrd="1" destOrd="0" presId="urn:microsoft.com/office/officeart/2008/layout/VerticalCurvedList"/>
    <dgm:cxn modelId="{E6B87F18-8E27-44BE-9BB0-29B095D89353}" type="presParOf" srcId="{8A249CBF-5833-460F-959C-B5E070705166}" destId="{FB53D141-C23E-445F-8F08-6BA082D90B32}" srcOrd="2" destOrd="0" presId="urn:microsoft.com/office/officeart/2008/layout/VerticalCurvedList"/>
    <dgm:cxn modelId="{1013E8BA-3B46-40FB-9E7D-0B20242D7CBA}" type="presParOf" srcId="{FB53D141-C23E-445F-8F08-6BA082D90B32}" destId="{0DC223EB-5AC0-4999-8539-F8D6AD442212}" srcOrd="0" destOrd="0" presId="urn:microsoft.com/office/officeart/2008/layout/VerticalCurvedList"/>
    <dgm:cxn modelId="{FC53C2A0-31A4-4671-AE70-6A1F76703F96}" type="presParOf" srcId="{8A249CBF-5833-460F-959C-B5E070705166}" destId="{A62255DD-20CC-4692-9533-4D0A4633FED5}" srcOrd="3" destOrd="0" presId="urn:microsoft.com/office/officeart/2008/layout/VerticalCurvedList"/>
    <dgm:cxn modelId="{C8B595CD-6561-40D2-AA50-7398792897C6}" type="presParOf" srcId="{8A249CBF-5833-460F-959C-B5E070705166}" destId="{3F5656E4-F3DA-4184-BCEA-C1E6A52F357A}" srcOrd="4" destOrd="0" presId="urn:microsoft.com/office/officeart/2008/layout/VerticalCurvedList"/>
    <dgm:cxn modelId="{BDD1357B-E324-42B1-874C-7C8DB41AF359}" type="presParOf" srcId="{3F5656E4-F3DA-4184-BCEA-C1E6A52F357A}" destId="{E4065575-050F-4302-9432-B25FA39D4098}" srcOrd="0" destOrd="0" presId="urn:microsoft.com/office/officeart/2008/layout/VerticalCurvedList"/>
    <dgm:cxn modelId="{C9003DD8-D0C4-4446-BEC2-22ABF610CD62}" type="presParOf" srcId="{8A249CBF-5833-460F-959C-B5E070705166}" destId="{EA0E3617-E9AB-457D-A665-74F1FB12E676}" srcOrd="5" destOrd="0" presId="urn:microsoft.com/office/officeart/2008/layout/VerticalCurvedList"/>
    <dgm:cxn modelId="{43BA86AB-9AC4-4667-93F1-CB920522ED0A}" type="presParOf" srcId="{8A249CBF-5833-460F-959C-B5E070705166}" destId="{E01AC3F1-1B05-4946-AB62-63632E25C967}" srcOrd="6" destOrd="0" presId="urn:microsoft.com/office/officeart/2008/layout/VerticalCurvedList"/>
    <dgm:cxn modelId="{FC33D141-D26C-43F0-8CE6-95D4A54D444F}" type="presParOf" srcId="{E01AC3F1-1B05-4946-AB62-63632E25C967}" destId="{73C1EECC-7E2F-425E-BF41-9116D134A859}" srcOrd="0" destOrd="0" presId="urn:microsoft.com/office/officeart/2008/layout/VerticalCurvedList"/>
    <dgm:cxn modelId="{629E4381-6D46-4832-A102-E55AC78DDCA2}" type="presParOf" srcId="{8A249CBF-5833-460F-959C-B5E070705166}" destId="{52A751DE-CCF8-47D7-9F64-9433504BBDB6}" srcOrd="7" destOrd="0" presId="urn:microsoft.com/office/officeart/2008/layout/VerticalCurvedList"/>
    <dgm:cxn modelId="{5D387742-1350-4E44-9745-DFAA882B0CE0}" type="presParOf" srcId="{8A249CBF-5833-460F-959C-B5E070705166}" destId="{1B753DF4-76A4-4EC0-B645-2FAABC27FFFE}" srcOrd="8" destOrd="0" presId="urn:microsoft.com/office/officeart/2008/layout/VerticalCurvedList"/>
    <dgm:cxn modelId="{347FB1D7-9DA9-47FB-A482-78BB62284699}" type="presParOf" srcId="{1B753DF4-76A4-4EC0-B645-2FAABC27FFFE}" destId="{129AF62D-5B49-4D96-8D05-228940159F03}" srcOrd="0" destOrd="0" presId="urn:microsoft.com/office/officeart/2008/layout/VerticalCurvedList"/>
    <dgm:cxn modelId="{5F3519AD-0D7A-4986-8C83-6A73809B099A}" type="presParOf" srcId="{8A249CBF-5833-460F-959C-B5E070705166}" destId="{00951D5C-496D-4A31-B9F7-AF76F1FA7695}" srcOrd="9" destOrd="0" presId="urn:microsoft.com/office/officeart/2008/layout/VerticalCurvedList"/>
    <dgm:cxn modelId="{90CFB510-63CA-4763-B7DB-E960963DCF91}" type="presParOf" srcId="{8A249CBF-5833-460F-959C-B5E070705166}" destId="{58442662-B702-4796-B7A9-8F11C6F61114}" srcOrd="10" destOrd="0" presId="urn:microsoft.com/office/officeart/2008/layout/VerticalCurvedList"/>
    <dgm:cxn modelId="{982E9F32-13D8-4A2B-9825-C46F4FD434CF}" type="presParOf" srcId="{58442662-B702-4796-B7A9-8F11C6F61114}" destId="{98E1D6EE-DE6C-4739-A3FE-1E753B85BAB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8FD7B7-6334-48A8-B50D-C9729A10ABA6}" type="doc">
      <dgm:prSet loTypeId="urn:microsoft.com/office/officeart/2005/8/layout/vList3" loCatId="picture" qsTypeId="urn:microsoft.com/office/officeart/2005/8/quickstyle/simple1" qsCatId="simple" csTypeId="urn:microsoft.com/office/officeart/2005/8/colors/accent0_3" csCatId="mainScheme" phldr="1"/>
      <dgm:spPr/>
    </dgm:pt>
    <dgm:pt modelId="{3FB39D27-8EDE-4CA5-B16F-89B3F46C2A28}">
      <dgm:prSet phldrT="[Text]" custT="1"/>
      <dgm:spPr>
        <a:solidFill>
          <a:schemeClr val="bg1"/>
        </a:solidFill>
        <a:ln>
          <a:solidFill>
            <a:schemeClr val="accent4"/>
          </a:solidFill>
        </a:ln>
      </dgm:spPr>
      <dgm:t>
        <a:bodyPr/>
        <a:lstStyle/>
        <a:p>
          <a:pPr algn="l">
            <a:lnSpc>
              <a:spcPct val="100000"/>
            </a:lnSpc>
          </a:pPr>
          <a:r>
            <a:rPr lang="en-US" sz="1400" b="1" dirty="0" err="1">
              <a:solidFill>
                <a:schemeClr val="tx1"/>
              </a:solidFill>
              <a:latin typeface="Formata Light" panose="02000503040000020004" pitchFamily="50" charset="0"/>
            </a:rPr>
            <a:t>Vivek</a:t>
          </a:r>
          <a:r>
            <a:rPr lang="en-US" sz="1400" b="1" dirty="0">
              <a:solidFill>
                <a:schemeClr val="tx1"/>
              </a:solidFill>
              <a:latin typeface="Formata Light" panose="02000503040000020004" pitchFamily="50" charset="0"/>
            </a:rPr>
            <a:t> De  </a:t>
          </a:r>
          <a:r>
            <a:rPr lang="en-US" sz="1400" b="0" dirty="0">
              <a:solidFill>
                <a:schemeClr val="tx1"/>
              </a:solidFill>
              <a:latin typeface="Formata Light" panose="02000503040000020004" pitchFamily="50" charset="0"/>
            </a:rPr>
            <a:t>|</a:t>
          </a:r>
          <a:r>
            <a:rPr lang="en-US" sz="1400" b="1" dirty="0">
              <a:solidFill>
                <a:schemeClr val="tx1"/>
              </a:solidFill>
              <a:latin typeface="Formata Light" panose="02000503040000020004" pitchFamily="50" charset="0"/>
            </a:rPr>
            <a:t> Intel Corp.</a:t>
          </a:r>
        </a:p>
        <a:p>
          <a:pPr algn="l">
            <a:lnSpc>
              <a:spcPct val="100000"/>
            </a:lnSpc>
          </a:pPr>
          <a:r>
            <a:rPr lang="en-US" sz="1400" b="0" i="0" dirty="0">
              <a:solidFill>
                <a:schemeClr val="tx1"/>
              </a:solidFill>
              <a:latin typeface="Formata Light" panose="02000503040000020004" pitchFamily="50" charset="0"/>
            </a:rPr>
            <a:t>Variation-Tolerant and Error-Resilient Many-Core SoCs with Fine-Grain Power Management
Attack-Resistant Energy-Efficient SoCs for Smart and Secure </a:t>
          </a:r>
          <a:r>
            <a:rPr lang="en-US" sz="1400" b="0" i="0" dirty="0" err="1">
              <a:solidFill>
                <a:schemeClr val="tx1"/>
              </a:solidFill>
              <a:latin typeface="Formata Light" panose="02000503040000020004" pitchFamily="50" charset="0"/>
            </a:rPr>
            <a:t>Cyberphysical</a:t>
          </a:r>
          <a:r>
            <a:rPr lang="en-US" sz="1400" b="0" i="0" dirty="0">
              <a:solidFill>
                <a:schemeClr val="tx1"/>
              </a:solidFill>
              <a:latin typeface="Formata Light" panose="02000503040000020004" pitchFamily="50" charset="0"/>
            </a:rPr>
            <a:t> Systems</a:t>
          </a:r>
          <a:endParaRPr lang="en-US" sz="1400" dirty="0">
            <a:solidFill>
              <a:schemeClr val="tx1"/>
            </a:solidFill>
            <a:latin typeface="Formata Light" panose="02000503040000020004" pitchFamily="50" charset="0"/>
          </a:endParaRPr>
        </a:p>
      </dgm:t>
    </dgm:pt>
    <dgm:pt modelId="{7646E992-80D9-4279-A9CD-337674C919D4}" type="parTrans" cxnId="{2AB7179F-368E-4000-87DC-D1ACC236FCAD}">
      <dgm:prSet/>
      <dgm:spPr/>
      <dgm:t>
        <a:bodyPr/>
        <a:lstStyle/>
        <a:p>
          <a:endParaRPr lang="en-US" sz="2400"/>
        </a:p>
      </dgm:t>
    </dgm:pt>
    <dgm:pt modelId="{3512E296-DCDB-4E59-9208-B6AC3DF18186}" type="sibTrans" cxnId="{2AB7179F-368E-4000-87DC-D1ACC236FCAD}">
      <dgm:prSet/>
      <dgm:spPr/>
      <dgm:t>
        <a:bodyPr/>
        <a:lstStyle/>
        <a:p>
          <a:endParaRPr lang="en-US" sz="2400"/>
        </a:p>
      </dgm:t>
    </dgm:pt>
    <dgm:pt modelId="{5E37C54B-ACB7-4811-BB63-468917788712}">
      <dgm:prSet phldrT="[Text]" custT="1"/>
      <dgm:spPr>
        <a:solidFill>
          <a:schemeClr val="bg1"/>
        </a:solidFill>
        <a:ln>
          <a:solidFill>
            <a:schemeClr val="accent4"/>
          </a:solidFill>
        </a:ln>
      </dgm:spPr>
      <dgm:t>
        <a:bodyPr/>
        <a:lstStyle/>
        <a:p>
          <a:pPr algn="l">
            <a:lnSpc>
              <a:spcPct val="100000"/>
            </a:lnSpc>
          </a:pPr>
          <a:r>
            <a:rPr lang="en-US" sz="1400" b="1" dirty="0">
              <a:solidFill>
                <a:schemeClr val="tx1"/>
              </a:solidFill>
              <a:latin typeface="Formata Light" panose="02000503040000020004" pitchFamily="50" charset="0"/>
            </a:rPr>
            <a:t>Rolf Drechsler  </a:t>
          </a:r>
          <a:r>
            <a:rPr lang="en-US" sz="1400" b="0" dirty="0">
              <a:solidFill>
                <a:schemeClr val="tx1"/>
              </a:solidFill>
              <a:latin typeface="Formata Light" panose="02000503040000020004" pitchFamily="50" charset="0"/>
            </a:rPr>
            <a:t>|</a:t>
          </a:r>
          <a:r>
            <a:rPr lang="en-US" sz="1400" b="1" dirty="0">
              <a:solidFill>
                <a:schemeClr val="tx1"/>
              </a:solidFill>
              <a:latin typeface="Formata Light" panose="02000503040000020004" pitchFamily="50" charset="0"/>
            </a:rPr>
            <a:t> University of Bremen</a:t>
          </a:r>
        </a:p>
        <a:p>
          <a:pPr algn="l">
            <a:lnSpc>
              <a:spcPct val="100000"/>
            </a:lnSpc>
          </a:pPr>
          <a:r>
            <a:rPr lang="en-US" sz="1400" b="0" i="0" dirty="0">
              <a:solidFill>
                <a:schemeClr val="tx1"/>
              </a:solidFill>
              <a:latin typeface="Formata Light" panose="02000503040000020004" pitchFamily="50" charset="0"/>
            </a:rPr>
            <a:t>Polynomial Formal Verification: Ensuring Correctness under Resource Constraints</a:t>
          </a:r>
          <a:endParaRPr lang="en-US" sz="1400" dirty="0">
            <a:solidFill>
              <a:schemeClr val="tx1"/>
            </a:solidFill>
            <a:latin typeface="Formata Light" panose="02000503040000020004" pitchFamily="50" charset="0"/>
          </a:endParaRPr>
        </a:p>
      </dgm:t>
    </dgm:pt>
    <dgm:pt modelId="{63B8E641-9D2E-40CD-BE09-C86DF67F9440}" type="parTrans" cxnId="{5C875B0E-4DE9-49E3-9063-D5D9CC596B78}">
      <dgm:prSet/>
      <dgm:spPr/>
      <dgm:t>
        <a:bodyPr/>
        <a:lstStyle/>
        <a:p>
          <a:endParaRPr lang="en-US" sz="2400"/>
        </a:p>
      </dgm:t>
    </dgm:pt>
    <dgm:pt modelId="{A73D24F0-D6E6-4819-9A18-FA202A81239D}" type="sibTrans" cxnId="{5C875B0E-4DE9-49E3-9063-D5D9CC596B78}">
      <dgm:prSet/>
      <dgm:spPr/>
      <dgm:t>
        <a:bodyPr/>
        <a:lstStyle/>
        <a:p>
          <a:endParaRPr lang="en-US" sz="2400"/>
        </a:p>
      </dgm:t>
    </dgm:pt>
    <dgm:pt modelId="{A962CFDB-3881-4169-84AD-EF54969ADB9F}">
      <dgm:prSet phldrT="[Text]" custT="1"/>
      <dgm:spPr>
        <a:solidFill>
          <a:schemeClr val="bg1"/>
        </a:solidFill>
        <a:ln>
          <a:solidFill>
            <a:schemeClr val="accent4"/>
          </a:solidFill>
        </a:ln>
      </dgm:spPr>
      <dgm:t>
        <a:bodyPr/>
        <a:lstStyle/>
        <a:p>
          <a:pPr algn="l"/>
          <a:r>
            <a:rPr lang="en-US" sz="1400" b="1" dirty="0">
              <a:solidFill>
                <a:schemeClr val="tx1"/>
              </a:solidFill>
              <a:latin typeface="Formata Light" panose="02000503040000020004" pitchFamily="50" charset="0"/>
            </a:rPr>
            <a:t>Prabhat Mishra  </a:t>
          </a:r>
          <a:r>
            <a:rPr lang="en-US" sz="1400" b="0" dirty="0">
              <a:solidFill>
                <a:schemeClr val="tx1"/>
              </a:solidFill>
              <a:latin typeface="Formata Light" panose="02000503040000020004" pitchFamily="50" charset="0"/>
            </a:rPr>
            <a:t>|</a:t>
          </a:r>
          <a:r>
            <a:rPr lang="en-US" sz="1400" b="1" dirty="0">
              <a:solidFill>
                <a:schemeClr val="tx1"/>
              </a:solidFill>
              <a:latin typeface="Formata Light" panose="02000503040000020004" pitchFamily="50" charset="0"/>
            </a:rPr>
            <a:t> University of Florida</a:t>
          </a:r>
        </a:p>
        <a:p>
          <a:pPr algn="l"/>
          <a:r>
            <a:rPr lang="en-US" sz="1400" b="0" i="0" dirty="0">
              <a:solidFill>
                <a:schemeClr val="tx1"/>
              </a:solidFill>
              <a:latin typeface="Formata Light" panose="02000503040000020004" pitchFamily="50" charset="0"/>
            </a:rPr>
            <a:t>Securing Hardware for Designing Trustworthy Systems</a:t>
          </a:r>
        </a:p>
        <a:p>
          <a:pPr algn="l"/>
          <a:r>
            <a:rPr lang="en-US" sz="1400" b="0" i="0" dirty="0">
              <a:solidFill>
                <a:schemeClr val="tx1"/>
              </a:solidFill>
              <a:latin typeface="Formata Light" panose="02000503040000020004" pitchFamily="50" charset="0"/>
            </a:rPr>
            <a:t>Design Automation for Quantum Computing</a:t>
          </a:r>
        </a:p>
        <a:p>
          <a:pPr algn="l"/>
          <a:r>
            <a:rPr lang="en-US" sz="1400" b="0" i="0" dirty="0">
              <a:solidFill>
                <a:schemeClr val="tx1"/>
              </a:solidFill>
              <a:latin typeface="Formata Light" panose="02000503040000020004" pitchFamily="50" charset="0"/>
            </a:rPr>
            <a:t>Explainable AI for Cybersecurity</a:t>
          </a:r>
          <a:endParaRPr lang="en-US" sz="1400" dirty="0">
            <a:solidFill>
              <a:schemeClr val="tx1"/>
            </a:solidFill>
            <a:latin typeface="Formata Light" panose="02000503040000020004" pitchFamily="50" charset="0"/>
          </a:endParaRPr>
        </a:p>
      </dgm:t>
    </dgm:pt>
    <dgm:pt modelId="{E501BC20-D749-43BD-8895-CC6020AE9617}" type="parTrans" cxnId="{3CD6A681-1543-4173-9E5C-EBF97A9AEE7D}">
      <dgm:prSet/>
      <dgm:spPr/>
      <dgm:t>
        <a:bodyPr/>
        <a:lstStyle/>
        <a:p>
          <a:endParaRPr lang="en-US" sz="2400"/>
        </a:p>
      </dgm:t>
    </dgm:pt>
    <dgm:pt modelId="{583A48B7-ECDF-4DC2-88E3-81BADBC7AAD0}" type="sibTrans" cxnId="{3CD6A681-1543-4173-9E5C-EBF97A9AEE7D}">
      <dgm:prSet/>
      <dgm:spPr/>
      <dgm:t>
        <a:bodyPr/>
        <a:lstStyle/>
        <a:p>
          <a:endParaRPr lang="en-US" sz="2400"/>
        </a:p>
      </dgm:t>
    </dgm:pt>
    <dgm:pt modelId="{6E61C91C-88FF-41D0-ADC3-D2D25CB11B5D}" type="pres">
      <dgm:prSet presAssocID="{DF8FD7B7-6334-48A8-B50D-C9729A10ABA6}" presName="linearFlow" presStyleCnt="0">
        <dgm:presLayoutVars>
          <dgm:dir/>
          <dgm:resizeHandles val="exact"/>
        </dgm:presLayoutVars>
      </dgm:prSet>
      <dgm:spPr/>
    </dgm:pt>
    <dgm:pt modelId="{B0D7C8F1-7F83-429F-945B-423BCE9CA03C}" type="pres">
      <dgm:prSet presAssocID="{3FB39D27-8EDE-4CA5-B16F-89B3F46C2A28}" presName="composite" presStyleCnt="0"/>
      <dgm:spPr/>
    </dgm:pt>
    <dgm:pt modelId="{CBD64223-28F6-400A-B783-9248F03151F5}" type="pres">
      <dgm:prSet presAssocID="{3FB39D27-8EDE-4CA5-B16F-89B3F46C2A28}" presName="imgShp" presStyleLbl="fgImgPlace1" presStyleIdx="0" presStyleCnt="3"/>
      <dgm:spPr>
        <a:blipFill>
          <a:blip xmlns:r="http://schemas.openxmlformats.org/officeDocument/2006/relationships" r:embed="rId1"/>
          <a:srcRect/>
          <a:stretch>
            <a:fillRect t="-6000" b="-6000"/>
          </a:stretch>
        </a:blipFill>
      </dgm:spPr>
    </dgm:pt>
    <dgm:pt modelId="{858007B6-B833-455D-815B-10A2C234DA48}" type="pres">
      <dgm:prSet presAssocID="{3FB39D27-8EDE-4CA5-B16F-89B3F46C2A28}" presName="txShp" presStyleLbl="node1" presStyleIdx="0" presStyleCnt="3">
        <dgm:presLayoutVars>
          <dgm:bulletEnabled val="1"/>
        </dgm:presLayoutVars>
      </dgm:prSet>
      <dgm:spPr/>
    </dgm:pt>
    <dgm:pt modelId="{41E914B8-4B93-4254-974E-B737972B2C18}" type="pres">
      <dgm:prSet presAssocID="{3512E296-DCDB-4E59-9208-B6AC3DF18186}" presName="spacing" presStyleCnt="0"/>
      <dgm:spPr/>
    </dgm:pt>
    <dgm:pt modelId="{045D3775-90AB-4403-89B2-8FAD99EC7C00}" type="pres">
      <dgm:prSet presAssocID="{5E37C54B-ACB7-4811-BB63-468917788712}" presName="composite" presStyleCnt="0"/>
      <dgm:spPr/>
    </dgm:pt>
    <dgm:pt modelId="{D91916C1-BCB6-4559-9D42-78C36EEC3560}" type="pres">
      <dgm:prSet presAssocID="{5E37C54B-ACB7-4811-BB63-468917788712}" presName="imgShp" presStyleLbl="fgImgPlace1" presStyleIdx="1" presStyleCnt="3"/>
      <dgm:spPr>
        <a:blipFill dpi="0" rotWithShape="1">
          <a:blip xmlns:r="http://schemas.openxmlformats.org/officeDocument/2006/relationships" r:embed="rId2"/>
          <a:srcRect/>
          <a:stretch>
            <a:fillRect l="-11332" t="-14059" r="-20586" b="-52157"/>
          </a:stretch>
        </a:blipFill>
      </dgm:spPr>
    </dgm:pt>
    <dgm:pt modelId="{67A66B1E-F861-4888-8AA8-E465549F995F}" type="pres">
      <dgm:prSet presAssocID="{5E37C54B-ACB7-4811-BB63-468917788712}" presName="txShp" presStyleLbl="node1" presStyleIdx="1" presStyleCnt="3">
        <dgm:presLayoutVars>
          <dgm:bulletEnabled val="1"/>
        </dgm:presLayoutVars>
      </dgm:prSet>
      <dgm:spPr/>
    </dgm:pt>
    <dgm:pt modelId="{6875A33D-AA80-42E3-97C8-3B75917B5678}" type="pres">
      <dgm:prSet presAssocID="{A73D24F0-D6E6-4819-9A18-FA202A81239D}" presName="spacing" presStyleCnt="0"/>
      <dgm:spPr/>
    </dgm:pt>
    <dgm:pt modelId="{E316D3C9-0FCD-404A-9500-973A175A25DD}" type="pres">
      <dgm:prSet presAssocID="{A962CFDB-3881-4169-84AD-EF54969ADB9F}" presName="composite" presStyleCnt="0"/>
      <dgm:spPr/>
    </dgm:pt>
    <dgm:pt modelId="{0F56153F-B806-41F4-B984-86C2C71BE9DC}" type="pres">
      <dgm:prSet presAssocID="{A962CFDB-3881-4169-84AD-EF54969ADB9F}" presName="imgShp" presStyleLbl="fgImgPlace1" presStyleIdx="2" presStyleCnt="3"/>
      <dgm:spPr>
        <a:blipFill dpi="0" rotWithShape="1">
          <a:blip xmlns:r="http://schemas.openxmlformats.org/officeDocument/2006/relationships" r:embed="rId3"/>
          <a:srcRect/>
          <a:stretch>
            <a:fillRect l="-3920" t="-3471" r="3920" b="-22529"/>
          </a:stretch>
        </a:blipFill>
      </dgm:spPr>
    </dgm:pt>
    <dgm:pt modelId="{6086B915-12A7-48B4-901B-BE118AA005F5}" type="pres">
      <dgm:prSet presAssocID="{A962CFDB-3881-4169-84AD-EF54969ADB9F}" presName="txShp" presStyleLbl="node1" presStyleIdx="2" presStyleCnt="3">
        <dgm:presLayoutVars>
          <dgm:bulletEnabled val="1"/>
        </dgm:presLayoutVars>
      </dgm:prSet>
      <dgm:spPr/>
    </dgm:pt>
  </dgm:ptLst>
  <dgm:cxnLst>
    <dgm:cxn modelId="{5C875B0E-4DE9-49E3-9063-D5D9CC596B78}" srcId="{DF8FD7B7-6334-48A8-B50D-C9729A10ABA6}" destId="{5E37C54B-ACB7-4811-BB63-468917788712}" srcOrd="1" destOrd="0" parTransId="{63B8E641-9D2E-40CD-BE09-C86DF67F9440}" sibTransId="{A73D24F0-D6E6-4819-9A18-FA202A81239D}"/>
    <dgm:cxn modelId="{5072BA53-60C1-4710-93FD-B1A62F2EBFC1}" type="presOf" srcId="{5E37C54B-ACB7-4811-BB63-468917788712}" destId="{67A66B1E-F861-4888-8AA8-E465549F995F}" srcOrd="0" destOrd="0" presId="urn:microsoft.com/office/officeart/2005/8/layout/vList3"/>
    <dgm:cxn modelId="{3CD6A681-1543-4173-9E5C-EBF97A9AEE7D}" srcId="{DF8FD7B7-6334-48A8-B50D-C9729A10ABA6}" destId="{A962CFDB-3881-4169-84AD-EF54969ADB9F}" srcOrd="2" destOrd="0" parTransId="{E501BC20-D749-43BD-8895-CC6020AE9617}" sibTransId="{583A48B7-ECDF-4DC2-88E3-81BADBC7AAD0}"/>
    <dgm:cxn modelId="{92594F9B-280D-4A9D-928B-5DD03759B686}" type="presOf" srcId="{DF8FD7B7-6334-48A8-B50D-C9729A10ABA6}" destId="{6E61C91C-88FF-41D0-ADC3-D2D25CB11B5D}" srcOrd="0" destOrd="0" presId="urn:microsoft.com/office/officeart/2005/8/layout/vList3"/>
    <dgm:cxn modelId="{2AB7179F-368E-4000-87DC-D1ACC236FCAD}" srcId="{DF8FD7B7-6334-48A8-B50D-C9729A10ABA6}" destId="{3FB39D27-8EDE-4CA5-B16F-89B3F46C2A28}" srcOrd="0" destOrd="0" parTransId="{7646E992-80D9-4279-A9CD-337674C919D4}" sibTransId="{3512E296-DCDB-4E59-9208-B6AC3DF18186}"/>
    <dgm:cxn modelId="{ED33BCD2-E0F1-4FC8-BF67-B6735730CC2E}" type="presOf" srcId="{3FB39D27-8EDE-4CA5-B16F-89B3F46C2A28}" destId="{858007B6-B833-455D-815B-10A2C234DA48}" srcOrd="0" destOrd="0" presId="urn:microsoft.com/office/officeart/2005/8/layout/vList3"/>
    <dgm:cxn modelId="{BAE4D7DA-54EE-42FE-B9E9-994BF4ED58CA}" type="presOf" srcId="{A962CFDB-3881-4169-84AD-EF54969ADB9F}" destId="{6086B915-12A7-48B4-901B-BE118AA005F5}" srcOrd="0" destOrd="0" presId="urn:microsoft.com/office/officeart/2005/8/layout/vList3"/>
    <dgm:cxn modelId="{F93AA048-A7BD-4C92-8758-C0F1D9F5D126}" type="presParOf" srcId="{6E61C91C-88FF-41D0-ADC3-D2D25CB11B5D}" destId="{B0D7C8F1-7F83-429F-945B-423BCE9CA03C}" srcOrd="0" destOrd="0" presId="urn:microsoft.com/office/officeart/2005/8/layout/vList3"/>
    <dgm:cxn modelId="{CFC965CB-EAB8-48A9-B7EE-0AAE5F8CBA69}" type="presParOf" srcId="{B0D7C8F1-7F83-429F-945B-423BCE9CA03C}" destId="{CBD64223-28F6-400A-B783-9248F03151F5}" srcOrd="0" destOrd="0" presId="urn:microsoft.com/office/officeart/2005/8/layout/vList3"/>
    <dgm:cxn modelId="{B513401F-4069-43EF-A0B9-3129A7064DCD}" type="presParOf" srcId="{B0D7C8F1-7F83-429F-945B-423BCE9CA03C}" destId="{858007B6-B833-455D-815B-10A2C234DA48}" srcOrd="1" destOrd="0" presId="urn:microsoft.com/office/officeart/2005/8/layout/vList3"/>
    <dgm:cxn modelId="{CA542B13-E01A-458B-A8F8-F3BBC9D5FD25}" type="presParOf" srcId="{6E61C91C-88FF-41D0-ADC3-D2D25CB11B5D}" destId="{41E914B8-4B93-4254-974E-B737972B2C18}" srcOrd="1" destOrd="0" presId="urn:microsoft.com/office/officeart/2005/8/layout/vList3"/>
    <dgm:cxn modelId="{0909E3F2-0009-402F-B9F6-E9282A856FDE}" type="presParOf" srcId="{6E61C91C-88FF-41D0-ADC3-D2D25CB11B5D}" destId="{045D3775-90AB-4403-89B2-8FAD99EC7C00}" srcOrd="2" destOrd="0" presId="urn:microsoft.com/office/officeart/2005/8/layout/vList3"/>
    <dgm:cxn modelId="{6B1908DC-AAD3-4C48-813C-609A202FE6FC}" type="presParOf" srcId="{045D3775-90AB-4403-89B2-8FAD99EC7C00}" destId="{D91916C1-BCB6-4559-9D42-78C36EEC3560}" srcOrd="0" destOrd="0" presId="urn:microsoft.com/office/officeart/2005/8/layout/vList3"/>
    <dgm:cxn modelId="{02B2C6B3-48AF-4492-970F-174DA29FC33B}" type="presParOf" srcId="{045D3775-90AB-4403-89B2-8FAD99EC7C00}" destId="{67A66B1E-F861-4888-8AA8-E465549F995F}" srcOrd="1" destOrd="0" presId="urn:microsoft.com/office/officeart/2005/8/layout/vList3"/>
    <dgm:cxn modelId="{76587294-D6D1-4BAA-B04D-C1F4A06EC6CC}" type="presParOf" srcId="{6E61C91C-88FF-41D0-ADC3-D2D25CB11B5D}" destId="{6875A33D-AA80-42E3-97C8-3B75917B5678}" srcOrd="3" destOrd="0" presId="urn:microsoft.com/office/officeart/2005/8/layout/vList3"/>
    <dgm:cxn modelId="{C4F55FE8-172E-4539-8A24-007CBB6145A3}" type="presParOf" srcId="{6E61C91C-88FF-41D0-ADC3-D2D25CB11B5D}" destId="{E316D3C9-0FCD-404A-9500-973A175A25DD}" srcOrd="4" destOrd="0" presId="urn:microsoft.com/office/officeart/2005/8/layout/vList3"/>
    <dgm:cxn modelId="{25F9732A-0F82-40AE-B71D-DDA87918131E}" type="presParOf" srcId="{E316D3C9-0FCD-404A-9500-973A175A25DD}" destId="{0F56153F-B806-41F4-B984-86C2C71BE9DC}" srcOrd="0" destOrd="0" presId="urn:microsoft.com/office/officeart/2005/8/layout/vList3"/>
    <dgm:cxn modelId="{11068874-7A86-4FBF-A6A9-69F4BA50C7AD}" type="presParOf" srcId="{E316D3C9-0FCD-404A-9500-973A175A25DD}" destId="{6086B915-12A7-48B4-901B-BE118AA005F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8FD7B7-6334-48A8-B50D-C9729A10ABA6}" type="doc">
      <dgm:prSet loTypeId="urn:microsoft.com/office/officeart/2005/8/layout/vList3" loCatId="picture" qsTypeId="urn:microsoft.com/office/officeart/2005/8/quickstyle/simple1" qsCatId="simple" csTypeId="urn:microsoft.com/office/officeart/2005/8/colors/accent0_3" csCatId="mainScheme" phldr="1"/>
      <dgm:spPr/>
    </dgm:pt>
    <dgm:pt modelId="{3FB39D27-8EDE-4CA5-B16F-89B3F46C2A28}">
      <dgm:prSet phldrT="[Text]" custT="1"/>
      <dgm:spPr>
        <a:solidFill>
          <a:schemeClr val="bg1"/>
        </a:solidFill>
        <a:ln>
          <a:solidFill>
            <a:schemeClr val="accent4"/>
          </a:solidFill>
        </a:ln>
      </dgm:spPr>
      <dgm:t>
        <a:bodyPr/>
        <a:lstStyle/>
        <a:p>
          <a:pPr algn="l">
            <a:lnSpc>
              <a:spcPct val="100000"/>
            </a:lnSpc>
          </a:pPr>
          <a:r>
            <a:rPr lang="en-US" sz="1400" b="1" dirty="0" err="1">
              <a:solidFill>
                <a:schemeClr val="tx1"/>
              </a:solidFill>
              <a:latin typeface="Formata Light" panose="02000503040000020004" pitchFamily="50" charset="0"/>
            </a:rPr>
            <a:t>Qinru</a:t>
          </a:r>
          <a:r>
            <a:rPr lang="en-US" sz="1400" b="1" dirty="0">
              <a:solidFill>
                <a:schemeClr val="tx1"/>
              </a:solidFill>
              <a:latin typeface="Formata Light" panose="02000503040000020004" pitchFamily="50" charset="0"/>
            </a:rPr>
            <a:t> </a:t>
          </a:r>
          <a:r>
            <a:rPr lang="en-US" sz="1400" b="1" dirty="0" err="1">
              <a:solidFill>
                <a:schemeClr val="tx1"/>
              </a:solidFill>
              <a:latin typeface="Formata Light" panose="02000503040000020004" pitchFamily="50" charset="0"/>
            </a:rPr>
            <a:t>Qiu</a:t>
          </a:r>
          <a:r>
            <a:rPr lang="en-US" sz="1400" b="1" dirty="0">
              <a:solidFill>
                <a:schemeClr val="tx1"/>
              </a:solidFill>
              <a:latin typeface="Formata Light" panose="02000503040000020004" pitchFamily="50" charset="0"/>
            </a:rPr>
            <a:t>  </a:t>
          </a:r>
          <a:r>
            <a:rPr lang="en-US" sz="1400" b="0" dirty="0">
              <a:solidFill>
                <a:schemeClr val="tx1"/>
              </a:solidFill>
              <a:latin typeface="Formata Light" panose="02000503040000020004" pitchFamily="50" charset="0"/>
            </a:rPr>
            <a:t>|</a:t>
          </a:r>
          <a:r>
            <a:rPr lang="en-US" sz="1400" b="1" dirty="0">
              <a:solidFill>
                <a:schemeClr val="tx1"/>
              </a:solidFill>
              <a:latin typeface="Formata Light" panose="02000503040000020004" pitchFamily="50" charset="0"/>
            </a:rPr>
            <a:t> Syracuse University</a:t>
          </a:r>
        </a:p>
        <a:p>
          <a:pPr algn="l">
            <a:lnSpc>
              <a:spcPct val="100000"/>
            </a:lnSpc>
          </a:pPr>
          <a:r>
            <a:rPr lang="en-US" sz="1400" b="0" i="0" dirty="0">
              <a:solidFill>
                <a:schemeClr val="tx1"/>
              </a:solidFill>
              <a:latin typeface="Formata Light" panose="02000503040000020004" pitchFamily="50" charset="0"/>
            </a:rPr>
            <a:t>A Journey into Neuromorphic Computing: Models, Algorithms, and Implementations</a:t>
          </a:r>
        </a:p>
        <a:p>
          <a:pPr algn="l">
            <a:lnSpc>
              <a:spcPct val="100000"/>
            </a:lnSpc>
          </a:pPr>
          <a:r>
            <a:rPr lang="en-US" sz="1400" b="0" i="0" dirty="0">
              <a:solidFill>
                <a:schemeClr val="tx1"/>
              </a:solidFill>
              <a:latin typeface="Formata Light" panose="02000503040000020004" pitchFamily="50" charset="0"/>
            </a:rPr>
            <a:t>Energy Efficient Learning and Adaptation of Multivariate Time Series Using Neuromorphic Computing</a:t>
          </a:r>
          <a:endParaRPr lang="en-US" sz="1400" dirty="0">
            <a:solidFill>
              <a:schemeClr val="tx1"/>
            </a:solidFill>
            <a:latin typeface="Formata Light" panose="02000503040000020004" pitchFamily="50" charset="0"/>
          </a:endParaRPr>
        </a:p>
      </dgm:t>
    </dgm:pt>
    <dgm:pt modelId="{7646E992-80D9-4279-A9CD-337674C919D4}" type="parTrans" cxnId="{2AB7179F-368E-4000-87DC-D1ACC236FCAD}">
      <dgm:prSet/>
      <dgm:spPr/>
      <dgm:t>
        <a:bodyPr/>
        <a:lstStyle/>
        <a:p>
          <a:endParaRPr lang="en-US" sz="2400"/>
        </a:p>
      </dgm:t>
    </dgm:pt>
    <dgm:pt modelId="{3512E296-DCDB-4E59-9208-B6AC3DF18186}" type="sibTrans" cxnId="{2AB7179F-368E-4000-87DC-D1ACC236FCAD}">
      <dgm:prSet/>
      <dgm:spPr/>
      <dgm:t>
        <a:bodyPr/>
        <a:lstStyle/>
        <a:p>
          <a:endParaRPr lang="en-US" sz="2400"/>
        </a:p>
      </dgm:t>
    </dgm:pt>
    <dgm:pt modelId="{59C3B3C7-07C9-5546-B7B0-7C06ADC19AAF}">
      <dgm:prSet phldrT="[Text]" custT="1"/>
      <dgm:spPr>
        <a:solidFill>
          <a:schemeClr val="bg1"/>
        </a:solidFill>
        <a:ln>
          <a:solidFill>
            <a:schemeClr val="accent4"/>
          </a:solidFill>
        </a:ln>
      </dgm:spPr>
      <dgm:t>
        <a:bodyPr/>
        <a:lstStyle/>
        <a:p>
          <a:pPr algn="l"/>
          <a:r>
            <a:rPr lang="en-US" sz="1400" b="1" dirty="0">
              <a:solidFill>
                <a:schemeClr val="tx1"/>
              </a:solidFill>
              <a:latin typeface="Formata Light" panose="02000503040000020004" pitchFamily="50" charset="0"/>
            </a:rPr>
            <a:t>Cheng </a:t>
          </a:r>
          <a:r>
            <a:rPr lang="en-US" sz="1400" b="1" dirty="0" err="1">
              <a:solidFill>
                <a:schemeClr val="tx1"/>
              </a:solidFill>
              <a:latin typeface="Formata Light" panose="02000503040000020004" pitchFamily="50" charset="0"/>
            </a:rPr>
            <a:t>Zhuo</a:t>
          </a:r>
          <a:r>
            <a:rPr lang="en-US" sz="1400" b="1" dirty="0">
              <a:solidFill>
                <a:schemeClr val="tx1"/>
              </a:solidFill>
              <a:latin typeface="Formata Light" panose="02000503040000020004" pitchFamily="50" charset="0"/>
            </a:rPr>
            <a:t>  </a:t>
          </a:r>
          <a:r>
            <a:rPr lang="en-US" sz="1400" b="0" dirty="0">
              <a:solidFill>
                <a:schemeClr val="tx1"/>
              </a:solidFill>
              <a:latin typeface="Formata Light" panose="02000503040000020004" pitchFamily="50" charset="0"/>
            </a:rPr>
            <a:t>|</a:t>
          </a:r>
          <a:r>
            <a:rPr lang="en-US" sz="1400" b="1" dirty="0">
              <a:solidFill>
                <a:schemeClr val="tx1"/>
              </a:solidFill>
              <a:latin typeface="Formata Light" panose="02000503040000020004" pitchFamily="50" charset="0"/>
            </a:rPr>
            <a:t> Zhejiang University</a:t>
          </a:r>
        </a:p>
        <a:p>
          <a:pPr algn="l"/>
          <a:r>
            <a:rPr lang="en-US" sz="1400" b="0" i="0" dirty="0">
              <a:solidFill>
                <a:schemeClr val="tx1"/>
              </a:solidFill>
              <a:latin typeface="Formata Light" panose="02000503040000020004" pitchFamily="50" charset="0"/>
            </a:rPr>
            <a:t>Hardware/Software Co-Design for Computing-in-Memory Using Non-Volatile Memory</a:t>
          </a:r>
        </a:p>
        <a:p>
          <a:pPr algn="l"/>
          <a:r>
            <a:rPr lang="en-US" sz="1400" b="0" i="0" dirty="0">
              <a:solidFill>
                <a:schemeClr val="tx1"/>
              </a:solidFill>
              <a:latin typeface="Formata Light" panose="02000503040000020004" pitchFamily="50" charset="0"/>
            </a:rPr>
            <a:t>Energy Efficient Approximate Multiplier Design: From A Cross-Layer Perspective</a:t>
          </a:r>
        </a:p>
        <a:p>
          <a:pPr algn="l"/>
          <a:r>
            <a:rPr lang="en-US" sz="1400" b="0" i="0" dirty="0">
              <a:solidFill>
                <a:schemeClr val="tx1"/>
              </a:solidFill>
              <a:latin typeface="Formata Light" panose="02000503040000020004" pitchFamily="50" charset="0"/>
            </a:rPr>
            <a:t>Machine Learning Assisted Sign-Off: Cost and Effect</a:t>
          </a:r>
          <a:endParaRPr lang="en-US" sz="1400" dirty="0">
            <a:solidFill>
              <a:schemeClr val="tx1"/>
            </a:solidFill>
            <a:latin typeface="Formata Light" panose="02000503040000020004" pitchFamily="50" charset="0"/>
          </a:endParaRPr>
        </a:p>
      </dgm:t>
    </dgm:pt>
    <dgm:pt modelId="{5596CE91-73A4-4146-BC1F-685C6BDA398C}" type="parTrans" cxnId="{8E827D89-ED9F-F24D-A2AF-5DB0B8471DC6}">
      <dgm:prSet/>
      <dgm:spPr/>
      <dgm:t>
        <a:bodyPr/>
        <a:lstStyle/>
        <a:p>
          <a:endParaRPr lang="en-US"/>
        </a:p>
      </dgm:t>
    </dgm:pt>
    <dgm:pt modelId="{13430CB3-DF62-2E4D-8AFE-642062F1A05D}" type="sibTrans" cxnId="{8E827D89-ED9F-F24D-A2AF-5DB0B8471DC6}">
      <dgm:prSet/>
      <dgm:spPr/>
      <dgm:t>
        <a:bodyPr/>
        <a:lstStyle/>
        <a:p>
          <a:endParaRPr lang="en-US"/>
        </a:p>
      </dgm:t>
    </dgm:pt>
    <dgm:pt modelId="{6E61C91C-88FF-41D0-ADC3-D2D25CB11B5D}" type="pres">
      <dgm:prSet presAssocID="{DF8FD7B7-6334-48A8-B50D-C9729A10ABA6}" presName="linearFlow" presStyleCnt="0">
        <dgm:presLayoutVars>
          <dgm:dir/>
          <dgm:resizeHandles val="exact"/>
        </dgm:presLayoutVars>
      </dgm:prSet>
      <dgm:spPr/>
    </dgm:pt>
    <dgm:pt modelId="{B0D7C8F1-7F83-429F-945B-423BCE9CA03C}" type="pres">
      <dgm:prSet presAssocID="{3FB39D27-8EDE-4CA5-B16F-89B3F46C2A28}" presName="composite" presStyleCnt="0"/>
      <dgm:spPr/>
    </dgm:pt>
    <dgm:pt modelId="{CBD64223-28F6-400A-B783-9248F03151F5}" type="pres">
      <dgm:prSet presAssocID="{3FB39D27-8EDE-4CA5-B16F-89B3F46C2A28}" presName="imgShp" presStyleLbl="fgImgPlace1" presStyleIdx="0" presStyleCnt="2" custScaleX="112006" custScaleY="112006" custLinFactNeighborY="11522"/>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858007B6-B833-455D-815B-10A2C234DA48}" type="pres">
      <dgm:prSet presAssocID="{3FB39D27-8EDE-4CA5-B16F-89B3F46C2A28}" presName="txShp" presStyleLbl="node1" presStyleIdx="0" presStyleCnt="2" custScaleY="93435" custLinFactNeighborX="4760" custLinFactNeighborY="12473">
        <dgm:presLayoutVars>
          <dgm:bulletEnabled val="1"/>
        </dgm:presLayoutVars>
      </dgm:prSet>
      <dgm:spPr/>
    </dgm:pt>
    <dgm:pt modelId="{41E914B8-4B93-4254-974E-B737972B2C18}" type="pres">
      <dgm:prSet presAssocID="{3512E296-DCDB-4E59-9208-B6AC3DF18186}" presName="spacing" presStyleCnt="0"/>
      <dgm:spPr/>
    </dgm:pt>
    <dgm:pt modelId="{CD55E531-DA83-0945-86E5-885421C21CC0}" type="pres">
      <dgm:prSet presAssocID="{59C3B3C7-07C9-5546-B7B0-7C06ADC19AAF}" presName="composite" presStyleCnt="0"/>
      <dgm:spPr/>
    </dgm:pt>
    <dgm:pt modelId="{ED0A785B-8F58-8344-ADD9-8971D571C405}" type="pres">
      <dgm:prSet presAssocID="{59C3B3C7-07C9-5546-B7B0-7C06ADC19AAF}" presName="imgShp" presStyleLbl="fgImgPlace1" presStyleIdx="1" presStyleCnt="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666" t="-4346" r="-666" b="-21654"/>
          </a:stretch>
        </a:blipFill>
      </dgm:spPr>
    </dgm:pt>
    <dgm:pt modelId="{D2F0EC04-EE78-6045-86C0-B1831AA82F75}" type="pres">
      <dgm:prSet presAssocID="{59C3B3C7-07C9-5546-B7B0-7C06ADC19AAF}" presName="txShp" presStyleLbl="node1" presStyleIdx="1" presStyleCnt="2" custScaleY="93435" custLinFactNeighborX="4760" custLinFactNeighborY="12473">
        <dgm:presLayoutVars>
          <dgm:bulletEnabled val="1"/>
        </dgm:presLayoutVars>
      </dgm:prSet>
      <dgm:spPr/>
    </dgm:pt>
  </dgm:ptLst>
  <dgm:cxnLst>
    <dgm:cxn modelId="{930CF952-8B21-2A4E-A344-B1F59855349F}" type="presOf" srcId="{59C3B3C7-07C9-5546-B7B0-7C06ADC19AAF}" destId="{D2F0EC04-EE78-6045-86C0-B1831AA82F75}" srcOrd="0" destOrd="0" presId="urn:microsoft.com/office/officeart/2005/8/layout/vList3"/>
    <dgm:cxn modelId="{8E827D89-ED9F-F24D-A2AF-5DB0B8471DC6}" srcId="{DF8FD7B7-6334-48A8-B50D-C9729A10ABA6}" destId="{59C3B3C7-07C9-5546-B7B0-7C06ADC19AAF}" srcOrd="1" destOrd="0" parTransId="{5596CE91-73A4-4146-BC1F-685C6BDA398C}" sibTransId="{13430CB3-DF62-2E4D-8AFE-642062F1A05D}"/>
    <dgm:cxn modelId="{92594F9B-280D-4A9D-928B-5DD03759B686}" type="presOf" srcId="{DF8FD7B7-6334-48A8-B50D-C9729A10ABA6}" destId="{6E61C91C-88FF-41D0-ADC3-D2D25CB11B5D}" srcOrd="0" destOrd="0" presId="urn:microsoft.com/office/officeart/2005/8/layout/vList3"/>
    <dgm:cxn modelId="{2AB7179F-368E-4000-87DC-D1ACC236FCAD}" srcId="{DF8FD7B7-6334-48A8-B50D-C9729A10ABA6}" destId="{3FB39D27-8EDE-4CA5-B16F-89B3F46C2A28}" srcOrd="0" destOrd="0" parTransId="{7646E992-80D9-4279-A9CD-337674C919D4}" sibTransId="{3512E296-DCDB-4E59-9208-B6AC3DF18186}"/>
    <dgm:cxn modelId="{ED33BCD2-E0F1-4FC8-BF67-B6735730CC2E}" type="presOf" srcId="{3FB39D27-8EDE-4CA5-B16F-89B3F46C2A28}" destId="{858007B6-B833-455D-815B-10A2C234DA48}" srcOrd="0" destOrd="0" presId="urn:microsoft.com/office/officeart/2005/8/layout/vList3"/>
    <dgm:cxn modelId="{F93AA048-A7BD-4C92-8758-C0F1D9F5D126}" type="presParOf" srcId="{6E61C91C-88FF-41D0-ADC3-D2D25CB11B5D}" destId="{B0D7C8F1-7F83-429F-945B-423BCE9CA03C}" srcOrd="0" destOrd="0" presId="urn:microsoft.com/office/officeart/2005/8/layout/vList3"/>
    <dgm:cxn modelId="{CFC965CB-EAB8-48A9-B7EE-0AAE5F8CBA69}" type="presParOf" srcId="{B0D7C8F1-7F83-429F-945B-423BCE9CA03C}" destId="{CBD64223-28F6-400A-B783-9248F03151F5}" srcOrd="0" destOrd="0" presId="urn:microsoft.com/office/officeart/2005/8/layout/vList3"/>
    <dgm:cxn modelId="{B513401F-4069-43EF-A0B9-3129A7064DCD}" type="presParOf" srcId="{B0D7C8F1-7F83-429F-945B-423BCE9CA03C}" destId="{858007B6-B833-455D-815B-10A2C234DA48}" srcOrd="1" destOrd="0" presId="urn:microsoft.com/office/officeart/2005/8/layout/vList3"/>
    <dgm:cxn modelId="{CA542B13-E01A-458B-A8F8-F3BBC9D5FD25}" type="presParOf" srcId="{6E61C91C-88FF-41D0-ADC3-D2D25CB11B5D}" destId="{41E914B8-4B93-4254-974E-B737972B2C18}" srcOrd="1" destOrd="0" presId="urn:microsoft.com/office/officeart/2005/8/layout/vList3"/>
    <dgm:cxn modelId="{DCAF0ACC-6EE1-3149-A331-25674B5706AF}" type="presParOf" srcId="{6E61C91C-88FF-41D0-ADC3-D2D25CB11B5D}" destId="{CD55E531-DA83-0945-86E5-885421C21CC0}" srcOrd="2" destOrd="0" presId="urn:microsoft.com/office/officeart/2005/8/layout/vList3"/>
    <dgm:cxn modelId="{EB373935-9327-A942-8CD0-0E45CC632AD7}" type="presParOf" srcId="{CD55E531-DA83-0945-86E5-885421C21CC0}" destId="{ED0A785B-8F58-8344-ADD9-8971D571C405}" srcOrd="0" destOrd="0" presId="urn:microsoft.com/office/officeart/2005/8/layout/vList3"/>
    <dgm:cxn modelId="{ADDA810E-0F1C-774B-A805-7A2A10E72279}" type="presParOf" srcId="{CD55E531-DA83-0945-86E5-885421C21CC0}" destId="{D2F0EC04-EE78-6045-86C0-B1831AA82F7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291360-A6F5-49ED-B7A8-12B54D8D80B6}"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33F85173-3F70-4282-B0E2-817AA3D9A335}">
      <dgm:prSet phldrT="[Text]" custT="1"/>
      <dgm:spPr/>
      <dgm:t>
        <a:bodyPr/>
        <a:lstStyle/>
        <a:p>
          <a:pPr algn="ctr"/>
          <a:r>
            <a:rPr lang="en-US" sz="2200" dirty="0"/>
            <a:t>Become a CEDA Participant</a:t>
          </a:r>
        </a:p>
        <a:p>
          <a:pPr algn="ctr"/>
          <a:r>
            <a:rPr lang="en-US" sz="1400" dirty="0"/>
            <a:t>For free on the IEEE website</a:t>
          </a:r>
        </a:p>
      </dgm:t>
    </dgm:pt>
    <dgm:pt modelId="{16084BCB-5EAD-4285-8CCB-04951E957F52}" type="parTrans" cxnId="{37FEC5E4-946F-4D49-B7DF-82422ABDF6EF}">
      <dgm:prSet/>
      <dgm:spPr/>
      <dgm:t>
        <a:bodyPr/>
        <a:lstStyle/>
        <a:p>
          <a:endParaRPr lang="en-US"/>
        </a:p>
      </dgm:t>
    </dgm:pt>
    <dgm:pt modelId="{7458F96B-476F-44A9-8260-281D43856A6B}" type="sibTrans" cxnId="{37FEC5E4-946F-4D49-B7DF-82422ABDF6EF}">
      <dgm:prSet/>
      <dgm:spPr/>
      <dgm:t>
        <a:bodyPr/>
        <a:lstStyle/>
        <a:p>
          <a:endParaRPr lang="en-US"/>
        </a:p>
      </dgm:t>
    </dgm:pt>
    <dgm:pt modelId="{D6ED8582-A851-4F93-AAAB-27AA058A44CE}">
      <dgm:prSet custT="1"/>
      <dgm:spPr/>
      <dgm:t>
        <a:bodyPr/>
        <a:lstStyle/>
        <a:p>
          <a:pPr algn="ctr"/>
          <a:r>
            <a:rPr lang="en-US" sz="2200" dirty="0">
              <a:solidFill>
                <a:schemeClr val="bg1"/>
              </a:solidFill>
            </a:rPr>
            <a:t>Subscribe to CEDA Mailing List </a:t>
          </a:r>
          <a:br>
            <a:rPr lang="en-US" sz="1400" dirty="0">
              <a:solidFill>
                <a:schemeClr val="bg1"/>
              </a:solidFill>
            </a:rPr>
          </a:br>
          <a:endParaRPr lang="en-US" sz="1400" dirty="0">
            <a:solidFill>
              <a:schemeClr val="bg1"/>
            </a:solidFill>
          </a:endParaRPr>
        </a:p>
        <a:p>
          <a:pPr algn="ctr"/>
          <a:r>
            <a:rPr lang="en-US" sz="1600" u="none"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bit.ly/currents-subscribe</a:t>
          </a:r>
          <a:endParaRPr lang="en-US" sz="2200" u="none" dirty="0">
            <a:solidFill>
              <a:schemeClr val="bg1"/>
            </a:solidFill>
          </a:endParaRPr>
        </a:p>
      </dgm:t>
    </dgm:pt>
    <dgm:pt modelId="{D21CF574-134F-406D-B10B-730CA77A4D6E}" type="parTrans" cxnId="{49A0BA63-05D4-438B-847D-321507BA3AFD}">
      <dgm:prSet/>
      <dgm:spPr/>
      <dgm:t>
        <a:bodyPr/>
        <a:lstStyle/>
        <a:p>
          <a:endParaRPr lang="en-US"/>
        </a:p>
      </dgm:t>
    </dgm:pt>
    <dgm:pt modelId="{522C2A35-080E-4173-B0F5-039701847A97}" type="sibTrans" cxnId="{49A0BA63-05D4-438B-847D-321507BA3AFD}">
      <dgm:prSet/>
      <dgm:spPr/>
      <dgm:t>
        <a:bodyPr/>
        <a:lstStyle/>
        <a:p>
          <a:endParaRPr lang="en-US"/>
        </a:p>
      </dgm:t>
    </dgm:pt>
    <dgm:pt modelId="{51E8B294-371D-444F-B04A-465505CE13EA}">
      <dgm:prSet/>
      <dgm:spPr/>
      <dgm:t>
        <a:bodyPr anchor="ctr"/>
        <a:lstStyle/>
        <a:p>
          <a:pPr algn="ctr">
            <a:buNone/>
          </a:pPr>
          <a:r>
            <a:rPr lang="en-US" sz="1900" b="1" dirty="0"/>
            <a:t>Conferences and Events</a:t>
          </a:r>
        </a:p>
      </dgm:t>
    </dgm:pt>
    <dgm:pt modelId="{F164708D-74D9-48C8-A628-3E855E813ABD}" type="parTrans" cxnId="{B1874912-59B2-4735-9225-1CE756EEE880}">
      <dgm:prSet/>
      <dgm:spPr/>
      <dgm:t>
        <a:bodyPr/>
        <a:lstStyle/>
        <a:p>
          <a:endParaRPr lang="en-US"/>
        </a:p>
      </dgm:t>
    </dgm:pt>
    <dgm:pt modelId="{9FEB2B91-7CAA-4FE8-B565-86919035F453}" type="sibTrans" cxnId="{B1874912-59B2-4735-9225-1CE756EEE880}">
      <dgm:prSet/>
      <dgm:spPr/>
      <dgm:t>
        <a:bodyPr/>
        <a:lstStyle/>
        <a:p>
          <a:endParaRPr lang="en-US"/>
        </a:p>
      </dgm:t>
    </dgm:pt>
    <dgm:pt modelId="{29092698-CC60-49FA-881C-567BFFDA6DEA}">
      <dgm:prSet custT="1"/>
      <dgm:spPr/>
      <dgm:t>
        <a:bodyPr anchor="ctr"/>
        <a:lstStyle/>
        <a:p>
          <a:pPr algn="ctr">
            <a:buNone/>
          </a:pPr>
          <a:r>
            <a:rPr lang="en-US" sz="1400" dirty="0"/>
            <a:t>Organize a meeting, workshop or conference.</a:t>
          </a:r>
          <a:br>
            <a:rPr lang="en-US" sz="1400" dirty="0"/>
          </a:br>
          <a:endParaRPr lang="en-US" sz="1400" dirty="0"/>
        </a:p>
      </dgm:t>
    </dgm:pt>
    <dgm:pt modelId="{DE28D353-C1E6-4891-BF9C-72CAD0B10961}" type="parTrans" cxnId="{B4F1FB5A-EC96-4CB0-BDDC-EA046DBA7E3D}">
      <dgm:prSet/>
      <dgm:spPr/>
      <dgm:t>
        <a:bodyPr/>
        <a:lstStyle/>
        <a:p>
          <a:endParaRPr lang="en-US"/>
        </a:p>
      </dgm:t>
    </dgm:pt>
    <dgm:pt modelId="{01DF8687-1D4B-4A42-ABE0-207960322DC5}" type="sibTrans" cxnId="{B4F1FB5A-EC96-4CB0-BDDC-EA046DBA7E3D}">
      <dgm:prSet/>
      <dgm:spPr/>
      <dgm:t>
        <a:bodyPr/>
        <a:lstStyle/>
        <a:p>
          <a:endParaRPr lang="en-US"/>
        </a:p>
      </dgm:t>
    </dgm:pt>
    <dgm:pt modelId="{744B8D96-E61A-4D73-8EC4-A5F4CA049E4E}">
      <dgm:prSet custT="1"/>
      <dgm:spPr/>
      <dgm:t>
        <a:bodyPr anchor="ctr"/>
        <a:lstStyle/>
        <a:p>
          <a:pPr algn="ctr">
            <a:buNone/>
          </a:pPr>
          <a:r>
            <a:rPr lang="en-US" sz="1400" dirty="0"/>
            <a:t>Review for CEDA conferences and Journals</a:t>
          </a:r>
        </a:p>
      </dgm:t>
    </dgm:pt>
    <dgm:pt modelId="{7AF2E032-6EEF-4A47-AB12-32F9673FAB47}" type="parTrans" cxnId="{D7A880BF-06A9-4676-9965-AA2BDB0741D1}">
      <dgm:prSet/>
      <dgm:spPr/>
      <dgm:t>
        <a:bodyPr/>
        <a:lstStyle/>
        <a:p>
          <a:endParaRPr lang="en-US"/>
        </a:p>
      </dgm:t>
    </dgm:pt>
    <dgm:pt modelId="{4A4CBDF8-0BB9-45CE-95AA-9BF7D11B3286}" type="sibTrans" cxnId="{D7A880BF-06A9-4676-9965-AA2BDB0741D1}">
      <dgm:prSet/>
      <dgm:spPr/>
      <dgm:t>
        <a:bodyPr/>
        <a:lstStyle/>
        <a:p>
          <a:endParaRPr lang="en-US"/>
        </a:p>
      </dgm:t>
    </dgm:pt>
    <dgm:pt modelId="{C8A923EC-3188-4501-A3C4-C1C0D7515EEF}">
      <dgm:prSet custT="1"/>
      <dgm:spPr/>
      <dgm:t>
        <a:bodyPr/>
        <a:lstStyle/>
        <a:p>
          <a:pPr algn="ctr"/>
          <a:r>
            <a:rPr lang="en-US" sz="1800" dirty="0"/>
            <a:t>Get involved with local chapters and volunteer to organize activities</a:t>
          </a:r>
          <a:br>
            <a:rPr lang="en-US" sz="1800" dirty="0"/>
          </a:br>
          <a:br>
            <a:rPr lang="en-US" sz="1800" dirty="0"/>
          </a:br>
          <a:r>
            <a:rPr lang="en-US" sz="1400" dirty="0"/>
            <a:t>Volunteer to organize activities</a:t>
          </a:r>
          <a:endParaRPr lang="en-US" sz="1800" dirty="0"/>
        </a:p>
      </dgm:t>
    </dgm:pt>
    <dgm:pt modelId="{E3295E70-52B7-4A90-9189-E220DC5756B7}" type="parTrans" cxnId="{7D888EEB-EA55-4B2D-85F3-47B158E9B9FB}">
      <dgm:prSet/>
      <dgm:spPr/>
      <dgm:t>
        <a:bodyPr/>
        <a:lstStyle/>
        <a:p>
          <a:endParaRPr lang="en-US"/>
        </a:p>
      </dgm:t>
    </dgm:pt>
    <dgm:pt modelId="{67B9C090-4919-4A7D-942C-A12D57FB75D8}" type="sibTrans" cxnId="{7D888EEB-EA55-4B2D-85F3-47B158E9B9FB}">
      <dgm:prSet/>
      <dgm:spPr/>
      <dgm:t>
        <a:bodyPr/>
        <a:lstStyle/>
        <a:p>
          <a:endParaRPr lang="en-US"/>
        </a:p>
      </dgm:t>
    </dgm:pt>
    <dgm:pt modelId="{5334F658-A3F2-4EE5-94F9-401E42B53907}">
      <dgm:prSet/>
      <dgm:spPr/>
      <dgm:t>
        <a:bodyPr anchor="ctr"/>
        <a:lstStyle/>
        <a:p>
          <a:pPr algn="ctr">
            <a:buNone/>
          </a:pPr>
          <a:r>
            <a:rPr lang="en-US" sz="2200" dirty="0"/>
            <a:t>Volunteer to Serve on CEDA Committees </a:t>
          </a:r>
        </a:p>
      </dgm:t>
    </dgm:pt>
    <dgm:pt modelId="{16E2DCDD-71C6-4E9E-8A6D-41564C56AC8E}" type="parTrans" cxnId="{D27147FE-3228-414D-B346-AA7BE6545096}">
      <dgm:prSet/>
      <dgm:spPr/>
      <dgm:t>
        <a:bodyPr/>
        <a:lstStyle/>
        <a:p>
          <a:endParaRPr lang="en-US"/>
        </a:p>
      </dgm:t>
    </dgm:pt>
    <dgm:pt modelId="{FDBE83DB-2DA6-4460-BE2E-F0BC2701AC43}" type="sibTrans" cxnId="{D27147FE-3228-414D-B346-AA7BE6545096}">
      <dgm:prSet/>
      <dgm:spPr/>
      <dgm:t>
        <a:bodyPr/>
        <a:lstStyle/>
        <a:p>
          <a:endParaRPr lang="en-US"/>
        </a:p>
      </dgm:t>
    </dgm:pt>
    <dgm:pt modelId="{EE4E1F83-2836-424A-8B8C-9BE271016ED7}">
      <dgm:prSet custT="1"/>
      <dgm:spPr/>
      <dgm:t>
        <a:bodyPr anchor="ctr"/>
        <a:lstStyle/>
        <a:p>
          <a:pPr algn="ctr">
            <a:buNone/>
          </a:pPr>
          <a:r>
            <a:rPr lang="en-US" sz="1400" dirty="0"/>
            <a:t>Calls are announced on the website and social media</a:t>
          </a:r>
        </a:p>
      </dgm:t>
    </dgm:pt>
    <dgm:pt modelId="{F7975274-1B9E-498D-B4AD-755E50DF7099}" type="parTrans" cxnId="{2E74E7C3-17BD-40C6-BFBD-6D833D9C1EF5}">
      <dgm:prSet/>
      <dgm:spPr/>
      <dgm:t>
        <a:bodyPr/>
        <a:lstStyle/>
        <a:p>
          <a:endParaRPr lang="en-US"/>
        </a:p>
      </dgm:t>
    </dgm:pt>
    <dgm:pt modelId="{A323C406-CB7B-47B2-AA9E-640A1736F1A2}" type="sibTrans" cxnId="{2E74E7C3-17BD-40C6-BFBD-6D833D9C1EF5}">
      <dgm:prSet/>
      <dgm:spPr/>
      <dgm:t>
        <a:bodyPr/>
        <a:lstStyle/>
        <a:p>
          <a:endParaRPr lang="en-US"/>
        </a:p>
      </dgm:t>
    </dgm:pt>
    <dgm:pt modelId="{83A5A39F-8454-4347-AA04-A82BA5AD36CD}">
      <dgm:prSet custT="1"/>
      <dgm:spPr/>
      <dgm:t>
        <a:bodyPr anchor="ctr"/>
        <a:lstStyle/>
        <a:p>
          <a:pPr algn="ctr">
            <a:lnSpc>
              <a:spcPct val="100000"/>
            </a:lnSpc>
            <a:buNone/>
          </a:pPr>
          <a:r>
            <a:rPr lang="en-US" sz="2200" kern="1200" dirty="0"/>
            <a:t>Distinguished </a:t>
          </a:r>
          <a:r>
            <a:rPr lang="en-US" sz="2200" kern="1200" dirty="0">
              <a:solidFill>
                <a:prstClr val="white"/>
              </a:solidFill>
              <a:latin typeface="Formata Light"/>
              <a:ea typeface="+mn-ea"/>
              <a:cs typeface="+mn-cs"/>
            </a:rPr>
            <a:t>Lecturers Program</a:t>
          </a:r>
          <a:endParaRPr lang="en-US" sz="1400" kern="1200" dirty="0">
            <a:solidFill>
              <a:prstClr val="white"/>
            </a:solidFill>
            <a:latin typeface="Formata Light"/>
            <a:ea typeface="+mn-ea"/>
            <a:cs typeface="+mn-cs"/>
          </a:endParaRPr>
        </a:p>
        <a:p>
          <a:pPr algn="ctr">
            <a:lnSpc>
              <a:spcPct val="100000"/>
            </a:lnSpc>
            <a:buNone/>
          </a:pPr>
          <a:r>
            <a:rPr lang="en-US" sz="1400" kern="1200" dirty="0"/>
            <a:t>Request a DL at your next event</a:t>
          </a:r>
          <a:br>
            <a:rPr lang="en-US" sz="1400" kern="1200" dirty="0"/>
          </a:br>
          <a:br>
            <a:rPr lang="en-US" sz="1400" kern="1200" dirty="0"/>
          </a:br>
          <a:r>
            <a:rPr lang="en-US" sz="1400" kern="1200" dirty="0"/>
            <a:t>Apply to become a DL</a:t>
          </a:r>
        </a:p>
      </dgm:t>
    </dgm:pt>
    <dgm:pt modelId="{D61B5192-6A20-4A67-9076-76129AB3053B}" type="parTrans" cxnId="{861225FF-2C5D-42C1-A66F-42C69B188B91}">
      <dgm:prSet/>
      <dgm:spPr/>
      <dgm:t>
        <a:bodyPr/>
        <a:lstStyle/>
        <a:p>
          <a:endParaRPr lang="en-US"/>
        </a:p>
      </dgm:t>
    </dgm:pt>
    <dgm:pt modelId="{039CF9C0-45F1-4B42-875B-46A50DBEADCF}" type="sibTrans" cxnId="{861225FF-2C5D-42C1-A66F-42C69B188B91}">
      <dgm:prSet/>
      <dgm:spPr/>
      <dgm:t>
        <a:bodyPr/>
        <a:lstStyle/>
        <a:p>
          <a:endParaRPr lang="en-US"/>
        </a:p>
      </dgm:t>
    </dgm:pt>
    <dgm:pt modelId="{65E5896B-E429-4441-B168-C2B30BE6AC51}" type="pres">
      <dgm:prSet presAssocID="{66291360-A6F5-49ED-B7A8-12B54D8D80B6}" presName="diagram" presStyleCnt="0">
        <dgm:presLayoutVars>
          <dgm:dir/>
          <dgm:resizeHandles val="exact"/>
        </dgm:presLayoutVars>
      </dgm:prSet>
      <dgm:spPr/>
    </dgm:pt>
    <dgm:pt modelId="{7C6A3270-4678-4145-A47D-528D3E3D63E3}" type="pres">
      <dgm:prSet presAssocID="{33F85173-3F70-4282-B0E2-817AA3D9A335}" presName="node" presStyleLbl="node1" presStyleIdx="0" presStyleCnt="6">
        <dgm:presLayoutVars>
          <dgm:bulletEnabled val="1"/>
        </dgm:presLayoutVars>
      </dgm:prSet>
      <dgm:spPr/>
    </dgm:pt>
    <dgm:pt modelId="{6EA9C9D8-7F6A-4024-BB74-CAC879CD0956}" type="pres">
      <dgm:prSet presAssocID="{7458F96B-476F-44A9-8260-281D43856A6B}" presName="sibTrans" presStyleCnt="0"/>
      <dgm:spPr/>
    </dgm:pt>
    <dgm:pt modelId="{8CBC8290-4B09-4015-BD43-E6B3595E09BA}" type="pres">
      <dgm:prSet presAssocID="{51E8B294-371D-444F-B04A-465505CE13EA}" presName="node" presStyleLbl="node1" presStyleIdx="1" presStyleCnt="6">
        <dgm:presLayoutVars>
          <dgm:bulletEnabled val="1"/>
        </dgm:presLayoutVars>
      </dgm:prSet>
      <dgm:spPr/>
    </dgm:pt>
    <dgm:pt modelId="{DCD6035D-3867-4615-94A0-36D0CE836619}" type="pres">
      <dgm:prSet presAssocID="{9FEB2B91-7CAA-4FE8-B565-86919035F453}" presName="sibTrans" presStyleCnt="0"/>
      <dgm:spPr/>
    </dgm:pt>
    <dgm:pt modelId="{079B2866-5CE3-4D0D-B55A-FA48A50A21F4}" type="pres">
      <dgm:prSet presAssocID="{C8A923EC-3188-4501-A3C4-C1C0D7515EEF}" presName="node" presStyleLbl="node1" presStyleIdx="2" presStyleCnt="6">
        <dgm:presLayoutVars>
          <dgm:bulletEnabled val="1"/>
        </dgm:presLayoutVars>
      </dgm:prSet>
      <dgm:spPr/>
    </dgm:pt>
    <dgm:pt modelId="{8A1C4340-4788-4E9B-8FA2-A97E2A3E1403}" type="pres">
      <dgm:prSet presAssocID="{67B9C090-4919-4A7D-942C-A12D57FB75D8}" presName="sibTrans" presStyleCnt="0"/>
      <dgm:spPr/>
    </dgm:pt>
    <dgm:pt modelId="{36179406-B84B-4FF8-A9D5-2F46FD82010E}" type="pres">
      <dgm:prSet presAssocID="{83A5A39F-8454-4347-AA04-A82BA5AD36CD}" presName="node" presStyleLbl="node1" presStyleIdx="3" presStyleCnt="6">
        <dgm:presLayoutVars>
          <dgm:bulletEnabled val="1"/>
        </dgm:presLayoutVars>
      </dgm:prSet>
      <dgm:spPr/>
    </dgm:pt>
    <dgm:pt modelId="{6A0A039B-0757-418B-AE50-1E65E3003680}" type="pres">
      <dgm:prSet presAssocID="{039CF9C0-45F1-4B42-875B-46A50DBEADCF}" presName="sibTrans" presStyleCnt="0"/>
      <dgm:spPr/>
    </dgm:pt>
    <dgm:pt modelId="{414DEADC-DEA6-436A-AAF1-F1177D14699E}" type="pres">
      <dgm:prSet presAssocID="{5334F658-A3F2-4EE5-94F9-401E42B53907}" presName="node" presStyleLbl="node1" presStyleIdx="4" presStyleCnt="6">
        <dgm:presLayoutVars>
          <dgm:bulletEnabled val="1"/>
        </dgm:presLayoutVars>
      </dgm:prSet>
      <dgm:spPr/>
    </dgm:pt>
    <dgm:pt modelId="{44CB7347-E7A3-4503-ADDB-3F70D56AA70B}" type="pres">
      <dgm:prSet presAssocID="{FDBE83DB-2DA6-4460-BE2E-F0BC2701AC43}" presName="sibTrans" presStyleCnt="0"/>
      <dgm:spPr/>
    </dgm:pt>
    <dgm:pt modelId="{AB0DAFAC-EC96-43A6-8BDD-3534A0EB8EFE}" type="pres">
      <dgm:prSet presAssocID="{D6ED8582-A851-4F93-AAAB-27AA058A44CE}" presName="node" presStyleLbl="node1" presStyleIdx="5" presStyleCnt="6">
        <dgm:presLayoutVars>
          <dgm:bulletEnabled val="1"/>
        </dgm:presLayoutVars>
      </dgm:prSet>
      <dgm:spPr/>
    </dgm:pt>
  </dgm:ptLst>
  <dgm:cxnLst>
    <dgm:cxn modelId="{B1874912-59B2-4735-9225-1CE756EEE880}" srcId="{66291360-A6F5-49ED-B7A8-12B54D8D80B6}" destId="{51E8B294-371D-444F-B04A-465505CE13EA}" srcOrd="1" destOrd="0" parTransId="{F164708D-74D9-48C8-A628-3E855E813ABD}" sibTransId="{9FEB2B91-7CAA-4FE8-B565-86919035F453}"/>
    <dgm:cxn modelId="{01F3DA1E-D548-4B72-ADF1-D6EFD6FE941A}" type="presOf" srcId="{29092698-CC60-49FA-881C-567BFFDA6DEA}" destId="{8CBC8290-4B09-4015-BD43-E6B3595E09BA}" srcOrd="0" destOrd="1" presId="urn:microsoft.com/office/officeart/2005/8/layout/default"/>
    <dgm:cxn modelId="{9339BB1F-9A58-44D5-AD97-BEA2CDA00EEF}" type="presOf" srcId="{83A5A39F-8454-4347-AA04-A82BA5AD36CD}" destId="{36179406-B84B-4FF8-A9D5-2F46FD82010E}" srcOrd="0" destOrd="0" presId="urn:microsoft.com/office/officeart/2005/8/layout/default"/>
    <dgm:cxn modelId="{9E0BF532-C3B9-4DC8-A8CA-1A28856532BC}" type="presOf" srcId="{66291360-A6F5-49ED-B7A8-12B54D8D80B6}" destId="{65E5896B-E429-4441-B168-C2B30BE6AC51}" srcOrd="0" destOrd="0" presId="urn:microsoft.com/office/officeart/2005/8/layout/default"/>
    <dgm:cxn modelId="{4B51073B-67D4-4E43-9CC6-A14BC4A92C91}" type="presOf" srcId="{33F85173-3F70-4282-B0E2-817AA3D9A335}" destId="{7C6A3270-4678-4145-A47D-528D3E3D63E3}" srcOrd="0" destOrd="0" presId="urn:microsoft.com/office/officeart/2005/8/layout/default"/>
    <dgm:cxn modelId="{20BAF35E-07BC-49CC-8F17-B747C2FA4582}" type="presOf" srcId="{D6ED8582-A851-4F93-AAAB-27AA058A44CE}" destId="{AB0DAFAC-EC96-43A6-8BDD-3534A0EB8EFE}" srcOrd="0" destOrd="0" presId="urn:microsoft.com/office/officeart/2005/8/layout/default"/>
    <dgm:cxn modelId="{49A0BA63-05D4-438B-847D-321507BA3AFD}" srcId="{66291360-A6F5-49ED-B7A8-12B54D8D80B6}" destId="{D6ED8582-A851-4F93-AAAB-27AA058A44CE}" srcOrd="5" destOrd="0" parTransId="{D21CF574-134F-406D-B10B-730CA77A4D6E}" sibTransId="{522C2A35-080E-4173-B0F5-039701847A97}"/>
    <dgm:cxn modelId="{B4F1FB5A-EC96-4CB0-BDDC-EA046DBA7E3D}" srcId="{51E8B294-371D-444F-B04A-465505CE13EA}" destId="{29092698-CC60-49FA-881C-567BFFDA6DEA}" srcOrd="0" destOrd="0" parTransId="{DE28D353-C1E6-4891-BF9C-72CAD0B10961}" sibTransId="{01DF8687-1D4B-4A42-ABE0-207960322DC5}"/>
    <dgm:cxn modelId="{A78D8C87-7468-40FA-B5F8-8A60733DA1F5}" type="presOf" srcId="{C8A923EC-3188-4501-A3C4-C1C0D7515EEF}" destId="{079B2866-5CE3-4D0D-B55A-FA48A50A21F4}" srcOrd="0" destOrd="0" presId="urn:microsoft.com/office/officeart/2005/8/layout/default"/>
    <dgm:cxn modelId="{80BC6193-8216-4F7F-B251-CDD6287700AC}" type="presOf" srcId="{EE4E1F83-2836-424A-8B8C-9BE271016ED7}" destId="{414DEADC-DEA6-436A-AAF1-F1177D14699E}" srcOrd="0" destOrd="1" presId="urn:microsoft.com/office/officeart/2005/8/layout/default"/>
    <dgm:cxn modelId="{2CAD4AB4-B31A-4503-867E-9BD88D096C6E}" type="presOf" srcId="{51E8B294-371D-444F-B04A-465505CE13EA}" destId="{8CBC8290-4B09-4015-BD43-E6B3595E09BA}" srcOrd="0" destOrd="0" presId="urn:microsoft.com/office/officeart/2005/8/layout/default"/>
    <dgm:cxn modelId="{D7A880BF-06A9-4676-9965-AA2BDB0741D1}" srcId="{51E8B294-371D-444F-B04A-465505CE13EA}" destId="{744B8D96-E61A-4D73-8EC4-A5F4CA049E4E}" srcOrd="1" destOrd="0" parTransId="{7AF2E032-6EEF-4A47-AB12-32F9673FAB47}" sibTransId="{4A4CBDF8-0BB9-45CE-95AA-9BF7D11B3286}"/>
    <dgm:cxn modelId="{2E74E7C3-17BD-40C6-BFBD-6D833D9C1EF5}" srcId="{5334F658-A3F2-4EE5-94F9-401E42B53907}" destId="{EE4E1F83-2836-424A-8B8C-9BE271016ED7}" srcOrd="0" destOrd="0" parTransId="{F7975274-1B9E-498D-B4AD-755E50DF7099}" sibTransId="{A323C406-CB7B-47B2-AA9E-640A1736F1A2}"/>
    <dgm:cxn modelId="{017FADCD-08B4-46C0-993B-E7444F607786}" type="presOf" srcId="{744B8D96-E61A-4D73-8EC4-A5F4CA049E4E}" destId="{8CBC8290-4B09-4015-BD43-E6B3595E09BA}" srcOrd="0" destOrd="2" presId="urn:microsoft.com/office/officeart/2005/8/layout/default"/>
    <dgm:cxn modelId="{5E6301DA-3F80-4A89-B6CC-1A74EBA75102}" type="presOf" srcId="{5334F658-A3F2-4EE5-94F9-401E42B53907}" destId="{414DEADC-DEA6-436A-AAF1-F1177D14699E}" srcOrd="0" destOrd="0" presId="urn:microsoft.com/office/officeart/2005/8/layout/default"/>
    <dgm:cxn modelId="{37FEC5E4-946F-4D49-B7DF-82422ABDF6EF}" srcId="{66291360-A6F5-49ED-B7A8-12B54D8D80B6}" destId="{33F85173-3F70-4282-B0E2-817AA3D9A335}" srcOrd="0" destOrd="0" parTransId="{16084BCB-5EAD-4285-8CCB-04951E957F52}" sibTransId="{7458F96B-476F-44A9-8260-281D43856A6B}"/>
    <dgm:cxn modelId="{7D888EEB-EA55-4B2D-85F3-47B158E9B9FB}" srcId="{66291360-A6F5-49ED-B7A8-12B54D8D80B6}" destId="{C8A923EC-3188-4501-A3C4-C1C0D7515EEF}" srcOrd="2" destOrd="0" parTransId="{E3295E70-52B7-4A90-9189-E220DC5756B7}" sibTransId="{67B9C090-4919-4A7D-942C-A12D57FB75D8}"/>
    <dgm:cxn modelId="{D27147FE-3228-414D-B346-AA7BE6545096}" srcId="{66291360-A6F5-49ED-B7A8-12B54D8D80B6}" destId="{5334F658-A3F2-4EE5-94F9-401E42B53907}" srcOrd="4" destOrd="0" parTransId="{16E2DCDD-71C6-4E9E-8A6D-41564C56AC8E}" sibTransId="{FDBE83DB-2DA6-4460-BE2E-F0BC2701AC43}"/>
    <dgm:cxn modelId="{861225FF-2C5D-42C1-A66F-42C69B188B91}" srcId="{66291360-A6F5-49ED-B7A8-12B54D8D80B6}" destId="{83A5A39F-8454-4347-AA04-A82BA5AD36CD}" srcOrd="3" destOrd="0" parTransId="{D61B5192-6A20-4A67-9076-76129AB3053B}" sibTransId="{039CF9C0-45F1-4B42-875B-46A50DBEADCF}"/>
    <dgm:cxn modelId="{8E7544A3-B2E0-41D7-BD01-2D7C209C4690}" type="presParOf" srcId="{65E5896B-E429-4441-B168-C2B30BE6AC51}" destId="{7C6A3270-4678-4145-A47D-528D3E3D63E3}" srcOrd="0" destOrd="0" presId="urn:microsoft.com/office/officeart/2005/8/layout/default"/>
    <dgm:cxn modelId="{D6BEB297-C497-4A6F-AECE-A46293097367}" type="presParOf" srcId="{65E5896B-E429-4441-B168-C2B30BE6AC51}" destId="{6EA9C9D8-7F6A-4024-BB74-CAC879CD0956}" srcOrd="1" destOrd="0" presId="urn:microsoft.com/office/officeart/2005/8/layout/default"/>
    <dgm:cxn modelId="{BEEBD425-E909-4194-9F97-8B5787AB6042}" type="presParOf" srcId="{65E5896B-E429-4441-B168-C2B30BE6AC51}" destId="{8CBC8290-4B09-4015-BD43-E6B3595E09BA}" srcOrd="2" destOrd="0" presId="urn:microsoft.com/office/officeart/2005/8/layout/default"/>
    <dgm:cxn modelId="{9156EACB-F657-43EC-ADF6-5027FE1049F6}" type="presParOf" srcId="{65E5896B-E429-4441-B168-C2B30BE6AC51}" destId="{DCD6035D-3867-4615-94A0-36D0CE836619}" srcOrd="3" destOrd="0" presId="urn:microsoft.com/office/officeart/2005/8/layout/default"/>
    <dgm:cxn modelId="{398DD58A-0875-4675-8E07-F3269C89BE3C}" type="presParOf" srcId="{65E5896B-E429-4441-B168-C2B30BE6AC51}" destId="{079B2866-5CE3-4D0D-B55A-FA48A50A21F4}" srcOrd="4" destOrd="0" presId="urn:microsoft.com/office/officeart/2005/8/layout/default"/>
    <dgm:cxn modelId="{E1EBF5F9-6FAC-455A-A20F-E651F042D2FE}" type="presParOf" srcId="{65E5896B-E429-4441-B168-C2B30BE6AC51}" destId="{8A1C4340-4788-4E9B-8FA2-A97E2A3E1403}" srcOrd="5" destOrd="0" presId="urn:microsoft.com/office/officeart/2005/8/layout/default"/>
    <dgm:cxn modelId="{84B892C8-286E-44AA-BD0E-4263B9A25754}" type="presParOf" srcId="{65E5896B-E429-4441-B168-C2B30BE6AC51}" destId="{36179406-B84B-4FF8-A9D5-2F46FD82010E}" srcOrd="6" destOrd="0" presId="urn:microsoft.com/office/officeart/2005/8/layout/default"/>
    <dgm:cxn modelId="{23F9B689-9B9E-4122-B39B-778BA902612E}" type="presParOf" srcId="{65E5896B-E429-4441-B168-C2B30BE6AC51}" destId="{6A0A039B-0757-418B-AE50-1E65E3003680}" srcOrd="7" destOrd="0" presId="urn:microsoft.com/office/officeart/2005/8/layout/default"/>
    <dgm:cxn modelId="{5682E0BF-8DC1-4BEE-B684-4ECABD6F2D4C}" type="presParOf" srcId="{65E5896B-E429-4441-B168-C2B30BE6AC51}" destId="{414DEADC-DEA6-436A-AAF1-F1177D14699E}" srcOrd="8" destOrd="0" presId="urn:microsoft.com/office/officeart/2005/8/layout/default"/>
    <dgm:cxn modelId="{03C3452C-E45A-4AB8-9ED3-C41F69A36A6A}" type="presParOf" srcId="{65E5896B-E429-4441-B168-C2B30BE6AC51}" destId="{44CB7347-E7A3-4503-ADDB-3F70D56AA70B}" srcOrd="9" destOrd="0" presId="urn:microsoft.com/office/officeart/2005/8/layout/default"/>
    <dgm:cxn modelId="{AB6C38A1-2B9B-4043-8AC4-1D29AB8037ED}" type="presParOf" srcId="{65E5896B-E429-4441-B168-C2B30BE6AC51}" destId="{AB0DAFAC-EC96-43A6-8BDD-3534A0EB8EF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FDE53-FD21-4458-9C77-5380CB61F239}">
      <dsp:nvSpPr>
        <dsp:cNvPr id="0" name=""/>
        <dsp:cNvSpPr/>
      </dsp:nvSpPr>
      <dsp:spPr>
        <a:xfrm>
          <a:off x="-5700558" y="-872583"/>
          <a:ext cx="6786929" cy="6786929"/>
        </a:xfrm>
        <a:prstGeom prst="blockArc">
          <a:avLst>
            <a:gd name="adj1" fmla="val 18900000"/>
            <a:gd name="adj2" fmla="val 2700000"/>
            <a:gd name="adj3" fmla="val 318"/>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B91635-C858-4253-AD89-754CD121D95B}">
      <dsp:nvSpPr>
        <dsp:cNvPr id="0" name=""/>
        <dsp:cNvSpPr/>
      </dsp:nvSpPr>
      <dsp:spPr>
        <a:xfrm>
          <a:off x="474889" y="315009"/>
          <a:ext cx="4962348"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i="0" kern="1200" dirty="0"/>
            <a:t>Design Automation</a:t>
          </a:r>
          <a:endParaRPr lang="en-US" sz="2600" kern="1200" dirty="0"/>
        </a:p>
      </dsp:txBody>
      <dsp:txXfrm>
        <a:off x="474889" y="315009"/>
        <a:ext cx="4962348" cy="630422"/>
      </dsp:txXfrm>
    </dsp:sp>
    <dsp:sp modelId="{0DC223EB-5AC0-4999-8539-F8D6AD442212}">
      <dsp:nvSpPr>
        <dsp:cNvPr id="0" name=""/>
        <dsp:cNvSpPr/>
      </dsp:nvSpPr>
      <dsp:spPr>
        <a:xfrm>
          <a:off x="80875" y="236206"/>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2255DD-20CC-4692-9533-4D0A4633FED5}">
      <dsp:nvSpPr>
        <dsp:cNvPr id="0" name=""/>
        <dsp:cNvSpPr/>
      </dsp:nvSpPr>
      <dsp:spPr>
        <a:xfrm>
          <a:off x="926631" y="1260339"/>
          <a:ext cx="4510606"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i="0" kern="1200" dirty="0"/>
            <a:t>Cyber-Physical Systems</a:t>
          </a:r>
          <a:endParaRPr lang="en-US" sz="2600" kern="1200" dirty="0"/>
        </a:p>
      </dsp:txBody>
      <dsp:txXfrm>
        <a:off x="926631" y="1260339"/>
        <a:ext cx="4510606" cy="630422"/>
      </dsp:txXfrm>
    </dsp:sp>
    <dsp:sp modelId="{E4065575-050F-4302-9432-B25FA39D4098}">
      <dsp:nvSpPr>
        <dsp:cNvPr id="0" name=""/>
        <dsp:cNvSpPr/>
      </dsp:nvSpPr>
      <dsp:spPr>
        <a:xfrm>
          <a:off x="532617" y="1181537"/>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0E3617-E9AB-457D-A665-74F1FB12E676}">
      <dsp:nvSpPr>
        <dsp:cNvPr id="0" name=""/>
        <dsp:cNvSpPr/>
      </dsp:nvSpPr>
      <dsp:spPr>
        <a:xfrm>
          <a:off x="1065279" y="2205670"/>
          <a:ext cx="4371957"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i="0" kern="1200" dirty="0"/>
            <a:t>Hardware Security and Trust</a:t>
          </a:r>
          <a:endParaRPr lang="en-US" sz="2600" kern="1200" dirty="0"/>
        </a:p>
      </dsp:txBody>
      <dsp:txXfrm>
        <a:off x="1065279" y="2205670"/>
        <a:ext cx="4371957" cy="630422"/>
      </dsp:txXfrm>
    </dsp:sp>
    <dsp:sp modelId="{73C1EECC-7E2F-425E-BF41-9116D134A859}">
      <dsp:nvSpPr>
        <dsp:cNvPr id="0" name=""/>
        <dsp:cNvSpPr/>
      </dsp:nvSpPr>
      <dsp:spPr>
        <a:xfrm>
          <a:off x="671266" y="2126867"/>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A751DE-CCF8-47D7-9F64-9433504BBDB6}">
      <dsp:nvSpPr>
        <dsp:cNvPr id="0" name=""/>
        <dsp:cNvSpPr/>
      </dsp:nvSpPr>
      <dsp:spPr>
        <a:xfrm>
          <a:off x="926631" y="3151001"/>
          <a:ext cx="4510606"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i="0" kern="1200" dirty="0"/>
            <a:t>System Validation and Debug</a:t>
          </a:r>
          <a:endParaRPr lang="en-US" sz="2600" kern="1200" dirty="0"/>
        </a:p>
      </dsp:txBody>
      <dsp:txXfrm>
        <a:off x="926631" y="3151001"/>
        <a:ext cx="4510606" cy="630422"/>
      </dsp:txXfrm>
    </dsp:sp>
    <dsp:sp modelId="{129AF62D-5B49-4D96-8D05-228940159F03}">
      <dsp:nvSpPr>
        <dsp:cNvPr id="0" name=""/>
        <dsp:cNvSpPr/>
      </dsp:nvSpPr>
      <dsp:spPr>
        <a:xfrm>
          <a:off x="532617" y="3072198"/>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951D5C-496D-4A31-B9F7-AF76F1FA7695}">
      <dsp:nvSpPr>
        <dsp:cNvPr id="0" name=""/>
        <dsp:cNvSpPr/>
      </dsp:nvSpPr>
      <dsp:spPr>
        <a:xfrm>
          <a:off x="474889" y="4096331"/>
          <a:ext cx="4962348"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i="0" kern="1200" dirty="0"/>
            <a:t>Test Technology</a:t>
          </a:r>
          <a:endParaRPr lang="en-US" sz="2600" kern="1200" dirty="0"/>
        </a:p>
      </dsp:txBody>
      <dsp:txXfrm>
        <a:off x="474889" y="4096331"/>
        <a:ext cx="4962348" cy="630422"/>
      </dsp:txXfrm>
    </dsp:sp>
    <dsp:sp modelId="{98E1D6EE-DE6C-4739-A3FE-1E753B85BAB3}">
      <dsp:nvSpPr>
        <dsp:cNvPr id="0" name=""/>
        <dsp:cNvSpPr/>
      </dsp:nvSpPr>
      <dsp:spPr>
        <a:xfrm>
          <a:off x="80875" y="4017528"/>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007B6-B833-455D-815B-10A2C234DA48}">
      <dsp:nvSpPr>
        <dsp:cNvPr id="0" name=""/>
        <dsp:cNvSpPr/>
      </dsp:nvSpPr>
      <dsp:spPr>
        <a:xfrm rot="10800000">
          <a:off x="2160316" y="3176"/>
          <a:ext cx="7237431" cy="1349419"/>
        </a:xfrm>
        <a:prstGeom prst="homePlate">
          <a:avLst/>
        </a:prstGeom>
        <a:solidFill>
          <a:schemeClr val="bg1"/>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056" tIns="53340" rIns="99568" bIns="53340" numCol="1" spcCol="1270" anchor="ctr" anchorCtr="0">
          <a:noAutofit/>
        </a:bodyPr>
        <a:lstStyle/>
        <a:p>
          <a:pPr marL="0" lvl="0" indent="0" algn="l" defTabSz="622300">
            <a:lnSpc>
              <a:spcPct val="100000"/>
            </a:lnSpc>
            <a:spcBef>
              <a:spcPct val="0"/>
            </a:spcBef>
            <a:spcAft>
              <a:spcPct val="35000"/>
            </a:spcAft>
            <a:buNone/>
          </a:pPr>
          <a:r>
            <a:rPr lang="en-US" sz="1400" b="1" kern="1200" dirty="0" err="1">
              <a:solidFill>
                <a:schemeClr val="tx1"/>
              </a:solidFill>
              <a:latin typeface="Formata Light" panose="02000503040000020004" pitchFamily="50" charset="0"/>
            </a:rPr>
            <a:t>Vivek</a:t>
          </a:r>
          <a:r>
            <a:rPr lang="en-US" sz="1400" b="1" kern="1200" dirty="0">
              <a:solidFill>
                <a:schemeClr val="tx1"/>
              </a:solidFill>
              <a:latin typeface="Formata Light" panose="02000503040000020004" pitchFamily="50" charset="0"/>
            </a:rPr>
            <a:t> De  </a:t>
          </a:r>
          <a:r>
            <a:rPr lang="en-US" sz="1400" b="0" kern="1200" dirty="0">
              <a:solidFill>
                <a:schemeClr val="tx1"/>
              </a:solidFill>
              <a:latin typeface="Formata Light" panose="02000503040000020004" pitchFamily="50" charset="0"/>
            </a:rPr>
            <a:t>|</a:t>
          </a:r>
          <a:r>
            <a:rPr lang="en-US" sz="1400" b="1" kern="1200" dirty="0">
              <a:solidFill>
                <a:schemeClr val="tx1"/>
              </a:solidFill>
              <a:latin typeface="Formata Light" panose="02000503040000020004" pitchFamily="50" charset="0"/>
            </a:rPr>
            <a:t> Intel Corp.</a:t>
          </a:r>
        </a:p>
        <a:p>
          <a:pPr marL="0" lvl="0" indent="0" algn="l" defTabSz="622300">
            <a:lnSpc>
              <a:spcPct val="100000"/>
            </a:lnSpc>
            <a:spcBef>
              <a:spcPct val="0"/>
            </a:spcBef>
            <a:spcAft>
              <a:spcPct val="35000"/>
            </a:spcAft>
            <a:buNone/>
          </a:pPr>
          <a:r>
            <a:rPr lang="en-US" sz="1400" b="0" i="0" kern="1200" dirty="0">
              <a:solidFill>
                <a:schemeClr val="tx1"/>
              </a:solidFill>
              <a:latin typeface="Formata Light" panose="02000503040000020004" pitchFamily="50" charset="0"/>
            </a:rPr>
            <a:t>Variation-Tolerant and Error-Resilient Many-Core SoCs with Fine-Grain Power Management
Attack-Resistant Energy-Efficient SoCs for Smart and Secure </a:t>
          </a:r>
          <a:r>
            <a:rPr lang="en-US" sz="1400" b="0" i="0" kern="1200" dirty="0" err="1">
              <a:solidFill>
                <a:schemeClr val="tx1"/>
              </a:solidFill>
              <a:latin typeface="Formata Light" panose="02000503040000020004" pitchFamily="50" charset="0"/>
            </a:rPr>
            <a:t>Cyberphysical</a:t>
          </a:r>
          <a:r>
            <a:rPr lang="en-US" sz="1400" b="0" i="0" kern="1200" dirty="0">
              <a:solidFill>
                <a:schemeClr val="tx1"/>
              </a:solidFill>
              <a:latin typeface="Formata Light" panose="02000503040000020004" pitchFamily="50" charset="0"/>
            </a:rPr>
            <a:t> Systems</a:t>
          </a:r>
          <a:endParaRPr lang="en-US" sz="1400" kern="1200" dirty="0">
            <a:solidFill>
              <a:schemeClr val="tx1"/>
            </a:solidFill>
            <a:latin typeface="Formata Light" panose="02000503040000020004" pitchFamily="50" charset="0"/>
          </a:endParaRPr>
        </a:p>
      </dsp:txBody>
      <dsp:txXfrm rot="10800000">
        <a:off x="2497671" y="3176"/>
        <a:ext cx="6900076" cy="1349419"/>
      </dsp:txXfrm>
    </dsp:sp>
    <dsp:sp modelId="{CBD64223-28F6-400A-B783-9248F03151F5}">
      <dsp:nvSpPr>
        <dsp:cNvPr id="0" name=""/>
        <dsp:cNvSpPr/>
      </dsp:nvSpPr>
      <dsp:spPr>
        <a:xfrm>
          <a:off x="1485607" y="3176"/>
          <a:ext cx="1349419" cy="1349419"/>
        </a:xfrm>
        <a:prstGeom prst="ellipse">
          <a:avLst/>
        </a:prstGeom>
        <a:blipFill>
          <a:blip xmlns:r="http://schemas.openxmlformats.org/officeDocument/2006/relationships" r:embed="rId1"/>
          <a:srcRect/>
          <a:stretch>
            <a:fillRect t="-6000" b="-6000"/>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A66B1E-F861-4888-8AA8-E465549F995F}">
      <dsp:nvSpPr>
        <dsp:cNvPr id="0" name=""/>
        <dsp:cNvSpPr/>
      </dsp:nvSpPr>
      <dsp:spPr>
        <a:xfrm rot="10800000">
          <a:off x="2160316" y="1755407"/>
          <a:ext cx="7237431" cy="1349419"/>
        </a:xfrm>
        <a:prstGeom prst="homePlate">
          <a:avLst/>
        </a:prstGeom>
        <a:solidFill>
          <a:schemeClr val="bg1"/>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056" tIns="53340" rIns="99568" bIns="53340" numCol="1" spcCol="1270" anchor="ctr" anchorCtr="0">
          <a:noAutofit/>
        </a:bodyPr>
        <a:lstStyle/>
        <a:p>
          <a:pPr marL="0" lvl="0" indent="0" algn="l" defTabSz="622300">
            <a:lnSpc>
              <a:spcPct val="100000"/>
            </a:lnSpc>
            <a:spcBef>
              <a:spcPct val="0"/>
            </a:spcBef>
            <a:spcAft>
              <a:spcPct val="35000"/>
            </a:spcAft>
            <a:buNone/>
          </a:pPr>
          <a:r>
            <a:rPr lang="en-US" sz="1400" b="1" kern="1200" dirty="0">
              <a:solidFill>
                <a:schemeClr val="tx1"/>
              </a:solidFill>
              <a:latin typeface="Formata Light" panose="02000503040000020004" pitchFamily="50" charset="0"/>
            </a:rPr>
            <a:t>Rolf Drechsler  </a:t>
          </a:r>
          <a:r>
            <a:rPr lang="en-US" sz="1400" b="0" kern="1200" dirty="0">
              <a:solidFill>
                <a:schemeClr val="tx1"/>
              </a:solidFill>
              <a:latin typeface="Formata Light" panose="02000503040000020004" pitchFamily="50" charset="0"/>
            </a:rPr>
            <a:t>|</a:t>
          </a:r>
          <a:r>
            <a:rPr lang="en-US" sz="1400" b="1" kern="1200" dirty="0">
              <a:solidFill>
                <a:schemeClr val="tx1"/>
              </a:solidFill>
              <a:latin typeface="Formata Light" panose="02000503040000020004" pitchFamily="50" charset="0"/>
            </a:rPr>
            <a:t> University of Bremen</a:t>
          </a:r>
        </a:p>
        <a:p>
          <a:pPr marL="0" lvl="0" indent="0" algn="l" defTabSz="622300">
            <a:lnSpc>
              <a:spcPct val="100000"/>
            </a:lnSpc>
            <a:spcBef>
              <a:spcPct val="0"/>
            </a:spcBef>
            <a:spcAft>
              <a:spcPct val="35000"/>
            </a:spcAft>
            <a:buNone/>
          </a:pPr>
          <a:r>
            <a:rPr lang="en-US" sz="1400" b="0" i="0" kern="1200" dirty="0">
              <a:solidFill>
                <a:schemeClr val="tx1"/>
              </a:solidFill>
              <a:latin typeface="Formata Light" panose="02000503040000020004" pitchFamily="50" charset="0"/>
            </a:rPr>
            <a:t>Polynomial Formal Verification: Ensuring Correctness under Resource Constraints</a:t>
          </a:r>
          <a:endParaRPr lang="en-US" sz="1400" kern="1200" dirty="0">
            <a:solidFill>
              <a:schemeClr val="tx1"/>
            </a:solidFill>
            <a:latin typeface="Formata Light" panose="02000503040000020004" pitchFamily="50" charset="0"/>
          </a:endParaRPr>
        </a:p>
      </dsp:txBody>
      <dsp:txXfrm rot="10800000">
        <a:off x="2497671" y="1755407"/>
        <a:ext cx="6900076" cy="1349419"/>
      </dsp:txXfrm>
    </dsp:sp>
    <dsp:sp modelId="{D91916C1-BCB6-4559-9D42-78C36EEC3560}">
      <dsp:nvSpPr>
        <dsp:cNvPr id="0" name=""/>
        <dsp:cNvSpPr/>
      </dsp:nvSpPr>
      <dsp:spPr>
        <a:xfrm>
          <a:off x="1485607" y="1755407"/>
          <a:ext cx="1349419" cy="1349419"/>
        </a:xfrm>
        <a:prstGeom prst="ellipse">
          <a:avLst/>
        </a:prstGeom>
        <a:blipFill dpi="0" rotWithShape="1">
          <a:blip xmlns:r="http://schemas.openxmlformats.org/officeDocument/2006/relationships" r:embed="rId2"/>
          <a:srcRect/>
          <a:stretch>
            <a:fillRect l="-11332" t="-14059" r="-20586" b="-52157"/>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86B915-12A7-48B4-901B-BE118AA005F5}">
      <dsp:nvSpPr>
        <dsp:cNvPr id="0" name=""/>
        <dsp:cNvSpPr/>
      </dsp:nvSpPr>
      <dsp:spPr>
        <a:xfrm rot="10800000">
          <a:off x="2160316" y="3507638"/>
          <a:ext cx="7237431" cy="1349419"/>
        </a:xfrm>
        <a:prstGeom prst="homePlate">
          <a:avLst/>
        </a:prstGeom>
        <a:solidFill>
          <a:schemeClr val="bg1"/>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056" tIns="53340" rIns="99568"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latin typeface="Formata Light" panose="02000503040000020004" pitchFamily="50" charset="0"/>
            </a:rPr>
            <a:t>Prabhat Mishra  </a:t>
          </a:r>
          <a:r>
            <a:rPr lang="en-US" sz="1400" b="0" kern="1200" dirty="0">
              <a:solidFill>
                <a:schemeClr val="tx1"/>
              </a:solidFill>
              <a:latin typeface="Formata Light" panose="02000503040000020004" pitchFamily="50" charset="0"/>
            </a:rPr>
            <a:t>|</a:t>
          </a:r>
          <a:r>
            <a:rPr lang="en-US" sz="1400" b="1" kern="1200" dirty="0">
              <a:solidFill>
                <a:schemeClr val="tx1"/>
              </a:solidFill>
              <a:latin typeface="Formata Light" panose="02000503040000020004" pitchFamily="50" charset="0"/>
            </a:rPr>
            <a:t> University of Florida</a:t>
          </a:r>
        </a:p>
        <a:p>
          <a:pPr marL="0" lvl="0" indent="0" algn="l" defTabSz="622300">
            <a:lnSpc>
              <a:spcPct val="90000"/>
            </a:lnSpc>
            <a:spcBef>
              <a:spcPct val="0"/>
            </a:spcBef>
            <a:spcAft>
              <a:spcPct val="35000"/>
            </a:spcAft>
            <a:buNone/>
          </a:pPr>
          <a:r>
            <a:rPr lang="en-US" sz="1400" b="0" i="0" kern="1200" dirty="0">
              <a:solidFill>
                <a:schemeClr val="tx1"/>
              </a:solidFill>
              <a:latin typeface="Formata Light" panose="02000503040000020004" pitchFamily="50" charset="0"/>
            </a:rPr>
            <a:t>Securing Hardware for Designing Trustworthy Systems</a:t>
          </a:r>
        </a:p>
        <a:p>
          <a:pPr marL="0" lvl="0" indent="0" algn="l" defTabSz="622300">
            <a:lnSpc>
              <a:spcPct val="90000"/>
            </a:lnSpc>
            <a:spcBef>
              <a:spcPct val="0"/>
            </a:spcBef>
            <a:spcAft>
              <a:spcPct val="35000"/>
            </a:spcAft>
            <a:buNone/>
          </a:pPr>
          <a:r>
            <a:rPr lang="en-US" sz="1400" b="0" i="0" kern="1200" dirty="0">
              <a:solidFill>
                <a:schemeClr val="tx1"/>
              </a:solidFill>
              <a:latin typeface="Formata Light" panose="02000503040000020004" pitchFamily="50" charset="0"/>
            </a:rPr>
            <a:t>Design Automation for Quantum Computing</a:t>
          </a:r>
        </a:p>
        <a:p>
          <a:pPr marL="0" lvl="0" indent="0" algn="l" defTabSz="622300">
            <a:lnSpc>
              <a:spcPct val="90000"/>
            </a:lnSpc>
            <a:spcBef>
              <a:spcPct val="0"/>
            </a:spcBef>
            <a:spcAft>
              <a:spcPct val="35000"/>
            </a:spcAft>
            <a:buNone/>
          </a:pPr>
          <a:r>
            <a:rPr lang="en-US" sz="1400" b="0" i="0" kern="1200" dirty="0">
              <a:solidFill>
                <a:schemeClr val="tx1"/>
              </a:solidFill>
              <a:latin typeface="Formata Light" panose="02000503040000020004" pitchFamily="50" charset="0"/>
            </a:rPr>
            <a:t>Explainable AI for Cybersecurity</a:t>
          </a:r>
          <a:endParaRPr lang="en-US" sz="1400" kern="1200" dirty="0">
            <a:solidFill>
              <a:schemeClr val="tx1"/>
            </a:solidFill>
            <a:latin typeface="Formata Light" panose="02000503040000020004" pitchFamily="50" charset="0"/>
          </a:endParaRPr>
        </a:p>
      </dsp:txBody>
      <dsp:txXfrm rot="10800000">
        <a:off x="2497671" y="3507638"/>
        <a:ext cx="6900076" cy="1349419"/>
      </dsp:txXfrm>
    </dsp:sp>
    <dsp:sp modelId="{0F56153F-B806-41F4-B984-86C2C71BE9DC}">
      <dsp:nvSpPr>
        <dsp:cNvPr id="0" name=""/>
        <dsp:cNvSpPr/>
      </dsp:nvSpPr>
      <dsp:spPr>
        <a:xfrm>
          <a:off x="1485607" y="3507638"/>
          <a:ext cx="1349419" cy="1349419"/>
        </a:xfrm>
        <a:prstGeom prst="ellipse">
          <a:avLst/>
        </a:prstGeom>
        <a:blipFill dpi="0" rotWithShape="1">
          <a:blip xmlns:r="http://schemas.openxmlformats.org/officeDocument/2006/relationships" r:embed="rId3"/>
          <a:srcRect/>
          <a:stretch>
            <a:fillRect l="-3920" t="-3471" r="3920" b="-22529"/>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007B6-B833-455D-815B-10A2C234DA48}">
      <dsp:nvSpPr>
        <dsp:cNvPr id="0" name=""/>
        <dsp:cNvSpPr/>
      </dsp:nvSpPr>
      <dsp:spPr>
        <a:xfrm rot="10800000">
          <a:off x="2885252" y="468774"/>
          <a:ext cx="7627393" cy="2005418"/>
        </a:xfrm>
        <a:prstGeom prst="homePlate">
          <a:avLst/>
        </a:prstGeom>
        <a:solidFill>
          <a:schemeClr val="bg1"/>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6470" tIns="53340" rIns="99568" bIns="53340" numCol="1" spcCol="1270" anchor="ctr" anchorCtr="0">
          <a:noAutofit/>
        </a:bodyPr>
        <a:lstStyle/>
        <a:p>
          <a:pPr marL="0" lvl="0" indent="0" algn="l" defTabSz="622300">
            <a:lnSpc>
              <a:spcPct val="100000"/>
            </a:lnSpc>
            <a:spcBef>
              <a:spcPct val="0"/>
            </a:spcBef>
            <a:spcAft>
              <a:spcPct val="35000"/>
            </a:spcAft>
            <a:buNone/>
          </a:pPr>
          <a:r>
            <a:rPr lang="en-US" sz="1400" b="1" kern="1200" dirty="0" err="1">
              <a:solidFill>
                <a:schemeClr val="tx1"/>
              </a:solidFill>
              <a:latin typeface="Formata Light" panose="02000503040000020004" pitchFamily="50" charset="0"/>
            </a:rPr>
            <a:t>Qinru</a:t>
          </a:r>
          <a:r>
            <a:rPr lang="en-US" sz="1400" b="1" kern="1200" dirty="0">
              <a:solidFill>
                <a:schemeClr val="tx1"/>
              </a:solidFill>
              <a:latin typeface="Formata Light" panose="02000503040000020004" pitchFamily="50" charset="0"/>
            </a:rPr>
            <a:t> </a:t>
          </a:r>
          <a:r>
            <a:rPr lang="en-US" sz="1400" b="1" kern="1200" dirty="0" err="1">
              <a:solidFill>
                <a:schemeClr val="tx1"/>
              </a:solidFill>
              <a:latin typeface="Formata Light" panose="02000503040000020004" pitchFamily="50" charset="0"/>
            </a:rPr>
            <a:t>Qiu</a:t>
          </a:r>
          <a:r>
            <a:rPr lang="en-US" sz="1400" b="1" kern="1200" dirty="0">
              <a:solidFill>
                <a:schemeClr val="tx1"/>
              </a:solidFill>
              <a:latin typeface="Formata Light" panose="02000503040000020004" pitchFamily="50" charset="0"/>
            </a:rPr>
            <a:t>  </a:t>
          </a:r>
          <a:r>
            <a:rPr lang="en-US" sz="1400" b="0" kern="1200" dirty="0">
              <a:solidFill>
                <a:schemeClr val="tx1"/>
              </a:solidFill>
              <a:latin typeface="Formata Light" panose="02000503040000020004" pitchFamily="50" charset="0"/>
            </a:rPr>
            <a:t>|</a:t>
          </a:r>
          <a:r>
            <a:rPr lang="en-US" sz="1400" b="1" kern="1200" dirty="0">
              <a:solidFill>
                <a:schemeClr val="tx1"/>
              </a:solidFill>
              <a:latin typeface="Formata Light" panose="02000503040000020004" pitchFamily="50" charset="0"/>
            </a:rPr>
            <a:t> Syracuse University</a:t>
          </a:r>
        </a:p>
        <a:p>
          <a:pPr marL="0" lvl="0" indent="0" algn="l" defTabSz="622300">
            <a:lnSpc>
              <a:spcPct val="100000"/>
            </a:lnSpc>
            <a:spcBef>
              <a:spcPct val="0"/>
            </a:spcBef>
            <a:spcAft>
              <a:spcPct val="35000"/>
            </a:spcAft>
            <a:buNone/>
          </a:pPr>
          <a:r>
            <a:rPr lang="en-US" sz="1400" b="0" i="0" kern="1200" dirty="0">
              <a:solidFill>
                <a:schemeClr val="tx1"/>
              </a:solidFill>
              <a:latin typeface="Formata Light" panose="02000503040000020004" pitchFamily="50" charset="0"/>
            </a:rPr>
            <a:t>A Journey into Neuromorphic Computing: Models, Algorithms, and Implementations</a:t>
          </a:r>
        </a:p>
        <a:p>
          <a:pPr marL="0" lvl="0" indent="0" algn="l" defTabSz="622300">
            <a:lnSpc>
              <a:spcPct val="100000"/>
            </a:lnSpc>
            <a:spcBef>
              <a:spcPct val="0"/>
            </a:spcBef>
            <a:spcAft>
              <a:spcPct val="35000"/>
            </a:spcAft>
            <a:buNone/>
          </a:pPr>
          <a:r>
            <a:rPr lang="en-US" sz="1400" b="0" i="0" kern="1200" dirty="0">
              <a:solidFill>
                <a:schemeClr val="tx1"/>
              </a:solidFill>
              <a:latin typeface="Formata Light" panose="02000503040000020004" pitchFamily="50" charset="0"/>
            </a:rPr>
            <a:t>Energy Efficient Learning and Adaptation of Multivariate Time Series Using Neuromorphic Computing</a:t>
          </a:r>
          <a:endParaRPr lang="en-US" sz="1400" kern="1200" dirty="0">
            <a:solidFill>
              <a:schemeClr val="tx1"/>
            </a:solidFill>
            <a:latin typeface="Formata Light" panose="02000503040000020004" pitchFamily="50" charset="0"/>
          </a:endParaRPr>
        </a:p>
      </dsp:txBody>
      <dsp:txXfrm rot="10800000">
        <a:off x="3386606" y="468774"/>
        <a:ext cx="7126039" cy="2005418"/>
      </dsp:txXfrm>
    </dsp:sp>
    <dsp:sp modelId="{CBD64223-28F6-400A-B783-9248F03151F5}">
      <dsp:nvSpPr>
        <dsp:cNvPr id="0" name=""/>
        <dsp:cNvSpPr/>
      </dsp:nvSpPr>
      <dsp:spPr>
        <a:xfrm>
          <a:off x="1320182" y="249066"/>
          <a:ext cx="2404012" cy="24040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F0EC04-EE78-6045-86C0-B1831AA82F75}">
      <dsp:nvSpPr>
        <dsp:cNvPr id="0" name=""/>
        <dsp:cNvSpPr/>
      </dsp:nvSpPr>
      <dsp:spPr>
        <a:xfrm rot="10800000">
          <a:off x="2820830" y="3189145"/>
          <a:ext cx="7627393" cy="2005418"/>
        </a:xfrm>
        <a:prstGeom prst="homePlate">
          <a:avLst/>
        </a:prstGeom>
        <a:solidFill>
          <a:schemeClr val="bg1"/>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6470" tIns="53340" rIns="99568"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latin typeface="Formata Light" panose="02000503040000020004" pitchFamily="50" charset="0"/>
            </a:rPr>
            <a:t>Cheng </a:t>
          </a:r>
          <a:r>
            <a:rPr lang="en-US" sz="1400" b="1" kern="1200" dirty="0" err="1">
              <a:solidFill>
                <a:schemeClr val="tx1"/>
              </a:solidFill>
              <a:latin typeface="Formata Light" panose="02000503040000020004" pitchFamily="50" charset="0"/>
            </a:rPr>
            <a:t>Zhuo</a:t>
          </a:r>
          <a:r>
            <a:rPr lang="en-US" sz="1400" b="1" kern="1200" dirty="0">
              <a:solidFill>
                <a:schemeClr val="tx1"/>
              </a:solidFill>
              <a:latin typeface="Formata Light" panose="02000503040000020004" pitchFamily="50" charset="0"/>
            </a:rPr>
            <a:t>  </a:t>
          </a:r>
          <a:r>
            <a:rPr lang="en-US" sz="1400" b="0" kern="1200" dirty="0">
              <a:solidFill>
                <a:schemeClr val="tx1"/>
              </a:solidFill>
              <a:latin typeface="Formata Light" panose="02000503040000020004" pitchFamily="50" charset="0"/>
            </a:rPr>
            <a:t>|</a:t>
          </a:r>
          <a:r>
            <a:rPr lang="en-US" sz="1400" b="1" kern="1200" dirty="0">
              <a:solidFill>
                <a:schemeClr val="tx1"/>
              </a:solidFill>
              <a:latin typeface="Formata Light" panose="02000503040000020004" pitchFamily="50" charset="0"/>
            </a:rPr>
            <a:t> Zhejiang University</a:t>
          </a:r>
        </a:p>
        <a:p>
          <a:pPr marL="0" lvl="0" indent="0" algn="l" defTabSz="622300">
            <a:lnSpc>
              <a:spcPct val="90000"/>
            </a:lnSpc>
            <a:spcBef>
              <a:spcPct val="0"/>
            </a:spcBef>
            <a:spcAft>
              <a:spcPct val="35000"/>
            </a:spcAft>
            <a:buNone/>
          </a:pPr>
          <a:r>
            <a:rPr lang="en-US" sz="1400" b="0" i="0" kern="1200" dirty="0">
              <a:solidFill>
                <a:schemeClr val="tx1"/>
              </a:solidFill>
              <a:latin typeface="Formata Light" panose="02000503040000020004" pitchFamily="50" charset="0"/>
            </a:rPr>
            <a:t>Hardware/Software Co-Design for Computing-in-Memory Using Non-Volatile Memory</a:t>
          </a:r>
        </a:p>
        <a:p>
          <a:pPr marL="0" lvl="0" indent="0" algn="l" defTabSz="622300">
            <a:lnSpc>
              <a:spcPct val="90000"/>
            </a:lnSpc>
            <a:spcBef>
              <a:spcPct val="0"/>
            </a:spcBef>
            <a:spcAft>
              <a:spcPct val="35000"/>
            </a:spcAft>
            <a:buNone/>
          </a:pPr>
          <a:r>
            <a:rPr lang="en-US" sz="1400" b="0" i="0" kern="1200" dirty="0">
              <a:solidFill>
                <a:schemeClr val="tx1"/>
              </a:solidFill>
              <a:latin typeface="Formata Light" panose="02000503040000020004" pitchFamily="50" charset="0"/>
            </a:rPr>
            <a:t>Energy Efficient Approximate Multiplier Design: From A Cross-Layer Perspective</a:t>
          </a:r>
        </a:p>
        <a:p>
          <a:pPr marL="0" lvl="0" indent="0" algn="l" defTabSz="622300">
            <a:lnSpc>
              <a:spcPct val="90000"/>
            </a:lnSpc>
            <a:spcBef>
              <a:spcPct val="0"/>
            </a:spcBef>
            <a:spcAft>
              <a:spcPct val="35000"/>
            </a:spcAft>
            <a:buNone/>
          </a:pPr>
          <a:r>
            <a:rPr lang="en-US" sz="1400" b="0" i="0" kern="1200" dirty="0">
              <a:solidFill>
                <a:schemeClr val="tx1"/>
              </a:solidFill>
              <a:latin typeface="Formata Light" panose="02000503040000020004" pitchFamily="50" charset="0"/>
            </a:rPr>
            <a:t>Machine Learning Assisted Sign-Off: Cost and Effect</a:t>
          </a:r>
          <a:endParaRPr lang="en-US" sz="1400" kern="1200" dirty="0">
            <a:solidFill>
              <a:schemeClr val="tx1"/>
            </a:solidFill>
            <a:latin typeface="Formata Light" panose="02000503040000020004" pitchFamily="50" charset="0"/>
          </a:endParaRPr>
        </a:p>
      </dsp:txBody>
      <dsp:txXfrm rot="10800000">
        <a:off x="3322184" y="3189145"/>
        <a:ext cx="7126039" cy="2005418"/>
      </dsp:txXfrm>
    </dsp:sp>
    <dsp:sp modelId="{ED0A785B-8F58-8344-ADD9-8971D571C405}">
      <dsp:nvSpPr>
        <dsp:cNvPr id="0" name=""/>
        <dsp:cNvSpPr/>
      </dsp:nvSpPr>
      <dsp:spPr>
        <a:xfrm>
          <a:off x="1384604" y="3046472"/>
          <a:ext cx="2146324" cy="2146324"/>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666" t="-4346" r="-666" b="-21654"/>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A3270-4678-4145-A47D-528D3E3D63E3}">
      <dsp:nvSpPr>
        <dsp:cNvPr id="0" name=""/>
        <dsp:cNvSpPr/>
      </dsp:nvSpPr>
      <dsp:spPr>
        <a:xfrm>
          <a:off x="0" y="329300"/>
          <a:ext cx="2816224" cy="1689735"/>
        </a:xfrm>
        <a:prstGeom prst="rect">
          <a:avLst/>
        </a:prstGeom>
        <a:solidFill>
          <a:schemeClr val="accent1">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Become a CEDA Participant</a:t>
          </a:r>
        </a:p>
        <a:p>
          <a:pPr marL="0" lvl="0" indent="0" algn="ctr" defTabSz="977900">
            <a:lnSpc>
              <a:spcPct val="90000"/>
            </a:lnSpc>
            <a:spcBef>
              <a:spcPct val="0"/>
            </a:spcBef>
            <a:spcAft>
              <a:spcPct val="35000"/>
            </a:spcAft>
            <a:buNone/>
          </a:pPr>
          <a:r>
            <a:rPr lang="en-US" sz="1400" kern="1200" dirty="0"/>
            <a:t>For free on the IEEE website</a:t>
          </a:r>
        </a:p>
      </dsp:txBody>
      <dsp:txXfrm>
        <a:off x="0" y="329300"/>
        <a:ext cx="2816224" cy="1689735"/>
      </dsp:txXfrm>
    </dsp:sp>
    <dsp:sp modelId="{8CBC8290-4B09-4015-BD43-E6B3595E09BA}">
      <dsp:nvSpPr>
        <dsp:cNvPr id="0" name=""/>
        <dsp:cNvSpPr/>
      </dsp:nvSpPr>
      <dsp:spPr>
        <a:xfrm>
          <a:off x="3097847" y="329300"/>
          <a:ext cx="2816224" cy="1689735"/>
        </a:xfrm>
        <a:prstGeom prst="rect">
          <a:avLst/>
        </a:prstGeom>
        <a:solidFill>
          <a:schemeClr val="accent1">
            <a:shade val="80000"/>
            <a:hueOff val="-4032"/>
            <a:satOff val="-4496"/>
            <a:lumOff val="671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844550">
            <a:lnSpc>
              <a:spcPct val="90000"/>
            </a:lnSpc>
            <a:spcBef>
              <a:spcPct val="0"/>
            </a:spcBef>
            <a:spcAft>
              <a:spcPct val="35000"/>
            </a:spcAft>
            <a:buNone/>
          </a:pPr>
          <a:r>
            <a:rPr lang="en-US" sz="1900" b="1" kern="1200" dirty="0"/>
            <a:t>Conferences and Events</a:t>
          </a:r>
        </a:p>
        <a:p>
          <a:pPr marL="114300" lvl="1" indent="-114300" algn="ctr" defTabSz="622300">
            <a:lnSpc>
              <a:spcPct val="90000"/>
            </a:lnSpc>
            <a:spcBef>
              <a:spcPct val="0"/>
            </a:spcBef>
            <a:spcAft>
              <a:spcPct val="15000"/>
            </a:spcAft>
            <a:buNone/>
          </a:pPr>
          <a:r>
            <a:rPr lang="en-US" sz="1400" kern="1200" dirty="0"/>
            <a:t>Organize a meeting, workshop or conference.</a:t>
          </a:r>
          <a:br>
            <a:rPr lang="en-US" sz="1400" kern="1200" dirty="0"/>
          </a:br>
          <a:endParaRPr lang="en-US" sz="1400" kern="1200" dirty="0"/>
        </a:p>
        <a:p>
          <a:pPr marL="114300" lvl="1" indent="-114300" algn="ctr" defTabSz="622300">
            <a:lnSpc>
              <a:spcPct val="90000"/>
            </a:lnSpc>
            <a:spcBef>
              <a:spcPct val="0"/>
            </a:spcBef>
            <a:spcAft>
              <a:spcPct val="15000"/>
            </a:spcAft>
            <a:buNone/>
          </a:pPr>
          <a:r>
            <a:rPr lang="en-US" sz="1400" kern="1200" dirty="0"/>
            <a:t>Review for CEDA conferences and Journals</a:t>
          </a:r>
        </a:p>
      </dsp:txBody>
      <dsp:txXfrm>
        <a:off x="3097847" y="329300"/>
        <a:ext cx="2816224" cy="1689735"/>
      </dsp:txXfrm>
    </dsp:sp>
    <dsp:sp modelId="{079B2866-5CE3-4D0D-B55A-FA48A50A21F4}">
      <dsp:nvSpPr>
        <dsp:cNvPr id="0" name=""/>
        <dsp:cNvSpPr/>
      </dsp:nvSpPr>
      <dsp:spPr>
        <a:xfrm>
          <a:off x="6195695" y="329300"/>
          <a:ext cx="2816224" cy="1689735"/>
        </a:xfrm>
        <a:prstGeom prst="rect">
          <a:avLst/>
        </a:prstGeom>
        <a:solidFill>
          <a:schemeClr val="accent1">
            <a:shade val="80000"/>
            <a:hueOff val="-8063"/>
            <a:satOff val="-8992"/>
            <a:lumOff val="1343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Get involved with local chapters and volunteer to organize activities</a:t>
          </a:r>
          <a:br>
            <a:rPr lang="en-US" sz="1800" kern="1200" dirty="0"/>
          </a:br>
          <a:br>
            <a:rPr lang="en-US" sz="1800" kern="1200" dirty="0"/>
          </a:br>
          <a:r>
            <a:rPr lang="en-US" sz="1400" kern="1200" dirty="0"/>
            <a:t>Volunteer to organize activities</a:t>
          </a:r>
          <a:endParaRPr lang="en-US" sz="1800" kern="1200" dirty="0"/>
        </a:p>
      </dsp:txBody>
      <dsp:txXfrm>
        <a:off x="6195695" y="329300"/>
        <a:ext cx="2816224" cy="1689735"/>
      </dsp:txXfrm>
    </dsp:sp>
    <dsp:sp modelId="{36179406-B84B-4FF8-A9D5-2F46FD82010E}">
      <dsp:nvSpPr>
        <dsp:cNvPr id="0" name=""/>
        <dsp:cNvSpPr/>
      </dsp:nvSpPr>
      <dsp:spPr>
        <a:xfrm>
          <a:off x="0" y="2300657"/>
          <a:ext cx="2816224" cy="1689735"/>
        </a:xfrm>
        <a:prstGeom prst="rect">
          <a:avLst/>
        </a:prstGeom>
        <a:solidFill>
          <a:schemeClr val="accent1">
            <a:shade val="80000"/>
            <a:hueOff val="-12095"/>
            <a:satOff val="-13487"/>
            <a:lumOff val="201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sz="2200" kern="1200" dirty="0"/>
            <a:t>Distinguished </a:t>
          </a:r>
          <a:r>
            <a:rPr lang="en-US" sz="2200" kern="1200" dirty="0">
              <a:solidFill>
                <a:prstClr val="white"/>
              </a:solidFill>
              <a:latin typeface="Formata Light"/>
              <a:ea typeface="+mn-ea"/>
              <a:cs typeface="+mn-cs"/>
            </a:rPr>
            <a:t>Lecturers Program</a:t>
          </a:r>
          <a:endParaRPr lang="en-US" sz="1400" kern="1200" dirty="0">
            <a:solidFill>
              <a:prstClr val="white"/>
            </a:solidFill>
            <a:latin typeface="Formata Light"/>
            <a:ea typeface="+mn-ea"/>
            <a:cs typeface="+mn-cs"/>
          </a:endParaRPr>
        </a:p>
        <a:p>
          <a:pPr marL="0" lvl="0" indent="0" algn="ctr" defTabSz="977900">
            <a:lnSpc>
              <a:spcPct val="100000"/>
            </a:lnSpc>
            <a:spcBef>
              <a:spcPct val="0"/>
            </a:spcBef>
            <a:spcAft>
              <a:spcPct val="35000"/>
            </a:spcAft>
            <a:buNone/>
          </a:pPr>
          <a:r>
            <a:rPr lang="en-US" sz="1400" kern="1200" dirty="0"/>
            <a:t>Request a DL at your next event</a:t>
          </a:r>
          <a:br>
            <a:rPr lang="en-US" sz="1400" kern="1200" dirty="0"/>
          </a:br>
          <a:br>
            <a:rPr lang="en-US" sz="1400" kern="1200" dirty="0"/>
          </a:br>
          <a:r>
            <a:rPr lang="en-US" sz="1400" kern="1200" dirty="0"/>
            <a:t>Apply to become a DL</a:t>
          </a:r>
        </a:p>
      </dsp:txBody>
      <dsp:txXfrm>
        <a:off x="0" y="2300657"/>
        <a:ext cx="2816224" cy="1689735"/>
      </dsp:txXfrm>
    </dsp:sp>
    <dsp:sp modelId="{414DEADC-DEA6-436A-AAF1-F1177D14699E}">
      <dsp:nvSpPr>
        <dsp:cNvPr id="0" name=""/>
        <dsp:cNvSpPr/>
      </dsp:nvSpPr>
      <dsp:spPr>
        <a:xfrm>
          <a:off x="3097847" y="2300657"/>
          <a:ext cx="2816224" cy="1689735"/>
        </a:xfrm>
        <a:prstGeom prst="rect">
          <a:avLst/>
        </a:prstGeom>
        <a:solidFill>
          <a:schemeClr val="accent1">
            <a:shade val="80000"/>
            <a:hueOff val="-16126"/>
            <a:satOff val="-17983"/>
            <a:lumOff val="268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77900">
            <a:lnSpc>
              <a:spcPct val="90000"/>
            </a:lnSpc>
            <a:spcBef>
              <a:spcPct val="0"/>
            </a:spcBef>
            <a:spcAft>
              <a:spcPct val="35000"/>
            </a:spcAft>
            <a:buNone/>
          </a:pPr>
          <a:r>
            <a:rPr lang="en-US" sz="2200" kern="1200" dirty="0"/>
            <a:t>Volunteer to Serve on CEDA Committees </a:t>
          </a:r>
        </a:p>
        <a:p>
          <a:pPr marL="114300" lvl="1" indent="-114300" algn="ctr" defTabSz="622300">
            <a:lnSpc>
              <a:spcPct val="90000"/>
            </a:lnSpc>
            <a:spcBef>
              <a:spcPct val="0"/>
            </a:spcBef>
            <a:spcAft>
              <a:spcPct val="15000"/>
            </a:spcAft>
            <a:buNone/>
          </a:pPr>
          <a:r>
            <a:rPr lang="en-US" sz="1400" kern="1200" dirty="0"/>
            <a:t>Calls are announced on the website and social media</a:t>
          </a:r>
        </a:p>
      </dsp:txBody>
      <dsp:txXfrm>
        <a:off x="3097847" y="2300657"/>
        <a:ext cx="2816224" cy="1689735"/>
      </dsp:txXfrm>
    </dsp:sp>
    <dsp:sp modelId="{AB0DAFAC-EC96-43A6-8BDD-3534A0EB8EFE}">
      <dsp:nvSpPr>
        <dsp:cNvPr id="0" name=""/>
        <dsp:cNvSpPr/>
      </dsp:nvSpPr>
      <dsp:spPr>
        <a:xfrm>
          <a:off x="6195695" y="2300657"/>
          <a:ext cx="2816224" cy="1689735"/>
        </a:xfrm>
        <a:prstGeom prst="rect">
          <a:avLst/>
        </a:prstGeom>
        <a:solidFill>
          <a:schemeClr val="accent1">
            <a:shade val="80000"/>
            <a:hueOff val="-20158"/>
            <a:satOff val="-22479"/>
            <a:lumOff val="335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Subscribe to CEDA Mailing List </a:t>
          </a:r>
          <a:br>
            <a:rPr lang="en-US" sz="1400" kern="1200" dirty="0">
              <a:solidFill>
                <a:schemeClr val="bg1"/>
              </a:solidFill>
            </a:rPr>
          </a:br>
          <a:endParaRPr lang="en-US" sz="1400" kern="1200" dirty="0">
            <a:solidFill>
              <a:schemeClr val="bg1"/>
            </a:solidFill>
          </a:endParaRPr>
        </a:p>
        <a:p>
          <a:pPr marL="0" lvl="0" indent="0" algn="ctr" defTabSz="977900">
            <a:lnSpc>
              <a:spcPct val="90000"/>
            </a:lnSpc>
            <a:spcBef>
              <a:spcPct val="0"/>
            </a:spcBef>
            <a:spcAft>
              <a:spcPct val="35000"/>
            </a:spcAft>
            <a:buNone/>
          </a:pPr>
          <a:r>
            <a:rPr lang="en-US" sz="1600" u="none"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bit.ly/currents-subscribe</a:t>
          </a:r>
          <a:endParaRPr lang="en-US" sz="2200" u="none" kern="1200" dirty="0">
            <a:solidFill>
              <a:schemeClr val="bg1"/>
            </a:solidFill>
          </a:endParaRPr>
        </a:p>
      </dsp:txBody>
      <dsp:txXfrm>
        <a:off x="6195695" y="2300657"/>
        <a:ext cx="2816224" cy="168973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8A653-952A-4D07-91B3-609B4EB8D3A9}" type="datetimeFigureOut">
              <a:rPr lang="en-US" smtClean="0"/>
              <a:t>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2EBD6-1F0C-46A3-B674-85E78A30B8C2}" type="slidenum">
              <a:rPr lang="en-US" smtClean="0"/>
              <a:t>‹#›</a:t>
            </a:fld>
            <a:endParaRPr lang="en-US"/>
          </a:p>
        </p:txBody>
      </p:sp>
    </p:spTree>
    <p:extLst>
      <p:ext uri="{BB962C8B-B14F-4D97-AF65-F5344CB8AC3E}">
        <p14:creationId xmlns:p14="http://schemas.microsoft.com/office/powerpoint/2010/main" val="109927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4</a:t>
            </a:fld>
            <a:endParaRPr lang="en-US"/>
          </a:p>
        </p:txBody>
      </p:sp>
    </p:spTree>
    <p:extLst>
      <p:ext uri="{BB962C8B-B14F-4D97-AF65-F5344CB8AC3E}">
        <p14:creationId xmlns:p14="http://schemas.microsoft.com/office/powerpoint/2010/main" val="147933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9</a:t>
            </a:fld>
            <a:endParaRPr lang="en-US"/>
          </a:p>
        </p:txBody>
      </p:sp>
    </p:spTree>
    <p:extLst>
      <p:ext uri="{BB962C8B-B14F-4D97-AF65-F5344CB8AC3E}">
        <p14:creationId xmlns:p14="http://schemas.microsoft.com/office/powerpoint/2010/main" val="392320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16</a:t>
            </a:fld>
            <a:endParaRPr lang="en-US"/>
          </a:p>
        </p:txBody>
      </p:sp>
    </p:spTree>
    <p:extLst>
      <p:ext uri="{BB962C8B-B14F-4D97-AF65-F5344CB8AC3E}">
        <p14:creationId xmlns:p14="http://schemas.microsoft.com/office/powerpoint/2010/main" val="3306458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17</a:t>
            </a:fld>
            <a:endParaRPr lang="en-US"/>
          </a:p>
        </p:txBody>
      </p:sp>
    </p:spTree>
    <p:extLst>
      <p:ext uri="{BB962C8B-B14F-4D97-AF65-F5344CB8AC3E}">
        <p14:creationId xmlns:p14="http://schemas.microsoft.com/office/powerpoint/2010/main" val="85851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18</a:t>
            </a:fld>
            <a:endParaRPr lang="en-US"/>
          </a:p>
        </p:txBody>
      </p:sp>
    </p:spTree>
    <p:extLst>
      <p:ext uri="{BB962C8B-B14F-4D97-AF65-F5344CB8AC3E}">
        <p14:creationId xmlns:p14="http://schemas.microsoft.com/office/powerpoint/2010/main" val="3667765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dark, person, bed, computer&#10;&#10;Description automatically generated">
            <a:extLst>
              <a:ext uri="{FF2B5EF4-FFF2-40B4-BE49-F238E27FC236}">
                <a16:creationId xmlns:a16="http://schemas.microsoft.com/office/drawing/2014/main" id="{4768B6C1-EAF5-4738-88F6-32054EFA2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3EEFE7E-4F42-4D07-9CCA-BA65EED0541B}"/>
              </a:ext>
            </a:extLst>
          </p:cNvPr>
          <p:cNvSpPr>
            <a:spLocks noGrp="1"/>
          </p:cNvSpPr>
          <p:nvPr>
            <p:ph type="ctrTitle"/>
          </p:nvPr>
        </p:nvSpPr>
        <p:spPr>
          <a:xfrm>
            <a:off x="1524000" y="1784718"/>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9FC726-B604-4500-9F1C-26F0001584D3}"/>
              </a:ext>
            </a:extLst>
          </p:cNvPr>
          <p:cNvSpPr>
            <a:spLocks noGrp="1"/>
          </p:cNvSpPr>
          <p:nvPr>
            <p:ph type="subTitle" idx="1"/>
          </p:nvPr>
        </p:nvSpPr>
        <p:spPr>
          <a:xfrm>
            <a:off x="1524000" y="4264393"/>
            <a:ext cx="9144000" cy="1655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1624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6331"/>
          </a:xfrm>
        </p:spPr>
        <p:txBody>
          <a:bodyPr>
            <a:spAutoFit/>
          </a:bodyPr>
          <a:lstStyle>
            <a:lvl1pPr>
              <a:defRPr sz="3600">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3755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8745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4/4/2024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70496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63125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82338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7058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4/4/2024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14723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36331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04123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8884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5DA9E43-F0AD-43E7-963E-649E53B74D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C3D53ED5-AAFF-4464-B2F5-DA16958EDDBA}"/>
              </a:ext>
            </a:extLst>
          </p:cNvPr>
          <p:cNvSpPr>
            <a:spLocks noGrp="1"/>
          </p:cNvSpPr>
          <p:nvPr>
            <p:ph type="title"/>
          </p:nvPr>
        </p:nvSpPr>
        <p:spPr/>
        <p:txBody>
          <a:bodyPr/>
          <a:lstStyle>
            <a:lvl1pPr>
              <a:defRPr>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8BF5170-8BE9-4AA4-85C9-41850026944C}"/>
              </a:ext>
            </a:extLst>
          </p:cNvPr>
          <p:cNvSpPr>
            <a:spLocks noGrp="1"/>
          </p:cNvSpPr>
          <p:nvPr>
            <p:ph idx="1"/>
          </p:nvPr>
        </p:nvSpPr>
        <p:spPr>
          <a:xfrm>
            <a:off x="838200" y="1825625"/>
            <a:ext cx="10515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7862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3946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14452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24123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4/4/2024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92976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00524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dark, person, bed, computer&#10;&#10;Description automatically generated">
            <a:extLst>
              <a:ext uri="{FF2B5EF4-FFF2-40B4-BE49-F238E27FC236}">
                <a16:creationId xmlns:a16="http://schemas.microsoft.com/office/drawing/2014/main" id="{61C7D160-FB77-458E-B429-15F03E809C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12C3-0AD4-45DE-946A-2538A94A32B5}"/>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37BC49C-EEFD-4C16-AE96-552F43315AEF}"/>
              </a:ext>
            </a:extLst>
          </p:cNvPr>
          <p:cNvSpPr>
            <a:spLocks noGrp="1"/>
          </p:cNvSpPr>
          <p:nvPr>
            <p:ph type="body" idx="1"/>
          </p:nvPr>
        </p:nvSpPr>
        <p:spPr>
          <a:xfrm>
            <a:off x="831850" y="4589463"/>
            <a:ext cx="10515600" cy="1500187"/>
          </a:xfrm>
        </p:spPr>
        <p:txBody>
          <a:bodyPr/>
          <a:lstStyle>
            <a:lvl1pPr marL="0" indent="0">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815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5BDECF9A-F64E-4E16-A29F-06C3476D0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ABA4AAB8-E512-4820-A48B-651514D55AC6}"/>
              </a:ext>
            </a:extLst>
          </p:cNvPr>
          <p:cNvSpPr>
            <a:spLocks noGrp="1"/>
          </p:cNvSpPr>
          <p:nvPr>
            <p:ph type="title"/>
          </p:nvPr>
        </p:nvSpPr>
        <p:spPr/>
        <p:txBody>
          <a:bodyPr/>
          <a:lstStyle>
            <a:lvl1pPr>
              <a:defRPr>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DFBB4F0-1AE2-4D8B-AA76-4185CF1D41CE}"/>
              </a:ext>
            </a:extLst>
          </p:cNvPr>
          <p:cNvSpPr>
            <a:spLocks noGrp="1"/>
          </p:cNvSpPr>
          <p:nvPr>
            <p:ph sz="half" idx="1"/>
          </p:nvPr>
        </p:nvSpPr>
        <p:spPr>
          <a:xfrm>
            <a:off x="838200" y="1825625"/>
            <a:ext cx="5181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C0445A-983F-4532-8020-FD5746CE7D5B}"/>
              </a:ext>
            </a:extLst>
          </p:cNvPr>
          <p:cNvSpPr>
            <a:spLocks noGrp="1"/>
          </p:cNvSpPr>
          <p:nvPr>
            <p:ph sz="half" idx="2"/>
          </p:nvPr>
        </p:nvSpPr>
        <p:spPr>
          <a:xfrm>
            <a:off x="6172200" y="1825625"/>
            <a:ext cx="5181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217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8EE5C127-374E-4851-BF28-4DAB1B7C3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05511C1C-160A-4A10-A30F-B2F6859EB2AF}"/>
              </a:ext>
            </a:extLst>
          </p:cNvPr>
          <p:cNvSpPr>
            <a:spLocks noGrp="1"/>
          </p:cNvSpPr>
          <p:nvPr>
            <p:ph type="title"/>
          </p:nvPr>
        </p:nvSpPr>
        <p:spPr>
          <a:xfrm>
            <a:off x="839788" y="365125"/>
            <a:ext cx="10515600" cy="1325563"/>
          </a:xfrm>
        </p:spPr>
        <p:txBody>
          <a:bodyPr/>
          <a:lstStyle>
            <a:lvl1pPr>
              <a:defRPr>
                <a:solidFill>
                  <a:srgbClr val="32316A"/>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8FE26DF-1799-4B38-A430-A847FCC386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2209C-C526-4965-AF1F-59ACC980FBF0}"/>
              </a:ext>
            </a:extLst>
          </p:cNvPr>
          <p:cNvSpPr>
            <a:spLocks noGrp="1"/>
          </p:cNvSpPr>
          <p:nvPr>
            <p:ph sz="half" idx="2"/>
          </p:nvPr>
        </p:nvSpPr>
        <p:spPr>
          <a:xfrm>
            <a:off x="839788" y="2505075"/>
            <a:ext cx="5157787" cy="3409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961E34-D492-4D46-B69F-0489FE58E1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875FA-3220-4BA6-A0BC-4C4E209BA961}"/>
              </a:ext>
            </a:extLst>
          </p:cNvPr>
          <p:cNvSpPr>
            <a:spLocks noGrp="1"/>
          </p:cNvSpPr>
          <p:nvPr>
            <p:ph sz="quarter" idx="4"/>
          </p:nvPr>
        </p:nvSpPr>
        <p:spPr>
          <a:xfrm>
            <a:off x="6172200" y="2505075"/>
            <a:ext cx="5183188" cy="3409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14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2BFA79EC-F75F-435A-88F7-5CC0D30916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907" y="-1169043"/>
            <a:ext cx="12189631" cy="6858000"/>
          </a:xfrm>
          <a:prstGeom prst="rect">
            <a:avLst/>
          </a:prstGeom>
        </p:spPr>
      </p:pic>
      <p:sp>
        <p:nvSpPr>
          <p:cNvPr id="2" name="Title 1">
            <a:extLst>
              <a:ext uri="{FF2B5EF4-FFF2-40B4-BE49-F238E27FC236}">
                <a16:creationId xmlns:a16="http://schemas.microsoft.com/office/drawing/2014/main" id="{6C034089-4F4C-40B2-B59E-4798BE6A9831}"/>
              </a:ext>
            </a:extLst>
          </p:cNvPr>
          <p:cNvSpPr>
            <a:spLocks noGrp="1"/>
          </p:cNvSpPr>
          <p:nvPr>
            <p:ph type="title"/>
          </p:nvPr>
        </p:nvSpPr>
        <p:spPr>
          <a:xfrm>
            <a:off x="839788" y="457200"/>
            <a:ext cx="3932237" cy="1600200"/>
          </a:xfrm>
        </p:spPr>
        <p:txBody>
          <a:bodyPr anchor="b"/>
          <a:lstStyle>
            <a:lvl1pPr>
              <a:defRPr sz="3200">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73BCB3-95EF-4259-9098-E6486697A2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994D1-83A5-405B-832C-5E21B39D8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6945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AC36B3E2-2AE4-4889-A6EE-05595EEC3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A6F4C1F5-07C2-4809-A0C4-7533D94BD2EE}"/>
              </a:ext>
            </a:extLst>
          </p:cNvPr>
          <p:cNvSpPr>
            <a:spLocks noGrp="1"/>
          </p:cNvSpPr>
          <p:nvPr>
            <p:ph type="title"/>
          </p:nvPr>
        </p:nvSpPr>
        <p:spPr>
          <a:xfrm>
            <a:off x="839788" y="457200"/>
            <a:ext cx="3932237" cy="1600200"/>
          </a:xfrm>
        </p:spPr>
        <p:txBody>
          <a:bodyPr anchor="b"/>
          <a:lstStyle>
            <a:lvl1pPr>
              <a:defRPr sz="3200">
                <a:solidFill>
                  <a:srgbClr val="32316A"/>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F0740A8-21BA-4A04-9137-A305BE3227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734936-1317-475D-8356-8535EAF87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7797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447800"/>
            <a:ext cx="11101917"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a:xfrm>
            <a:off x="592667" y="6484937"/>
            <a:ext cx="478367" cy="236538"/>
          </a:xfrm>
        </p:spPr>
        <p:txBody>
          <a:bodyPr/>
          <a:lstStyle>
            <a:lvl1pPr>
              <a:defRPr/>
            </a:lvl1pPr>
          </a:lstStyle>
          <a:p>
            <a:pPr>
              <a:defRPr/>
            </a:pPr>
            <a:fld id="{742CE1F0-28BF-A844-9B91-A150FCA372DE}" type="slidenum">
              <a:rPr lang="en-US" smtClean="0"/>
              <a:pPr>
                <a:defRPr/>
              </a:pPr>
              <a:t>‹#›</a:t>
            </a:fld>
            <a:endParaRPr lang="en-US" dirty="0"/>
          </a:p>
        </p:txBody>
      </p:sp>
      <p:sp>
        <p:nvSpPr>
          <p:cNvPr id="6" name="Date Placeholder 2"/>
          <p:cNvSpPr>
            <a:spLocks noGrp="1"/>
          </p:cNvSpPr>
          <p:nvPr>
            <p:ph type="dt" sz="half" idx="16"/>
          </p:nvPr>
        </p:nvSpPr>
        <p:spPr>
          <a:xfrm>
            <a:off x="1153584" y="6484937"/>
            <a:ext cx="2190749" cy="236538"/>
          </a:xfrm>
        </p:spPr>
        <p:txBody>
          <a:bodyPr/>
          <a:lstStyle>
            <a:lvl1pPr>
              <a:defRPr/>
            </a:lvl1pPr>
          </a:lstStyle>
          <a:p>
            <a:pPr>
              <a:defRPr/>
            </a:pPr>
            <a:endParaRPr lang="en-US" dirty="0"/>
          </a:p>
        </p:txBody>
      </p:sp>
    </p:spTree>
    <p:extLst>
      <p:ext uri="{BB962C8B-B14F-4D97-AF65-F5344CB8AC3E}">
        <p14:creationId xmlns:p14="http://schemas.microsoft.com/office/powerpoint/2010/main" val="398963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latin typeface="+mn-lt"/>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8528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E9CFA-CF36-482F-A57C-02A368B22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F89DDE-6092-4BFE-B829-C7E8708C99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653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4/4/2024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18" name="Picture 17">
            <a:extLst>
              <a:ext uri="{FF2B5EF4-FFF2-40B4-BE49-F238E27FC236}">
                <a16:creationId xmlns:a16="http://schemas.microsoft.com/office/drawing/2014/main" id="{BD3E82E7-C52B-4ABC-8ABF-858E0CE77EE2}"/>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958680" y="6041362"/>
            <a:ext cx="1800947" cy="472024"/>
          </a:xfrm>
          <a:prstGeom prst="rect">
            <a:avLst/>
          </a:prstGeom>
        </p:spPr>
      </p:pic>
    </p:spTree>
    <p:extLst>
      <p:ext uri="{BB962C8B-B14F-4D97-AF65-F5344CB8AC3E}">
        <p14:creationId xmlns:p14="http://schemas.microsoft.com/office/powerpoint/2010/main" val="5587020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2.xml"/><Relationship Id="rId5" Type="http://schemas.openxmlformats.org/officeDocument/2006/relationships/image" Target="../media/image37.sv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3.svg"/><Relationship Id="rId7" Type="http://schemas.openxmlformats.org/officeDocument/2006/relationships/image" Target="../media/image36.png"/><Relationship Id="rId2" Type="http://schemas.openxmlformats.org/officeDocument/2006/relationships/image" Target="../media/image42.png"/><Relationship Id="rId1" Type="http://schemas.openxmlformats.org/officeDocument/2006/relationships/slideLayout" Target="../slideLayouts/slideLayout10.xml"/><Relationship Id="rId6" Type="http://schemas.openxmlformats.org/officeDocument/2006/relationships/hyperlink" Target="https://ieee-ceda.org/distinguished-lecturer-program" TargetMode="External"/><Relationship Id="rId5" Type="http://schemas.openxmlformats.org/officeDocument/2006/relationships/image" Target="../media/image45.sv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svg"/><Relationship Id="rId3" Type="http://schemas.openxmlformats.org/officeDocument/2006/relationships/image" Target="../media/image47.svg"/><Relationship Id="rId7" Type="http://schemas.openxmlformats.org/officeDocument/2006/relationships/image" Target="../media/image27.svg"/><Relationship Id="rId12" Type="http://schemas.openxmlformats.org/officeDocument/2006/relationships/image" Target="../media/image54.png"/><Relationship Id="rId2" Type="http://schemas.openxmlformats.org/officeDocument/2006/relationships/image" Target="../media/image46.png"/><Relationship Id="rId1" Type="http://schemas.openxmlformats.org/officeDocument/2006/relationships/slideLayout" Target="../slideLayouts/slideLayout10.xml"/><Relationship Id="rId6" Type="http://schemas.openxmlformats.org/officeDocument/2006/relationships/image" Target="../media/image26.png"/><Relationship Id="rId11" Type="http://schemas.openxmlformats.org/officeDocument/2006/relationships/image" Target="../media/image53.svg"/><Relationship Id="rId5" Type="http://schemas.openxmlformats.org/officeDocument/2006/relationships/image" Target="../media/image49.svg"/><Relationship Id="rId10"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image" Target="../media/image51.svg"/><Relationship Id="rId1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8.png"/><Relationship Id="rId3" Type="http://schemas.openxmlformats.org/officeDocument/2006/relationships/hyperlink" Target="ieee-ceda.org" TargetMode="External"/><Relationship Id="rId7" Type="http://schemas.openxmlformats.org/officeDocument/2006/relationships/hyperlink" Target="https://twitter.com/ieeeceda?lang=en" TargetMode="External"/><Relationship Id="rId12"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64.png"/><Relationship Id="rId11" Type="http://schemas.openxmlformats.org/officeDocument/2006/relationships/hyperlink" Target="youtube.com/IEEECouncilonElectronicDesignAutomation" TargetMode="External"/><Relationship Id="rId5" Type="http://schemas.openxmlformats.org/officeDocument/2006/relationships/hyperlink" Target="https://www.facebook.com/ieeeceda" TargetMode="External"/><Relationship Id="rId10" Type="http://schemas.openxmlformats.org/officeDocument/2006/relationships/image" Target="../media/image66.png"/><Relationship Id="rId4" Type="http://schemas.openxmlformats.org/officeDocument/2006/relationships/image" Target="../media/image63.png"/><Relationship Id="rId9" Type="http://schemas.openxmlformats.org/officeDocument/2006/relationships/hyperlink" Target="linkedin.com/groups/834353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mailto:admin@ieee-ceda.org" TargetMode="External"/><Relationship Id="rId7" Type="http://schemas.openxmlformats.org/officeDocument/2006/relationships/image" Target="../media/image29.svg"/><Relationship Id="rId2" Type="http://schemas.openxmlformats.org/officeDocument/2006/relationships/hyperlink" Target="mailto:vp.conferences@ieee-ceda.org" TargetMode="Externa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28FCB38-4991-40FA-BA0B-EA39C98E1E6A}"/>
              </a:ext>
            </a:extLst>
          </p:cNvPr>
          <p:cNvPicPr>
            <a:picLocks noChangeAspect="1"/>
          </p:cNvPicPr>
          <p:nvPr/>
        </p:nvPicPr>
        <p:blipFill rotWithShape="1">
          <a:blip r:embed="rId2">
            <a:extLst>
              <a:ext uri="{28A0092B-C50C-407E-A947-70E740481C1C}">
                <a14:useLocalDpi xmlns:a14="http://schemas.microsoft.com/office/drawing/2010/main" val="0"/>
              </a:ext>
            </a:extLst>
          </a:blip>
          <a:srcRect l="9208" t="24898" r="10126" b="19225"/>
          <a:stretch/>
        </p:blipFill>
        <p:spPr>
          <a:xfrm>
            <a:off x="2386112" y="1736412"/>
            <a:ext cx="7419776" cy="2569779"/>
          </a:xfrm>
          <a:prstGeom prst="rect">
            <a:avLst/>
          </a:prstGeom>
        </p:spPr>
      </p:pic>
      <p:sp>
        <p:nvSpPr>
          <p:cNvPr id="2" name="TextBox 1">
            <a:extLst>
              <a:ext uri="{FF2B5EF4-FFF2-40B4-BE49-F238E27FC236}">
                <a16:creationId xmlns:a16="http://schemas.microsoft.com/office/drawing/2014/main" id="{33460FCB-E6BF-4C7A-9ACB-CCD749F380AD}"/>
              </a:ext>
            </a:extLst>
          </p:cNvPr>
          <p:cNvSpPr txBox="1"/>
          <p:nvPr/>
        </p:nvSpPr>
        <p:spPr>
          <a:xfrm>
            <a:off x="4929655" y="4583575"/>
            <a:ext cx="2332690" cy="553998"/>
          </a:xfrm>
          <a:prstGeom prst="rect">
            <a:avLst/>
          </a:prstGeom>
          <a:noFill/>
        </p:spPr>
        <p:txBody>
          <a:bodyPr wrap="none" rtlCol="0">
            <a:spAutoFit/>
          </a:bodyPr>
          <a:lstStyle/>
          <a:p>
            <a:r>
              <a:rPr lang="en-US" sz="3000" dirty="0">
                <a:solidFill>
                  <a:schemeClr val="bg1"/>
                </a:solidFill>
                <a:latin typeface="Formata Light" panose="02000503040000020004" pitchFamily="50" charset="0"/>
              </a:rPr>
              <a:t>ieee-ceda.org</a:t>
            </a:r>
          </a:p>
        </p:txBody>
      </p:sp>
    </p:spTree>
    <p:extLst>
      <p:ext uri="{BB962C8B-B14F-4D97-AF65-F5344CB8AC3E}">
        <p14:creationId xmlns:p14="http://schemas.microsoft.com/office/powerpoint/2010/main" val="2186623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E7A8-C5E4-4D43-9676-9B2AFD149D44}"/>
              </a:ext>
            </a:extLst>
          </p:cNvPr>
          <p:cNvSpPr>
            <a:spLocks noGrp="1"/>
          </p:cNvSpPr>
          <p:nvPr>
            <p:ph type="title"/>
          </p:nvPr>
        </p:nvSpPr>
        <p:spPr>
          <a:xfrm>
            <a:off x="677334" y="609600"/>
            <a:ext cx="8596668" cy="646331"/>
          </a:xfrm>
        </p:spPr>
        <p:txBody>
          <a:bodyPr>
            <a:spAutoFit/>
          </a:bodyPr>
          <a:lstStyle/>
          <a:p>
            <a:r>
              <a:rPr lang="en-US" dirty="0"/>
              <a:t>Publications</a:t>
            </a:r>
          </a:p>
        </p:txBody>
      </p:sp>
      <p:sp>
        <p:nvSpPr>
          <p:cNvPr id="3" name="Content Placeholder 2">
            <a:extLst>
              <a:ext uri="{FF2B5EF4-FFF2-40B4-BE49-F238E27FC236}">
                <a16:creationId xmlns:a16="http://schemas.microsoft.com/office/drawing/2014/main" id="{76D1A52D-DDCA-40D2-922D-5EE353C9065D}"/>
              </a:ext>
            </a:extLst>
          </p:cNvPr>
          <p:cNvSpPr>
            <a:spLocks noGrp="1"/>
          </p:cNvSpPr>
          <p:nvPr>
            <p:ph sz="half" idx="1"/>
          </p:nvPr>
        </p:nvSpPr>
        <p:spPr>
          <a:xfrm>
            <a:off x="677334" y="1616353"/>
            <a:ext cx="4184035" cy="3375283"/>
          </a:xfrm>
        </p:spPr>
        <p:txBody>
          <a:bodyPr>
            <a:spAutoFit/>
          </a:bodyPr>
          <a:lstStyle/>
          <a:p>
            <a:pPr marL="0" indent="0">
              <a:buNone/>
            </a:pPr>
            <a:r>
              <a:rPr lang="en-US" b="1" dirty="0">
                <a:solidFill>
                  <a:srgbClr val="32316A"/>
                </a:solidFill>
                <a:latin typeface="+mj-lt"/>
              </a:rPr>
              <a:t>Financially Sponsored Publications</a:t>
            </a:r>
            <a:endParaRPr lang="en-US" b="1" i="0" u="none" strike="noStrike" dirty="0">
              <a:solidFill>
                <a:srgbClr val="32316A"/>
              </a:solidFill>
              <a:effectLst/>
              <a:latin typeface="+mj-lt"/>
            </a:endParaRPr>
          </a:p>
          <a:p>
            <a:r>
              <a:rPr lang="en-US" i="0" u="none" strike="noStrike" dirty="0">
                <a:solidFill>
                  <a:srgbClr val="222222"/>
                </a:solidFill>
                <a:effectLst/>
                <a:latin typeface="+mj-lt"/>
              </a:rPr>
              <a:t>IEEE Transactions on Computer Aided Design of Integrated Circuits &amp; Systems (TCAD)</a:t>
            </a:r>
            <a:endParaRPr lang="en-US" i="0" dirty="0">
              <a:solidFill>
                <a:srgbClr val="222222"/>
              </a:solidFill>
              <a:effectLst/>
              <a:latin typeface="+mj-lt"/>
            </a:endParaRPr>
          </a:p>
          <a:p>
            <a:r>
              <a:rPr lang="en-US" dirty="0">
                <a:latin typeface="+mj-lt"/>
              </a:rPr>
              <a:t>IEEE Embedded Systems Letters (ESL)</a:t>
            </a:r>
          </a:p>
          <a:p>
            <a:r>
              <a:rPr lang="en-US" dirty="0">
                <a:latin typeface="+mj-lt"/>
              </a:rPr>
              <a:t>IEEE Design&amp;Test (D&amp;T)</a:t>
            </a:r>
          </a:p>
          <a:p>
            <a:r>
              <a:rPr lang="en-US" dirty="0">
                <a:latin typeface="+mj-lt"/>
              </a:rPr>
              <a:t>IEEE Journal on Exploratory Solid-State Computational Devices and Circuits (JxCDC)</a:t>
            </a:r>
          </a:p>
        </p:txBody>
      </p:sp>
      <p:sp>
        <p:nvSpPr>
          <p:cNvPr id="4" name="Content Placeholder 3">
            <a:extLst>
              <a:ext uri="{FF2B5EF4-FFF2-40B4-BE49-F238E27FC236}">
                <a16:creationId xmlns:a16="http://schemas.microsoft.com/office/drawing/2014/main" id="{63531E9F-D336-41D1-8D70-777A703D1FF6}"/>
              </a:ext>
            </a:extLst>
          </p:cNvPr>
          <p:cNvSpPr>
            <a:spLocks noGrp="1"/>
          </p:cNvSpPr>
          <p:nvPr>
            <p:ph sz="half" idx="2"/>
          </p:nvPr>
        </p:nvSpPr>
        <p:spPr>
          <a:xfrm>
            <a:off x="5089970" y="1616353"/>
            <a:ext cx="4184034" cy="2139047"/>
          </a:xfrm>
        </p:spPr>
        <p:txBody>
          <a:bodyPr>
            <a:spAutoFit/>
          </a:bodyPr>
          <a:lstStyle/>
          <a:p>
            <a:pPr marL="0" indent="0">
              <a:buNone/>
            </a:pPr>
            <a:r>
              <a:rPr lang="en-US" b="1" dirty="0">
                <a:solidFill>
                  <a:srgbClr val="32316A"/>
                </a:solidFill>
                <a:latin typeface="+mj-lt"/>
              </a:rPr>
              <a:t>Technically Sponsored Publications</a:t>
            </a:r>
            <a:endParaRPr lang="en-US" b="1" i="0" u="none" strike="noStrike" dirty="0">
              <a:solidFill>
                <a:srgbClr val="32316A"/>
              </a:solidFill>
              <a:effectLst/>
              <a:latin typeface="+mj-lt"/>
            </a:endParaRPr>
          </a:p>
          <a:p>
            <a:r>
              <a:rPr lang="en-US" i="0" u="none" strike="noStrike" dirty="0">
                <a:solidFill>
                  <a:srgbClr val="222222"/>
                </a:solidFill>
                <a:effectLst/>
                <a:latin typeface="+mj-lt"/>
              </a:rPr>
              <a:t>IEEE Internet of Things Magazine</a:t>
            </a:r>
          </a:p>
          <a:p>
            <a:r>
              <a:rPr lang="en-US" i="0" u="none" strike="noStrike" dirty="0">
                <a:solidFill>
                  <a:srgbClr val="222222"/>
                </a:solidFill>
                <a:effectLst/>
                <a:latin typeface="+mj-lt"/>
              </a:rPr>
              <a:t>IEEE Transactions on Signal and Power Integrity (TSPI)</a:t>
            </a:r>
          </a:p>
          <a:p>
            <a:r>
              <a:rPr lang="fr-FR" i="0" u="none" strike="noStrike" dirty="0">
                <a:solidFill>
                  <a:srgbClr val="222222"/>
                </a:solidFill>
                <a:effectLst/>
                <a:latin typeface="+mj-lt"/>
              </a:rPr>
              <a:t>IEEE Transactions on Sustainable </a:t>
            </a:r>
            <a:r>
              <a:rPr lang="fr-FR" i="0" u="none" strike="noStrike" dirty="0" err="1">
                <a:solidFill>
                  <a:srgbClr val="222222"/>
                </a:solidFill>
                <a:effectLst/>
                <a:latin typeface="+mj-lt"/>
              </a:rPr>
              <a:t>Computing</a:t>
            </a:r>
            <a:r>
              <a:rPr lang="fr-FR" i="0" u="none" strike="noStrike" dirty="0">
                <a:solidFill>
                  <a:srgbClr val="222222"/>
                </a:solidFill>
                <a:effectLst/>
                <a:latin typeface="+mj-lt"/>
              </a:rPr>
              <a:t> (T-SUSC)</a:t>
            </a:r>
            <a:endParaRPr lang="en-US" i="0" dirty="0">
              <a:solidFill>
                <a:srgbClr val="222222"/>
              </a:solidFill>
              <a:effectLst/>
              <a:latin typeface="+mj-lt"/>
            </a:endParaRPr>
          </a:p>
        </p:txBody>
      </p:sp>
      <p:pic>
        <p:nvPicPr>
          <p:cNvPr id="11" name="Graphic 10" descr="Newspaper">
            <a:extLst>
              <a:ext uri="{FF2B5EF4-FFF2-40B4-BE49-F238E27FC236}">
                <a16:creationId xmlns:a16="http://schemas.microsoft.com/office/drawing/2014/main" id="{C62F802B-5585-404D-AE37-6750EB63BE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89970" y="4318157"/>
            <a:ext cx="606809" cy="606809"/>
          </a:xfrm>
          <a:prstGeom prst="rect">
            <a:avLst/>
          </a:prstGeom>
        </p:spPr>
      </p:pic>
      <p:sp>
        <p:nvSpPr>
          <p:cNvPr id="14" name="Content Placeholder 2">
            <a:extLst>
              <a:ext uri="{FF2B5EF4-FFF2-40B4-BE49-F238E27FC236}">
                <a16:creationId xmlns:a16="http://schemas.microsoft.com/office/drawing/2014/main" id="{8C4D462F-C6F1-4A25-8158-226BE18C4851}"/>
              </a:ext>
            </a:extLst>
          </p:cNvPr>
          <p:cNvSpPr txBox="1">
            <a:spLocks/>
          </p:cNvSpPr>
          <p:nvPr/>
        </p:nvSpPr>
        <p:spPr>
          <a:xfrm>
            <a:off x="5689055" y="4417018"/>
            <a:ext cx="3876261" cy="369332"/>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b="1" i="1" dirty="0">
                <a:solidFill>
                  <a:srgbClr val="32316A"/>
                </a:solidFill>
                <a:latin typeface="+mj-lt"/>
              </a:rPr>
              <a:t>Currents</a:t>
            </a:r>
            <a:r>
              <a:rPr lang="en-US" b="1" dirty="0">
                <a:solidFill>
                  <a:srgbClr val="32316A"/>
                </a:solidFill>
                <a:latin typeface="+mj-lt"/>
              </a:rPr>
              <a:t> - CEDA’s Online Newsletter</a:t>
            </a:r>
          </a:p>
        </p:txBody>
      </p:sp>
      <p:sp>
        <p:nvSpPr>
          <p:cNvPr id="10" name="TextBox 9">
            <a:extLst>
              <a:ext uri="{FF2B5EF4-FFF2-40B4-BE49-F238E27FC236}">
                <a16:creationId xmlns:a16="http://schemas.microsoft.com/office/drawing/2014/main" id="{2BFA7111-144A-459F-82D7-68FA70ECB2AB}"/>
              </a:ext>
            </a:extLst>
          </p:cNvPr>
          <p:cNvSpPr txBox="1"/>
          <p:nvPr/>
        </p:nvSpPr>
        <p:spPr>
          <a:xfrm>
            <a:off x="1430713" y="5376255"/>
            <a:ext cx="3876261" cy="369332"/>
          </a:xfrm>
          <a:prstGeom prst="rect">
            <a:avLst/>
          </a:prstGeom>
          <a:noFill/>
        </p:spPr>
        <p:txBody>
          <a:bodyPr wrap="square" rtlCol="0">
            <a:spAutoFit/>
          </a:bodyPr>
          <a:lstStyle/>
          <a:p>
            <a:r>
              <a:rPr lang="en-US" b="1" dirty="0">
                <a:solidFill>
                  <a:srgbClr val="32316A"/>
                </a:solidFill>
              </a:rPr>
              <a:t>ieee-ceda.org/publications</a:t>
            </a:r>
          </a:p>
        </p:txBody>
      </p:sp>
      <p:pic>
        <p:nvPicPr>
          <p:cNvPr id="12" name="Graphic 11" descr="Internet">
            <a:extLst>
              <a:ext uri="{FF2B5EF4-FFF2-40B4-BE49-F238E27FC236}">
                <a16:creationId xmlns:a16="http://schemas.microsoft.com/office/drawing/2014/main" id="{4143C007-E76A-4727-9FD3-F840BD3D31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6022" y="5279467"/>
            <a:ext cx="565057" cy="565057"/>
          </a:xfrm>
          <a:prstGeom prst="rect">
            <a:avLst/>
          </a:prstGeom>
        </p:spPr>
      </p:pic>
    </p:spTree>
    <p:extLst>
      <p:ext uri="{BB962C8B-B14F-4D97-AF65-F5344CB8AC3E}">
        <p14:creationId xmlns:p14="http://schemas.microsoft.com/office/powerpoint/2010/main" val="1784903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D7DACDA-D5ED-4EBB-A53C-7388906A5650}"/>
              </a:ext>
            </a:extLst>
          </p:cNvPr>
          <p:cNvSpPr>
            <a:spLocks noGrp="1"/>
          </p:cNvSpPr>
          <p:nvPr>
            <p:ph type="title"/>
          </p:nvPr>
        </p:nvSpPr>
        <p:spPr>
          <a:xfrm>
            <a:off x="677334" y="1140799"/>
            <a:ext cx="3854528" cy="1278466"/>
          </a:xfrm>
        </p:spPr>
        <p:txBody>
          <a:bodyPr/>
          <a:lstStyle/>
          <a:p>
            <a:r>
              <a:rPr lang="en-US" dirty="0"/>
              <a:t>CEDA Presentation Library</a:t>
            </a:r>
            <a:br>
              <a:rPr lang="en-US" dirty="0"/>
            </a:br>
            <a:r>
              <a:rPr lang="en-US" dirty="0"/>
              <a:t>Launched in 2020</a:t>
            </a:r>
          </a:p>
        </p:txBody>
      </p:sp>
      <p:pic>
        <p:nvPicPr>
          <p:cNvPr id="6" name="Content Placeholder 5">
            <a:extLst>
              <a:ext uri="{FF2B5EF4-FFF2-40B4-BE49-F238E27FC236}">
                <a16:creationId xmlns:a16="http://schemas.microsoft.com/office/drawing/2014/main" id="{9BC350CE-9B5E-4504-8C22-3CD095FF09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229" r="9931"/>
          <a:stretch/>
        </p:blipFill>
        <p:spPr>
          <a:xfrm>
            <a:off x="4975668" y="1806717"/>
            <a:ext cx="5804301" cy="3681112"/>
          </a:xfrm>
          <a:prstGeom prst="rect">
            <a:avLst/>
          </a:prstGeom>
          <a:ln>
            <a:noFill/>
          </a:ln>
          <a:effectLst>
            <a:outerShdw blurRad="292100" dist="139700" dir="2700000" algn="tl" rotWithShape="0">
              <a:srgbClr val="333333">
                <a:alpha val="65000"/>
              </a:srgbClr>
            </a:outerShdw>
          </a:effectLst>
        </p:spPr>
      </p:pic>
      <p:sp>
        <p:nvSpPr>
          <p:cNvPr id="12" name="Text Placeholder 11">
            <a:extLst>
              <a:ext uri="{FF2B5EF4-FFF2-40B4-BE49-F238E27FC236}">
                <a16:creationId xmlns:a16="http://schemas.microsoft.com/office/drawing/2014/main" id="{6CD8A3BB-0015-41DA-A06D-933F627DEA59}"/>
              </a:ext>
            </a:extLst>
          </p:cNvPr>
          <p:cNvSpPr>
            <a:spLocks noGrp="1"/>
          </p:cNvSpPr>
          <p:nvPr>
            <p:ph type="body" sz="half" idx="2"/>
          </p:nvPr>
        </p:nvSpPr>
        <p:spPr>
          <a:xfrm>
            <a:off x="677334" y="2478898"/>
            <a:ext cx="3854528" cy="2862322"/>
          </a:xfrm>
        </p:spPr>
        <p:txBody>
          <a:bodyPr>
            <a:spAutoFit/>
          </a:bodyPr>
          <a:lstStyle/>
          <a:p>
            <a:pPr algn="just"/>
            <a:r>
              <a:rPr lang="en-US" sz="1600" b="0" i="0" kern="1200" dirty="0">
                <a:solidFill>
                  <a:srgbClr val="202020"/>
                </a:solidFill>
                <a:effectLst/>
                <a:latin typeface="+mj-lt"/>
                <a:ea typeface="+mn-ea"/>
                <a:cs typeface="+mn-cs"/>
              </a:rPr>
              <a:t>Constantly pursuing new ways to accomplish its mission and considering the effects that the pandemic has in the communication among its members, CEDA added a new web feature to facilitate knowledge dissemination within and beyond the EDA community. The Presentation Library includes talks from conferences, workshops, plenary talks, </a:t>
            </a:r>
            <a:r>
              <a:rPr lang="en-US" sz="1600" kern="1200" dirty="0">
                <a:solidFill>
                  <a:srgbClr val="202020"/>
                </a:solidFill>
                <a:effectLst/>
                <a:latin typeface="+mj-lt"/>
                <a:ea typeface="+mn-ea"/>
                <a:cs typeface="+mn-cs"/>
              </a:rPr>
              <a:t>lectures, </a:t>
            </a:r>
            <a:r>
              <a:rPr lang="en-US" sz="1600" b="0" i="0" kern="1200" dirty="0">
                <a:solidFill>
                  <a:srgbClr val="202020"/>
                </a:solidFill>
                <a:effectLst/>
                <a:latin typeface="+mj-lt"/>
                <a:ea typeface="+mn-ea"/>
                <a:cs typeface="+mn-cs"/>
              </a:rPr>
              <a:t>etc. that are of significant interest to the community.</a:t>
            </a:r>
            <a:endParaRPr lang="en-US" sz="1600" dirty="0">
              <a:effectLst/>
              <a:latin typeface="+mj-lt"/>
            </a:endParaRPr>
          </a:p>
        </p:txBody>
      </p:sp>
      <p:sp>
        <p:nvSpPr>
          <p:cNvPr id="14" name="Title 1">
            <a:extLst>
              <a:ext uri="{FF2B5EF4-FFF2-40B4-BE49-F238E27FC236}">
                <a16:creationId xmlns:a16="http://schemas.microsoft.com/office/drawing/2014/main" id="{B3204A6F-DAA5-426B-80F8-FD77127D4CA0}"/>
              </a:ext>
            </a:extLst>
          </p:cNvPr>
          <p:cNvSpPr txBox="1">
            <a:spLocks/>
          </p:cNvSpPr>
          <p:nvPr/>
        </p:nvSpPr>
        <p:spPr>
          <a:xfrm>
            <a:off x="677334" y="609600"/>
            <a:ext cx="8596668" cy="646331"/>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Educational Resources</a:t>
            </a:r>
          </a:p>
        </p:txBody>
      </p:sp>
    </p:spTree>
    <p:extLst>
      <p:ext uri="{BB962C8B-B14F-4D97-AF65-F5344CB8AC3E}">
        <p14:creationId xmlns:p14="http://schemas.microsoft.com/office/powerpoint/2010/main" val="191442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D7DACDA-D5ED-4EBB-A53C-7388906A5650}"/>
              </a:ext>
            </a:extLst>
          </p:cNvPr>
          <p:cNvSpPr>
            <a:spLocks noGrp="1"/>
          </p:cNvSpPr>
          <p:nvPr>
            <p:ph type="title"/>
          </p:nvPr>
        </p:nvSpPr>
        <p:spPr>
          <a:xfrm>
            <a:off x="677334" y="1718535"/>
            <a:ext cx="3854528" cy="400110"/>
          </a:xfrm>
        </p:spPr>
        <p:txBody>
          <a:bodyPr>
            <a:spAutoFit/>
          </a:bodyPr>
          <a:lstStyle/>
          <a:p>
            <a:r>
              <a:rPr lang="en-US" dirty="0"/>
              <a:t>Design Automation WebiNar</a:t>
            </a:r>
          </a:p>
        </p:txBody>
      </p:sp>
      <p:sp>
        <p:nvSpPr>
          <p:cNvPr id="12" name="Text Placeholder 11">
            <a:extLst>
              <a:ext uri="{FF2B5EF4-FFF2-40B4-BE49-F238E27FC236}">
                <a16:creationId xmlns:a16="http://schemas.microsoft.com/office/drawing/2014/main" id="{6CD8A3BB-0015-41DA-A06D-933F627DEA59}"/>
              </a:ext>
            </a:extLst>
          </p:cNvPr>
          <p:cNvSpPr>
            <a:spLocks noGrp="1"/>
          </p:cNvSpPr>
          <p:nvPr>
            <p:ph type="body" sz="half" idx="2"/>
          </p:nvPr>
        </p:nvSpPr>
        <p:spPr>
          <a:xfrm>
            <a:off x="677334" y="2218036"/>
            <a:ext cx="3854528" cy="2308324"/>
          </a:xfrm>
        </p:spPr>
        <p:txBody>
          <a:bodyPr>
            <a:spAutoFit/>
          </a:bodyPr>
          <a:lstStyle/>
          <a:p>
            <a:pPr algn="just"/>
            <a:r>
              <a:rPr lang="en-US" sz="1600" b="0" i="0" kern="1200" dirty="0">
                <a:solidFill>
                  <a:srgbClr val="202020"/>
                </a:solidFill>
                <a:effectLst/>
                <a:latin typeface="+mj-lt"/>
                <a:ea typeface="+mn-ea"/>
                <a:cs typeface="+mn-cs"/>
              </a:rPr>
              <a:t>Design Automation WebiNar (DAWN) is designed to drive research momentum and ensure our community remains at the cutting edge. Different from conventional keynote and individual speaker webinars, DAWN is a special-session-style webinar. DAWN is formed by multiple presentations on focused topics by leading experts in our community.</a:t>
            </a:r>
          </a:p>
        </p:txBody>
      </p:sp>
      <p:sp>
        <p:nvSpPr>
          <p:cNvPr id="14" name="Title 1">
            <a:extLst>
              <a:ext uri="{FF2B5EF4-FFF2-40B4-BE49-F238E27FC236}">
                <a16:creationId xmlns:a16="http://schemas.microsoft.com/office/drawing/2014/main" id="{B3204A6F-DAA5-426B-80F8-FD77127D4CA0}"/>
              </a:ext>
            </a:extLst>
          </p:cNvPr>
          <p:cNvSpPr txBox="1">
            <a:spLocks/>
          </p:cNvSpPr>
          <p:nvPr/>
        </p:nvSpPr>
        <p:spPr>
          <a:xfrm>
            <a:off x="677334" y="609600"/>
            <a:ext cx="8596668" cy="646331"/>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Educational Resources</a:t>
            </a:r>
          </a:p>
        </p:txBody>
      </p:sp>
      <p:pic>
        <p:nvPicPr>
          <p:cNvPr id="7" name="Picture 6">
            <a:extLst>
              <a:ext uri="{FF2B5EF4-FFF2-40B4-BE49-F238E27FC236}">
                <a16:creationId xmlns:a16="http://schemas.microsoft.com/office/drawing/2014/main" id="{0ABEFC13-1875-4E45-AB5C-D02166E88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24" y="5849048"/>
            <a:ext cx="1301612" cy="544679"/>
          </a:xfrm>
          <a:prstGeom prst="rect">
            <a:avLst/>
          </a:prstGeom>
        </p:spPr>
      </p:pic>
      <p:sp>
        <p:nvSpPr>
          <p:cNvPr id="16" name="TextBox 15">
            <a:extLst>
              <a:ext uri="{FF2B5EF4-FFF2-40B4-BE49-F238E27FC236}">
                <a16:creationId xmlns:a16="http://schemas.microsoft.com/office/drawing/2014/main" id="{3B6AD3AE-2458-4813-87F2-941F4A657D44}"/>
              </a:ext>
            </a:extLst>
          </p:cNvPr>
          <p:cNvSpPr txBox="1"/>
          <p:nvPr/>
        </p:nvSpPr>
        <p:spPr>
          <a:xfrm>
            <a:off x="2170935" y="5908912"/>
            <a:ext cx="6834169"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2316A"/>
                </a:solidFill>
                <a:effectLst/>
                <a:uLnTx/>
                <a:uFillTx/>
                <a:latin typeface="Formata Light"/>
                <a:ea typeface="+mn-ea"/>
                <a:cs typeface="+mn-cs"/>
              </a:rPr>
              <a:t>All DAWN talks are available on the CEDA YouTube page</a:t>
            </a:r>
          </a:p>
        </p:txBody>
      </p:sp>
      <p:pic>
        <p:nvPicPr>
          <p:cNvPr id="19" name="Content Placeholder 18">
            <a:extLst>
              <a:ext uri="{FF2B5EF4-FFF2-40B4-BE49-F238E27FC236}">
                <a16:creationId xmlns:a16="http://schemas.microsoft.com/office/drawing/2014/main" id="{999682BA-47B6-4F00-B39C-9C048CFE2FE2}"/>
              </a:ext>
            </a:extLst>
          </p:cNvPr>
          <p:cNvPicPr>
            <a:picLocks noGrp="1" noChangeAspect="1"/>
          </p:cNvPicPr>
          <p:nvPr>
            <p:ph idx="1"/>
          </p:nvPr>
        </p:nvPicPr>
        <p:blipFill>
          <a:blip r:embed="rId3"/>
          <a:stretch>
            <a:fillRect/>
          </a:stretch>
        </p:blipFill>
        <p:spPr>
          <a:xfrm>
            <a:off x="5075361" y="1761071"/>
            <a:ext cx="5169557" cy="32123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698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D7DACDA-D5ED-4EBB-A53C-7388906A5650}"/>
              </a:ext>
            </a:extLst>
          </p:cNvPr>
          <p:cNvSpPr>
            <a:spLocks noGrp="1"/>
          </p:cNvSpPr>
          <p:nvPr>
            <p:ph type="title"/>
          </p:nvPr>
        </p:nvSpPr>
        <p:spPr>
          <a:xfrm>
            <a:off x="677334" y="1718535"/>
            <a:ext cx="3854528" cy="400110"/>
          </a:xfrm>
        </p:spPr>
        <p:txBody>
          <a:bodyPr>
            <a:spAutoFit/>
          </a:bodyPr>
          <a:lstStyle/>
          <a:p>
            <a:r>
              <a:rPr lang="en-US" dirty="0"/>
              <a:t>CAD for Assurance</a:t>
            </a:r>
          </a:p>
        </p:txBody>
      </p:sp>
      <p:sp>
        <p:nvSpPr>
          <p:cNvPr id="12" name="Text Placeholder 11">
            <a:extLst>
              <a:ext uri="{FF2B5EF4-FFF2-40B4-BE49-F238E27FC236}">
                <a16:creationId xmlns:a16="http://schemas.microsoft.com/office/drawing/2014/main" id="{6CD8A3BB-0015-41DA-A06D-933F627DEA59}"/>
              </a:ext>
            </a:extLst>
          </p:cNvPr>
          <p:cNvSpPr>
            <a:spLocks noGrp="1"/>
          </p:cNvSpPr>
          <p:nvPr>
            <p:ph type="body" sz="half" idx="2"/>
          </p:nvPr>
        </p:nvSpPr>
        <p:spPr>
          <a:xfrm>
            <a:off x="677333" y="2218036"/>
            <a:ext cx="5345403" cy="2800767"/>
          </a:xfrm>
        </p:spPr>
        <p:txBody>
          <a:bodyPr wrap="square">
            <a:spAutoFit/>
          </a:bodyPr>
          <a:lstStyle/>
          <a:p>
            <a:pPr algn="just"/>
            <a:r>
              <a:rPr lang="en-US" sz="1600" b="0" i="0" kern="1200" dirty="0">
                <a:solidFill>
                  <a:srgbClr val="202020"/>
                </a:solidFill>
                <a:effectLst/>
                <a:latin typeface="+mj-lt"/>
                <a:ea typeface="+mn-ea"/>
                <a:cs typeface="+mn-cs"/>
              </a:rPr>
              <a:t>The CAD for Trust and Assurance website is an academic dissemination effort by researchers in the field of hardware security. The goal is to assemble information on all CAD for trust/assurance activities in academia and industry in one place and share them with the broader community of researchers and practitioners in a timely manner, with an easy-to-search and easy-to-access interface. We’re including information on many major CAD tools the research community has developed over the past decade, including open-source license-free or ready-for-licensing tools, associated metrics, relevant publications, and video-demos.</a:t>
            </a:r>
          </a:p>
        </p:txBody>
      </p:sp>
      <p:sp>
        <p:nvSpPr>
          <p:cNvPr id="14" name="Title 1">
            <a:extLst>
              <a:ext uri="{FF2B5EF4-FFF2-40B4-BE49-F238E27FC236}">
                <a16:creationId xmlns:a16="http://schemas.microsoft.com/office/drawing/2014/main" id="{B3204A6F-DAA5-426B-80F8-FD77127D4CA0}"/>
              </a:ext>
            </a:extLst>
          </p:cNvPr>
          <p:cNvSpPr txBox="1">
            <a:spLocks/>
          </p:cNvSpPr>
          <p:nvPr/>
        </p:nvSpPr>
        <p:spPr>
          <a:xfrm>
            <a:off x="677334" y="609600"/>
            <a:ext cx="8596668" cy="646331"/>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Educational Resources</a:t>
            </a:r>
          </a:p>
        </p:txBody>
      </p:sp>
      <p:pic>
        <p:nvPicPr>
          <p:cNvPr id="7" name="Picture 6">
            <a:extLst>
              <a:ext uri="{FF2B5EF4-FFF2-40B4-BE49-F238E27FC236}">
                <a16:creationId xmlns:a16="http://schemas.microsoft.com/office/drawing/2014/main" id="{0ABEFC13-1875-4E45-AB5C-D02166E88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24" y="5849048"/>
            <a:ext cx="1301612" cy="544679"/>
          </a:xfrm>
          <a:prstGeom prst="rect">
            <a:avLst/>
          </a:prstGeom>
        </p:spPr>
      </p:pic>
      <p:sp>
        <p:nvSpPr>
          <p:cNvPr id="16" name="TextBox 15">
            <a:extLst>
              <a:ext uri="{FF2B5EF4-FFF2-40B4-BE49-F238E27FC236}">
                <a16:creationId xmlns:a16="http://schemas.microsoft.com/office/drawing/2014/main" id="{3B6AD3AE-2458-4813-87F2-941F4A657D44}"/>
              </a:ext>
            </a:extLst>
          </p:cNvPr>
          <p:cNvSpPr txBox="1"/>
          <p:nvPr/>
        </p:nvSpPr>
        <p:spPr>
          <a:xfrm>
            <a:off x="2170935" y="5908912"/>
            <a:ext cx="6834169"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2316A"/>
                </a:solidFill>
                <a:effectLst/>
                <a:uLnTx/>
                <a:uFillTx/>
                <a:latin typeface="Formata Light"/>
                <a:ea typeface="+mn-ea"/>
                <a:cs typeface="+mn-cs"/>
              </a:rPr>
              <a:t>All webinars are available on the CEDA YouTube page</a:t>
            </a:r>
          </a:p>
        </p:txBody>
      </p:sp>
      <p:pic>
        <p:nvPicPr>
          <p:cNvPr id="19" name="Content Placeholder 18">
            <a:extLst>
              <a:ext uri="{FF2B5EF4-FFF2-40B4-BE49-F238E27FC236}">
                <a16:creationId xmlns:a16="http://schemas.microsoft.com/office/drawing/2014/main" id="{999682BA-47B6-4F00-B39C-9C048CFE2FE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345110" y="2330052"/>
            <a:ext cx="5169557" cy="25047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9865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7C8D5DD-855A-4608-9AA6-C99A176ADD7A}"/>
              </a:ext>
            </a:extLst>
          </p:cNvPr>
          <p:cNvGrpSpPr/>
          <p:nvPr/>
        </p:nvGrpSpPr>
        <p:grpSpPr>
          <a:xfrm>
            <a:off x="286412" y="2089014"/>
            <a:ext cx="2947976" cy="2126152"/>
            <a:chOff x="115326" y="1943949"/>
            <a:chExt cx="2947976" cy="2126152"/>
          </a:xfrm>
        </p:grpSpPr>
        <p:pic>
          <p:nvPicPr>
            <p:cNvPr id="10" name="Graphic 9" descr="Group brainstorm">
              <a:extLst>
                <a:ext uri="{FF2B5EF4-FFF2-40B4-BE49-F238E27FC236}">
                  <a16:creationId xmlns:a16="http://schemas.microsoft.com/office/drawing/2014/main" id="{B417AA03-2632-4E9C-A3C5-F52BA50879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5529" y="1943949"/>
              <a:ext cx="707572" cy="707572"/>
            </a:xfrm>
            <a:prstGeom prst="rect">
              <a:avLst/>
            </a:prstGeom>
          </p:spPr>
        </p:pic>
        <p:sp>
          <p:nvSpPr>
            <p:cNvPr id="11" name="TextBox 10">
              <a:extLst>
                <a:ext uri="{FF2B5EF4-FFF2-40B4-BE49-F238E27FC236}">
                  <a16:creationId xmlns:a16="http://schemas.microsoft.com/office/drawing/2014/main" id="{94CCAE2C-3816-43B7-B5BB-8503C63EF994}"/>
                </a:ext>
              </a:extLst>
            </p:cNvPr>
            <p:cNvSpPr txBox="1"/>
            <p:nvPr/>
          </p:nvSpPr>
          <p:spPr>
            <a:xfrm>
              <a:off x="631372" y="2681894"/>
              <a:ext cx="1915885" cy="400110"/>
            </a:xfrm>
            <a:prstGeom prst="rect">
              <a:avLst/>
            </a:prstGeom>
            <a:noFill/>
          </p:spPr>
          <p:txBody>
            <a:bodyPr wrap="square" rtlCol="0">
              <a:spAutoFit/>
            </a:bodyPr>
            <a:lstStyle/>
            <a:p>
              <a:pPr algn="ctr"/>
              <a:r>
                <a:rPr lang="en-US" sz="2000" b="1" dirty="0">
                  <a:solidFill>
                    <a:srgbClr val="32316A"/>
                  </a:solidFill>
                  <a:latin typeface="+mj-lt"/>
                </a:rPr>
                <a:t>Objective</a:t>
              </a:r>
            </a:p>
          </p:txBody>
        </p:sp>
        <p:sp>
          <p:nvSpPr>
            <p:cNvPr id="14" name="TextBox 13">
              <a:extLst>
                <a:ext uri="{FF2B5EF4-FFF2-40B4-BE49-F238E27FC236}">
                  <a16:creationId xmlns:a16="http://schemas.microsoft.com/office/drawing/2014/main" id="{A2D70482-BCEC-4338-BC81-51D9FAEF5E6A}"/>
                </a:ext>
              </a:extLst>
            </p:cNvPr>
            <p:cNvSpPr txBox="1"/>
            <p:nvPr/>
          </p:nvSpPr>
          <p:spPr>
            <a:xfrm>
              <a:off x="115326" y="3146771"/>
              <a:ext cx="2947976" cy="923330"/>
            </a:xfrm>
            <a:prstGeom prst="rect">
              <a:avLst/>
            </a:prstGeom>
            <a:noFill/>
          </p:spPr>
          <p:txBody>
            <a:bodyPr wrap="square" rtlCol="0">
              <a:spAutoFit/>
            </a:bodyPr>
            <a:lstStyle/>
            <a:p>
              <a:pPr algn="ctr"/>
              <a:r>
                <a:rPr lang="en-US" dirty="0">
                  <a:latin typeface="+mj-lt"/>
                </a:rPr>
                <a:t>Access to experts promoting the field of electronic design automation</a:t>
              </a:r>
            </a:p>
          </p:txBody>
        </p:sp>
      </p:grpSp>
      <p:grpSp>
        <p:nvGrpSpPr>
          <p:cNvPr id="15" name="Group 14">
            <a:extLst>
              <a:ext uri="{FF2B5EF4-FFF2-40B4-BE49-F238E27FC236}">
                <a16:creationId xmlns:a16="http://schemas.microsoft.com/office/drawing/2014/main" id="{760AC8AF-958E-4372-9B00-9273892D70DB}"/>
              </a:ext>
            </a:extLst>
          </p:cNvPr>
          <p:cNvGrpSpPr/>
          <p:nvPr/>
        </p:nvGrpSpPr>
        <p:grpSpPr>
          <a:xfrm>
            <a:off x="3082273" y="2205679"/>
            <a:ext cx="4234542" cy="2288674"/>
            <a:chOff x="2807953" y="1888257"/>
            <a:chExt cx="4234542" cy="2288674"/>
          </a:xfrm>
        </p:grpSpPr>
        <p:pic>
          <p:nvPicPr>
            <p:cNvPr id="16" name="Graphic 15" descr="Magnifying glass">
              <a:extLst>
                <a:ext uri="{FF2B5EF4-FFF2-40B4-BE49-F238E27FC236}">
                  <a16:creationId xmlns:a16="http://schemas.microsoft.com/office/drawing/2014/main" id="{A3CA4C6B-6263-469B-BE6F-60B64BAF22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7875" y="1888257"/>
              <a:ext cx="554699" cy="554699"/>
            </a:xfrm>
            <a:prstGeom prst="rect">
              <a:avLst/>
            </a:prstGeom>
          </p:spPr>
        </p:pic>
        <p:sp>
          <p:nvSpPr>
            <p:cNvPr id="17" name="TextBox 16">
              <a:extLst>
                <a:ext uri="{FF2B5EF4-FFF2-40B4-BE49-F238E27FC236}">
                  <a16:creationId xmlns:a16="http://schemas.microsoft.com/office/drawing/2014/main" id="{6FBF8AB3-97D8-4A87-B546-FDA436069621}"/>
                </a:ext>
              </a:extLst>
            </p:cNvPr>
            <p:cNvSpPr txBox="1"/>
            <p:nvPr/>
          </p:nvSpPr>
          <p:spPr>
            <a:xfrm>
              <a:off x="4099368" y="2504136"/>
              <a:ext cx="1752600" cy="400110"/>
            </a:xfrm>
            <a:prstGeom prst="rect">
              <a:avLst/>
            </a:prstGeom>
            <a:noFill/>
          </p:spPr>
          <p:txBody>
            <a:bodyPr wrap="square" rtlCol="0">
              <a:spAutoFit/>
            </a:bodyPr>
            <a:lstStyle/>
            <a:p>
              <a:pPr algn="ctr"/>
              <a:r>
                <a:rPr lang="en-US" sz="2000" b="1" dirty="0">
                  <a:solidFill>
                    <a:srgbClr val="32316A"/>
                  </a:solidFill>
                  <a:latin typeface="+mj-lt"/>
                </a:rPr>
                <a:t>Highlights</a:t>
              </a:r>
            </a:p>
          </p:txBody>
        </p:sp>
        <p:sp>
          <p:nvSpPr>
            <p:cNvPr id="19" name="TextBox 18">
              <a:extLst>
                <a:ext uri="{FF2B5EF4-FFF2-40B4-BE49-F238E27FC236}">
                  <a16:creationId xmlns:a16="http://schemas.microsoft.com/office/drawing/2014/main" id="{A7284EF6-954D-4830-9B3F-45888827C882}"/>
                </a:ext>
              </a:extLst>
            </p:cNvPr>
            <p:cNvSpPr txBox="1"/>
            <p:nvPr/>
          </p:nvSpPr>
          <p:spPr>
            <a:xfrm>
              <a:off x="2807953" y="3023282"/>
              <a:ext cx="4234542" cy="1153649"/>
            </a:xfrm>
            <a:prstGeom prst="rect">
              <a:avLst/>
            </a:prstGeom>
            <a:noFill/>
          </p:spPr>
          <p:txBody>
            <a:bodyPr wrap="square" rtlCol="0">
              <a:spAutoFit/>
            </a:bodyPr>
            <a:lstStyle/>
            <a:p>
              <a:pPr lvl="1" algn="ctr" eaLnBrk="0" fontAlgn="base" hangingPunct="0">
                <a:lnSpc>
                  <a:spcPct val="90000"/>
                </a:lnSpc>
                <a:spcBef>
                  <a:spcPts val="500"/>
                </a:spcBef>
                <a:spcAft>
                  <a:spcPct val="0"/>
                </a:spcAft>
                <a:buClr>
                  <a:srgbClr val="2FB1D9"/>
                </a:buClr>
                <a:defRPr/>
              </a:pPr>
              <a:r>
                <a:rPr lang="en-US" dirty="0">
                  <a:latin typeface="+mj-lt"/>
                </a:rPr>
                <a:t>Currently, 5 DLs with various backgrounds and geo-locations</a:t>
              </a:r>
              <a:br>
                <a:rPr lang="en-US" dirty="0">
                  <a:latin typeface="+mj-lt"/>
                </a:rPr>
              </a:br>
              <a:endParaRPr lang="en-US" dirty="0">
                <a:latin typeface="+mj-lt"/>
              </a:endParaRPr>
            </a:p>
            <a:p>
              <a:pPr lvl="1" algn="ctr" eaLnBrk="0" fontAlgn="base" hangingPunct="0">
                <a:lnSpc>
                  <a:spcPct val="90000"/>
                </a:lnSpc>
                <a:spcBef>
                  <a:spcPts val="500"/>
                </a:spcBef>
                <a:spcAft>
                  <a:spcPct val="0"/>
                </a:spcAft>
                <a:buClr>
                  <a:srgbClr val="2FB1D9"/>
                </a:buClr>
                <a:defRPr/>
              </a:pPr>
              <a:r>
                <a:rPr lang="en-US" dirty="0">
                  <a:latin typeface="+mj-lt"/>
                </a:rPr>
                <a:t>Online Biography and Talk Titles</a:t>
              </a:r>
            </a:p>
          </p:txBody>
        </p:sp>
      </p:grpSp>
      <p:sp>
        <p:nvSpPr>
          <p:cNvPr id="2" name="Title 1">
            <a:extLst>
              <a:ext uri="{FF2B5EF4-FFF2-40B4-BE49-F238E27FC236}">
                <a16:creationId xmlns:a16="http://schemas.microsoft.com/office/drawing/2014/main" id="{716D1352-623E-4CAF-A7A0-20D84D58E367}"/>
              </a:ext>
            </a:extLst>
          </p:cNvPr>
          <p:cNvSpPr>
            <a:spLocks noGrp="1"/>
          </p:cNvSpPr>
          <p:nvPr>
            <p:ph type="title"/>
          </p:nvPr>
        </p:nvSpPr>
        <p:spPr/>
        <p:txBody>
          <a:bodyPr/>
          <a:lstStyle/>
          <a:p>
            <a:r>
              <a:rPr lang="en-US" dirty="0"/>
              <a:t>CEDA Distinguished Lecturers Program</a:t>
            </a:r>
          </a:p>
        </p:txBody>
      </p:sp>
      <p:sp>
        <p:nvSpPr>
          <p:cNvPr id="4" name="TextBox 3">
            <a:extLst>
              <a:ext uri="{FF2B5EF4-FFF2-40B4-BE49-F238E27FC236}">
                <a16:creationId xmlns:a16="http://schemas.microsoft.com/office/drawing/2014/main" id="{A61D196D-6362-4759-B42B-5F44E634EDD5}"/>
              </a:ext>
            </a:extLst>
          </p:cNvPr>
          <p:cNvSpPr txBox="1"/>
          <p:nvPr/>
        </p:nvSpPr>
        <p:spPr>
          <a:xfrm>
            <a:off x="1011764" y="5065368"/>
            <a:ext cx="7511626" cy="1644040"/>
          </a:xfrm>
          <a:prstGeom prst="rect">
            <a:avLst/>
          </a:prstGeom>
          <a:noFill/>
        </p:spPr>
        <p:txBody>
          <a:bodyPr wrap="square" rtlCol="0">
            <a:spAutoFit/>
          </a:bodyPr>
          <a:lstStyle/>
          <a:p>
            <a:pPr marL="342900" marR="0" lvl="0" indent="-342900" algn="l" defTabSz="457200" rtl="0" eaLnBrk="1" fontAlgn="auto" latinLnBrk="0" hangingPunct="1">
              <a:lnSpc>
                <a:spcPct val="150000"/>
              </a:lnSpc>
              <a:spcBef>
                <a:spcPts val="1000"/>
              </a:spcBef>
              <a:spcAft>
                <a:spcPts val="0"/>
              </a:spcAft>
              <a:buClr>
                <a:srgbClr val="3D3C75"/>
              </a:buClr>
              <a:buSzPct val="80000"/>
              <a:buFont typeface="Wingdings 3" charset="2"/>
              <a:buChar char=""/>
              <a:tabLst/>
              <a:defRPr/>
            </a:pPr>
            <a:r>
              <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rPr>
              <a:t>Request a Distinguished Lecture for your event by visiting the website </a:t>
            </a:r>
            <a:br>
              <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rPr>
            </a:br>
            <a:r>
              <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hlinkClick r:id="rId6"/>
              </a:rPr>
              <a:t>ieee-ceda.org/distinguished-lecturer-program</a:t>
            </a:r>
            <a:r>
              <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rPr>
              <a:t> and filling out the form.</a:t>
            </a:r>
          </a:p>
          <a:p>
            <a:pPr marL="342900" marR="0" lvl="0" indent="-342900" algn="l" defTabSz="457200" rtl="0" eaLnBrk="1" fontAlgn="auto" latinLnBrk="0" hangingPunct="1">
              <a:lnSpc>
                <a:spcPct val="150000"/>
              </a:lnSpc>
              <a:spcBef>
                <a:spcPts val="1000"/>
              </a:spcBef>
              <a:spcAft>
                <a:spcPts val="0"/>
              </a:spcAft>
              <a:buClr>
                <a:srgbClr val="3D3C75"/>
              </a:buClr>
              <a:buSzPct val="80000"/>
              <a:buFont typeface="Wingdings 3" charset="2"/>
              <a:buChar char=""/>
              <a:tabLst/>
              <a:defRPr/>
            </a:pPr>
            <a:r>
              <a:rPr lang="en-US" sz="1700" dirty="0">
                <a:solidFill>
                  <a:prstClr val="black">
                    <a:lumMod val="75000"/>
                    <a:lumOff val="25000"/>
                  </a:prstClr>
                </a:solidFill>
                <a:latin typeface="Formata Light"/>
                <a:cs typeface="Arial" panose="020B0604020202020204" pitchFamily="34" charset="0"/>
              </a:rPr>
              <a:t>Calls for new DL’s are announced on the website and social media.</a:t>
            </a:r>
            <a:endPar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endParaRPr>
          </a:p>
          <a:p>
            <a:pPr marL="285750" indent="-285750" algn="l">
              <a:buFont typeface="Arial" panose="020B0604020202020204" pitchFamily="34" charset="0"/>
              <a:buChar char="•"/>
            </a:pPr>
            <a:endParaRPr lang="en-US" sz="1600" dirty="0"/>
          </a:p>
        </p:txBody>
      </p:sp>
      <p:grpSp>
        <p:nvGrpSpPr>
          <p:cNvPr id="25" name="Group 24">
            <a:extLst>
              <a:ext uri="{FF2B5EF4-FFF2-40B4-BE49-F238E27FC236}">
                <a16:creationId xmlns:a16="http://schemas.microsoft.com/office/drawing/2014/main" id="{E1FAF4FD-EC80-4107-B15C-96144ABF4731}"/>
              </a:ext>
            </a:extLst>
          </p:cNvPr>
          <p:cNvGrpSpPr/>
          <p:nvPr/>
        </p:nvGrpSpPr>
        <p:grpSpPr>
          <a:xfrm>
            <a:off x="6988577" y="2128981"/>
            <a:ext cx="3069628" cy="1547871"/>
            <a:chOff x="6650697" y="1478741"/>
            <a:chExt cx="3069628" cy="1547871"/>
          </a:xfrm>
        </p:grpSpPr>
        <p:sp>
          <p:nvSpPr>
            <p:cNvPr id="22" name="TextBox 21">
              <a:extLst>
                <a:ext uri="{FF2B5EF4-FFF2-40B4-BE49-F238E27FC236}">
                  <a16:creationId xmlns:a16="http://schemas.microsoft.com/office/drawing/2014/main" id="{47574354-D370-4904-8CE8-4A8D8921B6C7}"/>
                </a:ext>
              </a:extLst>
            </p:cNvPr>
            <p:cNvSpPr txBox="1"/>
            <p:nvPr/>
          </p:nvSpPr>
          <p:spPr>
            <a:xfrm>
              <a:off x="6986976" y="2177158"/>
              <a:ext cx="2397070" cy="400110"/>
            </a:xfrm>
            <a:prstGeom prst="rect">
              <a:avLst/>
            </a:prstGeom>
            <a:noFill/>
          </p:spPr>
          <p:txBody>
            <a:bodyPr wrap="square" rtlCol="0">
              <a:spAutoFit/>
            </a:bodyPr>
            <a:lstStyle/>
            <a:p>
              <a:pPr algn="ctr"/>
              <a:r>
                <a:rPr lang="en-US" sz="2000" b="1" dirty="0">
                  <a:solidFill>
                    <a:srgbClr val="32316A"/>
                  </a:solidFill>
                  <a:latin typeface="+mj-lt"/>
                </a:rPr>
                <a:t>Information</a:t>
              </a:r>
            </a:p>
          </p:txBody>
        </p:sp>
        <p:pic>
          <p:nvPicPr>
            <p:cNvPr id="12" name="Graphic 11" descr="Internet">
              <a:extLst>
                <a:ext uri="{FF2B5EF4-FFF2-40B4-BE49-F238E27FC236}">
                  <a16:creationId xmlns:a16="http://schemas.microsoft.com/office/drawing/2014/main" id="{716C3461-739E-4FF2-8E9D-A4AB266C1E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8606" y="1478741"/>
              <a:ext cx="833809" cy="833809"/>
            </a:xfrm>
            <a:prstGeom prst="rect">
              <a:avLst/>
            </a:prstGeom>
          </p:spPr>
        </p:pic>
        <p:sp>
          <p:nvSpPr>
            <p:cNvPr id="20" name="TextBox 19">
              <a:extLst>
                <a:ext uri="{FF2B5EF4-FFF2-40B4-BE49-F238E27FC236}">
                  <a16:creationId xmlns:a16="http://schemas.microsoft.com/office/drawing/2014/main" id="{A908C7E3-201D-4985-BEA1-BB8BC65C75CA}"/>
                </a:ext>
              </a:extLst>
            </p:cNvPr>
            <p:cNvSpPr txBox="1"/>
            <p:nvPr/>
          </p:nvSpPr>
          <p:spPr>
            <a:xfrm>
              <a:off x="6650697" y="2657280"/>
              <a:ext cx="3069628" cy="369332"/>
            </a:xfrm>
            <a:prstGeom prst="rect">
              <a:avLst/>
            </a:prstGeom>
            <a:noFill/>
          </p:spPr>
          <p:txBody>
            <a:bodyPr wrap="square" rtlCol="0">
              <a:spAutoFit/>
            </a:bodyPr>
            <a:lstStyle/>
            <a:p>
              <a:pPr algn="ctr"/>
              <a:r>
                <a:rPr lang="en-US" dirty="0"/>
                <a:t>ieee-ceda.org</a:t>
              </a:r>
            </a:p>
          </p:txBody>
        </p:sp>
      </p:grpSp>
      <p:sp>
        <p:nvSpPr>
          <p:cNvPr id="26" name="Content Placeholder 2">
            <a:extLst>
              <a:ext uri="{FF2B5EF4-FFF2-40B4-BE49-F238E27FC236}">
                <a16:creationId xmlns:a16="http://schemas.microsoft.com/office/drawing/2014/main" id="{BE236FF4-45A4-496F-B9C6-BF1B524536E5}"/>
              </a:ext>
            </a:extLst>
          </p:cNvPr>
          <p:cNvSpPr>
            <a:spLocks noGrp="1"/>
          </p:cNvSpPr>
          <p:nvPr>
            <p:ph sz="half" idx="1"/>
          </p:nvPr>
        </p:nvSpPr>
        <p:spPr>
          <a:xfrm>
            <a:off x="677334" y="1329011"/>
            <a:ext cx="3229761" cy="430887"/>
          </a:xfrm>
        </p:spPr>
        <p:txBody>
          <a:bodyPr wrap="square">
            <a:spAutoFit/>
          </a:bodyPr>
          <a:lstStyle/>
          <a:p>
            <a:pPr marL="0" indent="0">
              <a:buNone/>
            </a:pPr>
            <a:r>
              <a:rPr lang="en-US" sz="2200" dirty="0">
                <a:solidFill>
                  <a:srgbClr val="606060"/>
                </a:solidFill>
                <a:latin typeface="+mj-lt"/>
                <a:cs typeface="Arial" panose="020B0604020202020204" pitchFamily="34" charset="0"/>
              </a:rPr>
              <a:t>Established in 2016</a:t>
            </a:r>
          </a:p>
        </p:txBody>
      </p:sp>
    </p:spTree>
    <p:extLst>
      <p:ext uri="{BB962C8B-B14F-4D97-AF65-F5344CB8AC3E}">
        <p14:creationId xmlns:p14="http://schemas.microsoft.com/office/powerpoint/2010/main" val="4107359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FDB6B47-19F6-4342-AA3F-EA05B1983162}"/>
              </a:ext>
            </a:extLst>
          </p:cNvPr>
          <p:cNvGrpSpPr/>
          <p:nvPr/>
        </p:nvGrpSpPr>
        <p:grpSpPr>
          <a:xfrm>
            <a:off x="760079" y="2938500"/>
            <a:ext cx="8897000" cy="2829510"/>
            <a:chOff x="1125839" y="2125700"/>
            <a:chExt cx="8897000" cy="2829510"/>
          </a:xfrm>
        </p:grpSpPr>
        <p:pic>
          <p:nvPicPr>
            <p:cNvPr id="12" name="Graphic 11" descr="Ruler">
              <a:extLst>
                <a:ext uri="{FF2B5EF4-FFF2-40B4-BE49-F238E27FC236}">
                  <a16:creationId xmlns:a16="http://schemas.microsoft.com/office/drawing/2014/main" id="{5576F332-4247-46BA-ACFE-0E5E3C50CA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3354" y="2228103"/>
              <a:ext cx="562120" cy="562120"/>
            </a:xfrm>
            <a:prstGeom prst="rect">
              <a:avLst/>
            </a:prstGeom>
          </p:spPr>
        </p:pic>
        <p:pic>
          <p:nvPicPr>
            <p:cNvPr id="20" name="Graphic 19" descr="Lightbulb">
              <a:extLst>
                <a:ext uri="{FF2B5EF4-FFF2-40B4-BE49-F238E27FC236}">
                  <a16:creationId xmlns:a16="http://schemas.microsoft.com/office/drawing/2014/main" id="{C2BA328F-EE77-48A3-8BB8-F1B310107F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0697" y="3231550"/>
              <a:ext cx="594777" cy="594777"/>
            </a:xfrm>
            <a:prstGeom prst="rect">
              <a:avLst/>
            </a:prstGeom>
          </p:spPr>
        </p:pic>
        <p:pic>
          <p:nvPicPr>
            <p:cNvPr id="24" name="Graphic 23" descr="Handshake">
              <a:extLst>
                <a:ext uri="{FF2B5EF4-FFF2-40B4-BE49-F238E27FC236}">
                  <a16:creationId xmlns:a16="http://schemas.microsoft.com/office/drawing/2014/main" id="{A759D39E-0277-4D16-9340-6CBA51616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66058" y="4178498"/>
              <a:ext cx="776712" cy="776712"/>
            </a:xfrm>
            <a:prstGeom prst="rect">
              <a:avLst/>
            </a:prstGeom>
          </p:spPr>
        </p:pic>
        <p:sp>
          <p:nvSpPr>
            <p:cNvPr id="36" name="TextBox 35">
              <a:extLst>
                <a:ext uri="{FF2B5EF4-FFF2-40B4-BE49-F238E27FC236}">
                  <a16:creationId xmlns:a16="http://schemas.microsoft.com/office/drawing/2014/main" id="{6DE25BA5-6C57-48FE-87B8-BAD5C54D2F11}"/>
                </a:ext>
              </a:extLst>
            </p:cNvPr>
            <p:cNvSpPr txBox="1"/>
            <p:nvPr/>
          </p:nvSpPr>
          <p:spPr>
            <a:xfrm>
              <a:off x="6905441" y="2341964"/>
              <a:ext cx="2841171" cy="461665"/>
            </a:xfrm>
            <a:prstGeom prst="rect">
              <a:avLst/>
            </a:prstGeom>
            <a:noFill/>
          </p:spPr>
          <p:txBody>
            <a:bodyPr wrap="square" rtlCol="0">
              <a:spAutoFit/>
            </a:bodyPr>
            <a:lstStyle/>
            <a:p>
              <a:r>
                <a:rPr lang="en-US" sz="2400" b="1" dirty="0">
                  <a:latin typeface="+mj-lt"/>
                </a:rPr>
                <a:t>Standards</a:t>
              </a:r>
            </a:p>
          </p:txBody>
        </p:sp>
        <p:sp>
          <p:nvSpPr>
            <p:cNvPr id="38" name="TextBox 37">
              <a:extLst>
                <a:ext uri="{FF2B5EF4-FFF2-40B4-BE49-F238E27FC236}">
                  <a16:creationId xmlns:a16="http://schemas.microsoft.com/office/drawing/2014/main" id="{34807958-A041-4B44-95B1-DFA50366161B}"/>
                </a:ext>
              </a:extLst>
            </p:cNvPr>
            <p:cNvSpPr txBox="1"/>
            <p:nvPr/>
          </p:nvSpPr>
          <p:spPr>
            <a:xfrm>
              <a:off x="6905441" y="3231550"/>
              <a:ext cx="2155371" cy="461665"/>
            </a:xfrm>
            <a:prstGeom prst="rect">
              <a:avLst/>
            </a:prstGeom>
            <a:noFill/>
          </p:spPr>
          <p:txBody>
            <a:bodyPr wrap="square" rtlCol="0">
              <a:spAutoFit/>
            </a:bodyPr>
            <a:lstStyle/>
            <a:p>
              <a:r>
                <a:rPr lang="en-US" sz="2400" b="1" dirty="0">
                  <a:latin typeface="+mj-lt"/>
                </a:rPr>
                <a:t>Education</a:t>
              </a:r>
            </a:p>
          </p:txBody>
        </p:sp>
        <p:sp>
          <p:nvSpPr>
            <p:cNvPr id="40" name="TextBox 39">
              <a:extLst>
                <a:ext uri="{FF2B5EF4-FFF2-40B4-BE49-F238E27FC236}">
                  <a16:creationId xmlns:a16="http://schemas.microsoft.com/office/drawing/2014/main" id="{2A90B175-5F0E-462A-8B60-E1D608FB60C4}"/>
                </a:ext>
              </a:extLst>
            </p:cNvPr>
            <p:cNvSpPr txBox="1"/>
            <p:nvPr/>
          </p:nvSpPr>
          <p:spPr>
            <a:xfrm>
              <a:off x="6911138" y="4270630"/>
              <a:ext cx="3111701" cy="461665"/>
            </a:xfrm>
            <a:prstGeom prst="rect">
              <a:avLst/>
            </a:prstGeom>
            <a:noFill/>
          </p:spPr>
          <p:txBody>
            <a:bodyPr wrap="square" rtlCol="0">
              <a:spAutoFit/>
            </a:bodyPr>
            <a:lstStyle/>
            <a:p>
              <a:r>
                <a:rPr lang="en-US" sz="2400" b="1" dirty="0">
                  <a:latin typeface="+mj-lt"/>
                </a:rPr>
                <a:t>Networking</a:t>
              </a:r>
            </a:p>
          </p:txBody>
        </p:sp>
        <p:pic>
          <p:nvPicPr>
            <p:cNvPr id="6" name="Graphic 5" descr="Meeting">
              <a:extLst>
                <a:ext uri="{FF2B5EF4-FFF2-40B4-BE49-F238E27FC236}">
                  <a16:creationId xmlns:a16="http://schemas.microsoft.com/office/drawing/2014/main" id="{F0D5C40D-B6FD-4F4C-BC11-D8D0EE2C5C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6308" y="2125700"/>
              <a:ext cx="664523" cy="664523"/>
            </a:xfrm>
            <a:prstGeom prst="rect">
              <a:avLst/>
            </a:prstGeom>
          </p:spPr>
        </p:pic>
        <p:pic>
          <p:nvPicPr>
            <p:cNvPr id="8" name="Graphic 7" descr="Pencil">
              <a:extLst>
                <a:ext uri="{FF2B5EF4-FFF2-40B4-BE49-F238E27FC236}">
                  <a16:creationId xmlns:a16="http://schemas.microsoft.com/office/drawing/2014/main" id="{D75FE034-8A47-420C-8AFC-36DF7D78552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26308" y="3151414"/>
              <a:ext cx="555171" cy="555171"/>
            </a:xfrm>
            <a:prstGeom prst="rect">
              <a:avLst/>
            </a:prstGeom>
          </p:spPr>
        </p:pic>
        <p:pic>
          <p:nvPicPr>
            <p:cNvPr id="10" name="Graphic 9" descr="Head with gears">
              <a:extLst>
                <a:ext uri="{FF2B5EF4-FFF2-40B4-BE49-F238E27FC236}">
                  <a16:creationId xmlns:a16="http://schemas.microsoft.com/office/drawing/2014/main" id="{BDFF2616-917D-4A5F-A582-E4B18950FE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25839" y="4178498"/>
              <a:ext cx="555171" cy="555171"/>
            </a:xfrm>
            <a:prstGeom prst="rect">
              <a:avLst/>
            </a:prstGeom>
          </p:spPr>
        </p:pic>
        <p:sp>
          <p:nvSpPr>
            <p:cNvPr id="26" name="TextBox 25">
              <a:extLst>
                <a:ext uri="{FF2B5EF4-FFF2-40B4-BE49-F238E27FC236}">
                  <a16:creationId xmlns:a16="http://schemas.microsoft.com/office/drawing/2014/main" id="{8D5903C3-D76B-48E1-B49C-C68CEEE7F264}"/>
                </a:ext>
              </a:extLst>
            </p:cNvPr>
            <p:cNvSpPr txBox="1"/>
            <p:nvPr/>
          </p:nvSpPr>
          <p:spPr>
            <a:xfrm>
              <a:off x="2107928" y="2258937"/>
              <a:ext cx="3133179" cy="461665"/>
            </a:xfrm>
            <a:prstGeom prst="rect">
              <a:avLst/>
            </a:prstGeom>
            <a:noFill/>
          </p:spPr>
          <p:txBody>
            <a:bodyPr wrap="square" rtlCol="0">
              <a:spAutoFit/>
            </a:bodyPr>
            <a:lstStyle/>
            <a:p>
              <a:r>
                <a:rPr lang="en-US" sz="2400" b="1" dirty="0">
                  <a:latin typeface="+mj-lt"/>
                </a:rPr>
                <a:t>Conferences</a:t>
              </a:r>
            </a:p>
          </p:txBody>
        </p:sp>
        <p:sp>
          <p:nvSpPr>
            <p:cNvPr id="32" name="TextBox 31">
              <a:extLst>
                <a:ext uri="{FF2B5EF4-FFF2-40B4-BE49-F238E27FC236}">
                  <a16:creationId xmlns:a16="http://schemas.microsoft.com/office/drawing/2014/main" id="{CC92B611-FB74-4607-B4EF-8C4F843731EF}"/>
                </a:ext>
              </a:extLst>
            </p:cNvPr>
            <p:cNvSpPr txBox="1"/>
            <p:nvPr/>
          </p:nvSpPr>
          <p:spPr>
            <a:xfrm>
              <a:off x="2107927" y="3150092"/>
              <a:ext cx="3416209" cy="461665"/>
            </a:xfrm>
            <a:prstGeom prst="rect">
              <a:avLst/>
            </a:prstGeom>
            <a:noFill/>
          </p:spPr>
          <p:txBody>
            <a:bodyPr wrap="square" rtlCol="0">
              <a:spAutoFit/>
            </a:bodyPr>
            <a:lstStyle/>
            <a:p>
              <a:r>
                <a:rPr lang="en-US" sz="2400" b="1" dirty="0">
                  <a:latin typeface="+mj-lt"/>
                </a:rPr>
                <a:t>Publications</a:t>
              </a:r>
            </a:p>
          </p:txBody>
        </p:sp>
        <p:sp>
          <p:nvSpPr>
            <p:cNvPr id="34" name="TextBox 33">
              <a:extLst>
                <a:ext uri="{FF2B5EF4-FFF2-40B4-BE49-F238E27FC236}">
                  <a16:creationId xmlns:a16="http://schemas.microsoft.com/office/drawing/2014/main" id="{8429FE49-E018-4013-BF8C-6B0F111C2816}"/>
                </a:ext>
              </a:extLst>
            </p:cNvPr>
            <p:cNvSpPr txBox="1"/>
            <p:nvPr/>
          </p:nvSpPr>
          <p:spPr>
            <a:xfrm>
              <a:off x="2101831" y="4203615"/>
              <a:ext cx="3607363" cy="461665"/>
            </a:xfrm>
            <a:prstGeom prst="rect">
              <a:avLst/>
            </a:prstGeom>
            <a:noFill/>
          </p:spPr>
          <p:txBody>
            <a:bodyPr wrap="square" rtlCol="0">
              <a:spAutoFit/>
            </a:bodyPr>
            <a:lstStyle/>
            <a:p>
              <a:r>
                <a:rPr lang="en-US" sz="2400" b="1" dirty="0">
                  <a:latin typeface="+mj-lt"/>
                </a:rPr>
                <a:t>Technical Activities</a:t>
              </a:r>
            </a:p>
          </p:txBody>
        </p:sp>
        <p:cxnSp>
          <p:nvCxnSpPr>
            <p:cNvPr id="43" name="Straight Connector 42">
              <a:extLst>
                <a:ext uri="{FF2B5EF4-FFF2-40B4-BE49-F238E27FC236}">
                  <a16:creationId xmlns:a16="http://schemas.microsoft.com/office/drawing/2014/main" id="{D40C3E43-654B-4BC7-AB67-9C51E5F9ECD8}"/>
                </a:ext>
              </a:extLst>
            </p:cNvPr>
            <p:cNvCxnSpPr>
              <a:cxnSpLocks/>
            </p:cNvCxnSpPr>
            <p:nvPr/>
          </p:nvCxnSpPr>
          <p:spPr>
            <a:xfrm>
              <a:off x="1949379" y="2258937"/>
              <a:ext cx="0" cy="4523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892670F6-716E-4AE1-9DDA-70710080D678}"/>
                </a:ext>
              </a:extLst>
            </p:cNvPr>
            <p:cNvPicPr>
              <a:picLocks noChangeAspect="1"/>
            </p:cNvPicPr>
            <p:nvPr/>
          </p:nvPicPr>
          <p:blipFill>
            <a:blip r:embed="rId14"/>
            <a:stretch>
              <a:fillRect/>
            </a:stretch>
          </p:blipFill>
          <p:spPr>
            <a:xfrm>
              <a:off x="1949379" y="3188755"/>
              <a:ext cx="6097" cy="463336"/>
            </a:xfrm>
            <a:prstGeom prst="rect">
              <a:avLst/>
            </a:prstGeom>
          </p:spPr>
        </p:pic>
        <p:pic>
          <p:nvPicPr>
            <p:cNvPr id="47" name="Picture 46">
              <a:extLst>
                <a:ext uri="{FF2B5EF4-FFF2-40B4-BE49-F238E27FC236}">
                  <a16:creationId xmlns:a16="http://schemas.microsoft.com/office/drawing/2014/main" id="{8F8A11D5-4A84-45D3-AA46-DCE09FB38AC5}"/>
                </a:ext>
              </a:extLst>
            </p:cNvPr>
            <p:cNvPicPr>
              <a:picLocks noChangeAspect="1"/>
            </p:cNvPicPr>
            <p:nvPr/>
          </p:nvPicPr>
          <p:blipFill>
            <a:blip r:embed="rId14"/>
            <a:stretch>
              <a:fillRect/>
            </a:stretch>
          </p:blipFill>
          <p:spPr>
            <a:xfrm>
              <a:off x="1949379" y="4224415"/>
              <a:ext cx="6097" cy="463336"/>
            </a:xfrm>
            <a:prstGeom prst="rect">
              <a:avLst/>
            </a:prstGeom>
          </p:spPr>
        </p:pic>
        <p:pic>
          <p:nvPicPr>
            <p:cNvPr id="48" name="Picture 47">
              <a:extLst>
                <a:ext uri="{FF2B5EF4-FFF2-40B4-BE49-F238E27FC236}">
                  <a16:creationId xmlns:a16="http://schemas.microsoft.com/office/drawing/2014/main" id="{1B3AD89D-E921-4EAA-AD93-3781D7B896E1}"/>
                </a:ext>
              </a:extLst>
            </p:cNvPr>
            <p:cNvPicPr>
              <a:picLocks noChangeAspect="1"/>
            </p:cNvPicPr>
            <p:nvPr/>
          </p:nvPicPr>
          <p:blipFill>
            <a:blip r:embed="rId14"/>
            <a:stretch>
              <a:fillRect/>
            </a:stretch>
          </p:blipFill>
          <p:spPr>
            <a:xfrm>
              <a:off x="6717409" y="2319927"/>
              <a:ext cx="6097" cy="463336"/>
            </a:xfrm>
            <a:prstGeom prst="rect">
              <a:avLst/>
            </a:prstGeom>
          </p:spPr>
        </p:pic>
        <p:pic>
          <p:nvPicPr>
            <p:cNvPr id="49" name="Picture 48">
              <a:extLst>
                <a:ext uri="{FF2B5EF4-FFF2-40B4-BE49-F238E27FC236}">
                  <a16:creationId xmlns:a16="http://schemas.microsoft.com/office/drawing/2014/main" id="{03FFA0E8-9998-4D80-8980-E81BF34CC77E}"/>
                </a:ext>
              </a:extLst>
            </p:cNvPr>
            <p:cNvPicPr>
              <a:picLocks noChangeAspect="1"/>
            </p:cNvPicPr>
            <p:nvPr/>
          </p:nvPicPr>
          <p:blipFill>
            <a:blip r:embed="rId14"/>
            <a:stretch>
              <a:fillRect/>
            </a:stretch>
          </p:blipFill>
          <p:spPr>
            <a:xfrm>
              <a:off x="6711312" y="3297270"/>
              <a:ext cx="6097" cy="463336"/>
            </a:xfrm>
            <a:prstGeom prst="rect">
              <a:avLst/>
            </a:prstGeom>
          </p:spPr>
        </p:pic>
        <p:pic>
          <p:nvPicPr>
            <p:cNvPr id="50" name="Picture 49">
              <a:extLst>
                <a:ext uri="{FF2B5EF4-FFF2-40B4-BE49-F238E27FC236}">
                  <a16:creationId xmlns:a16="http://schemas.microsoft.com/office/drawing/2014/main" id="{3DBCEEF9-3978-47EF-B64B-ADF3A5EC5B8E}"/>
                </a:ext>
              </a:extLst>
            </p:cNvPr>
            <p:cNvPicPr>
              <a:picLocks noChangeAspect="1"/>
            </p:cNvPicPr>
            <p:nvPr/>
          </p:nvPicPr>
          <p:blipFill>
            <a:blip r:embed="rId14"/>
            <a:stretch>
              <a:fillRect/>
            </a:stretch>
          </p:blipFill>
          <p:spPr>
            <a:xfrm>
              <a:off x="6743969" y="4335186"/>
              <a:ext cx="6097" cy="463336"/>
            </a:xfrm>
            <a:prstGeom prst="rect">
              <a:avLst/>
            </a:prstGeom>
          </p:spPr>
        </p:pic>
      </p:grpSp>
      <p:sp>
        <p:nvSpPr>
          <p:cNvPr id="5" name="Title 4">
            <a:extLst>
              <a:ext uri="{FF2B5EF4-FFF2-40B4-BE49-F238E27FC236}">
                <a16:creationId xmlns:a16="http://schemas.microsoft.com/office/drawing/2014/main" id="{B3E3B185-2638-4EC1-BBE3-CF19E353263E}"/>
              </a:ext>
            </a:extLst>
          </p:cNvPr>
          <p:cNvSpPr>
            <a:spLocks noGrp="1"/>
          </p:cNvSpPr>
          <p:nvPr>
            <p:ph type="title"/>
          </p:nvPr>
        </p:nvSpPr>
        <p:spPr/>
        <p:txBody>
          <a:bodyPr/>
          <a:lstStyle/>
          <a:p>
            <a:r>
              <a:rPr lang="en-US" dirty="0"/>
              <a:t>What Can the Council Do For You?</a:t>
            </a:r>
          </a:p>
        </p:txBody>
      </p:sp>
      <p:sp>
        <p:nvSpPr>
          <p:cNvPr id="30" name="Content Placeholder 2">
            <a:extLst>
              <a:ext uri="{FF2B5EF4-FFF2-40B4-BE49-F238E27FC236}">
                <a16:creationId xmlns:a16="http://schemas.microsoft.com/office/drawing/2014/main" id="{E367702C-FF29-4FC0-ADC0-7FF9F7B8A76B}"/>
              </a:ext>
            </a:extLst>
          </p:cNvPr>
          <p:cNvSpPr>
            <a:spLocks noGrp="1"/>
          </p:cNvSpPr>
          <p:nvPr>
            <p:ph idx="1"/>
          </p:nvPr>
        </p:nvSpPr>
        <p:spPr>
          <a:xfrm>
            <a:off x="640705" y="1409837"/>
            <a:ext cx="8160432" cy="923330"/>
          </a:xfrm>
        </p:spPr>
        <p:txBody>
          <a:bodyPr>
            <a:spAutoFit/>
          </a:bodyPr>
          <a:lstStyle/>
          <a:p>
            <a:pPr marL="0" indent="0" algn="just">
              <a:buNone/>
            </a:pPr>
            <a:r>
              <a:rPr lang="en-US" b="0" i="0" dirty="0">
                <a:solidFill>
                  <a:srgbClr val="222222"/>
                </a:solidFill>
                <a:effectLst/>
                <a:latin typeface="+mj-lt"/>
              </a:rPr>
              <a:t>As CEDA is an IEEE Technical Council and unlike Member Societies, individuals cannot be members of a council. However, IEEE Members can register as CEDA participants, receive newsletters, attend CEDA sponsored events, and volunteer.</a:t>
            </a:r>
          </a:p>
        </p:txBody>
      </p:sp>
    </p:spTree>
    <p:extLst>
      <p:ext uri="{BB962C8B-B14F-4D97-AF65-F5344CB8AC3E}">
        <p14:creationId xmlns:p14="http://schemas.microsoft.com/office/powerpoint/2010/main" val="199272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4ACA-9823-41B1-A3AC-896E4FA0275D}"/>
              </a:ext>
            </a:extLst>
          </p:cNvPr>
          <p:cNvSpPr>
            <a:spLocks noGrp="1"/>
          </p:cNvSpPr>
          <p:nvPr>
            <p:ph type="title"/>
          </p:nvPr>
        </p:nvSpPr>
        <p:spPr>
          <a:xfrm>
            <a:off x="677334" y="609600"/>
            <a:ext cx="8596668" cy="646331"/>
          </a:xfrm>
        </p:spPr>
        <p:txBody>
          <a:bodyPr/>
          <a:lstStyle/>
          <a:p>
            <a:r>
              <a:rPr lang="en-US" dirty="0"/>
              <a:t>CEDA Distinguished Lecturers | 2023-2024</a:t>
            </a:r>
          </a:p>
        </p:txBody>
      </p:sp>
      <p:graphicFrame>
        <p:nvGraphicFramePr>
          <p:cNvPr id="3" name="Diagram 2">
            <a:extLst>
              <a:ext uri="{FF2B5EF4-FFF2-40B4-BE49-F238E27FC236}">
                <a16:creationId xmlns:a16="http://schemas.microsoft.com/office/drawing/2014/main" id="{809CDEBA-C67D-4C51-80B8-3A9B4AE3AFF7}"/>
              </a:ext>
            </a:extLst>
          </p:cNvPr>
          <p:cNvGraphicFramePr/>
          <p:nvPr>
            <p:extLst>
              <p:ext uri="{D42A27DB-BD31-4B8C-83A1-F6EECF244321}">
                <p14:modId xmlns:p14="http://schemas.microsoft.com/office/powerpoint/2010/main" val="1984677718"/>
              </p:ext>
            </p:extLst>
          </p:nvPr>
        </p:nvGraphicFramePr>
        <p:xfrm>
          <a:off x="-755382" y="1590260"/>
          <a:ext cx="10883356" cy="4860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7217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4ACA-9823-41B1-A3AC-896E4FA0275D}"/>
              </a:ext>
            </a:extLst>
          </p:cNvPr>
          <p:cNvSpPr>
            <a:spLocks noGrp="1"/>
          </p:cNvSpPr>
          <p:nvPr>
            <p:ph type="title"/>
          </p:nvPr>
        </p:nvSpPr>
        <p:spPr>
          <a:xfrm>
            <a:off x="677334" y="609600"/>
            <a:ext cx="8596668" cy="646331"/>
          </a:xfrm>
        </p:spPr>
        <p:txBody>
          <a:bodyPr/>
          <a:lstStyle/>
          <a:p>
            <a:r>
              <a:rPr lang="en-US" dirty="0"/>
              <a:t>CEDA Distinguished Lecturers | 2023-2024</a:t>
            </a:r>
          </a:p>
        </p:txBody>
      </p:sp>
      <p:graphicFrame>
        <p:nvGraphicFramePr>
          <p:cNvPr id="3" name="Diagram 2">
            <a:extLst>
              <a:ext uri="{FF2B5EF4-FFF2-40B4-BE49-F238E27FC236}">
                <a16:creationId xmlns:a16="http://schemas.microsoft.com/office/drawing/2014/main" id="{809CDEBA-C67D-4C51-80B8-3A9B4AE3AFF7}"/>
              </a:ext>
            </a:extLst>
          </p:cNvPr>
          <p:cNvGraphicFramePr/>
          <p:nvPr>
            <p:extLst>
              <p:ext uri="{D42A27DB-BD31-4B8C-83A1-F6EECF244321}">
                <p14:modId xmlns:p14="http://schemas.microsoft.com/office/powerpoint/2010/main" val="3322334844"/>
              </p:ext>
            </p:extLst>
          </p:nvPr>
        </p:nvGraphicFramePr>
        <p:xfrm>
          <a:off x="-847980" y="1375201"/>
          <a:ext cx="11469765" cy="51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4548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9C59-F852-451E-BCAB-7CAF7AF62C05}"/>
              </a:ext>
            </a:extLst>
          </p:cNvPr>
          <p:cNvSpPr>
            <a:spLocks noGrp="1"/>
          </p:cNvSpPr>
          <p:nvPr>
            <p:ph type="title"/>
          </p:nvPr>
        </p:nvSpPr>
        <p:spPr/>
        <p:txBody>
          <a:bodyPr/>
          <a:lstStyle/>
          <a:p>
            <a:r>
              <a:rPr lang="en-US" dirty="0"/>
              <a:t>How to Get Involved?</a:t>
            </a:r>
          </a:p>
        </p:txBody>
      </p:sp>
      <p:graphicFrame>
        <p:nvGraphicFramePr>
          <p:cNvPr id="6" name="Diagram 5">
            <a:extLst>
              <a:ext uri="{FF2B5EF4-FFF2-40B4-BE49-F238E27FC236}">
                <a16:creationId xmlns:a16="http://schemas.microsoft.com/office/drawing/2014/main" id="{4D29F926-BFAF-4A36-9241-EAA23A62435B}"/>
              </a:ext>
            </a:extLst>
          </p:cNvPr>
          <p:cNvGraphicFramePr/>
          <p:nvPr>
            <p:extLst>
              <p:ext uri="{D42A27DB-BD31-4B8C-83A1-F6EECF244321}">
                <p14:modId xmlns:p14="http://schemas.microsoft.com/office/powerpoint/2010/main" val="516570407"/>
              </p:ext>
            </p:extLst>
          </p:nvPr>
        </p:nvGraphicFramePr>
        <p:xfrm>
          <a:off x="469708" y="1255931"/>
          <a:ext cx="9011920" cy="4319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0724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71BA788-2CBF-445D-B9EB-E38B9540C087}"/>
              </a:ext>
            </a:extLst>
          </p:cNvPr>
          <p:cNvSpPr>
            <a:spLocks noGrp="1"/>
          </p:cNvSpPr>
          <p:nvPr>
            <p:ph type="subTitle" idx="1"/>
          </p:nvPr>
        </p:nvSpPr>
        <p:spPr>
          <a:xfrm>
            <a:off x="5728593" y="1540784"/>
            <a:ext cx="2063196" cy="341632"/>
          </a:xfrm>
        </p:spPr>
        <p:txBody>
          <a:bodyPr wrap="square">
            <a:spAutoFit/>
          </a:body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ieee-ceda.org</a:t>
            </a:r>
          </a:p>
        </p:txBody>
      </p:sp>
      <p:pic>
        <p:nvPicPr>
          <p:cNvPr id="13" name="Picture 12">
            <a:extLst>
              <a:ext uri="{FF2B5EF4-FFF2-40B4-BE49-F238E27FC236}">
                <a16:creationId xmlns:a16="http://schemas.microsoft.com/office/drawing/2014/main" id="{D28FCB38-4991-40FA-BA0B-EA39C98E1E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39797" y="1435984"/>
            <a:ext cx="2567632" cy="672454"/>
          </a:xfrm>
          <a:prstGeom prst="rect">
            <a:avLst/>
          </a:prstGeom>
        </p:spPr>
      </p:pic>
      <p:pic>
        <p:nvPicPr>
          <p:cNvPr id="21" name="Picture 20">
            <a:hlinkClick r:id="rId3" action="ppaction://hlinkfile"/>
            <a:extLst>
              <a:ext uri="{FF2B5EF4-FFF2-40B4-BE49-F238E27FC236}">
                <a16:creationId xmlns:a16="http://schemas.microsoft.com/office/drawing/2014/main" id="{102A513A-B76B-405C-B839-31B826638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7489" y="1266134"/>
            <a:ext cx="457200" cy="457200"/>
          </a:xfrm>
          <a:prstGeom prst="rect">
            <a:avLst/>
          </a:prstGeom>
        </p:spPr>
      </p:pic>
      <p:sp>
        <p:nvSpPr>
          <p:cNvPr id="2" name="TextBox 1">
            <a:extLst>
              <a:ext uri="{FF2B5EF4-FFF2-40B4-BE49-F238E27FC236}">
                <a16:creationId xmlns:a16="http://schemas.microsoft.com/office/drawing/2014/main" id="{46B12D21-0E16-49A4-8CC4-246376EED7C1}"/>
              </a:ext>
            </a:extLst>
          </p:cNvPr>
          <p:cNvSpPr txBox="1"/>
          <p:nvPr/>
        </p:nvSpPr>
        <p:spPr>
          <a:xfrm>
            <a:off x="531057" y="2598003"/>
            <a:ext cx="3385112" cy="830997"/>
          </a:xfrm>
          <a:prstGeom prst="rect">
            <a:avLst/>
          </a:prstGeom>
          <a:noFill/>
        </p:spPr>
        <p:txBody>
          <a:bodyPr wrap="square" rtlCol="0">
            <a:spAutoFit/>
          </a:bodyPr>
          <a:lstStyle/>
          <a:p>
            <a:pPr algn="ctr"/>
            <a:r>
              <a:rPr lang="en-US" sz="2400" dirty="0">
                <a:solidFill>
                  <a:schemeClr val="bg1"/>
                </a:solidFill>
                <a:latin typeface="Formata Regular" panose="02000503060000020004" pitchFamily="50" charset="0"/>
              </a:rPr>
              <a:t>Stay up to date on all CEDA news and events!</a:t>
            </a:r>
          </a:p>
        </p:txBody>
      </p:sp>
      <p:sp>
        <p:nvSpPr>
          <p:cNvPr id="18" name="Subtitle 2">
            <a:extLst>
              <a:ext uri="{FF2B5EF4-FFF2-40B4-BE49-F238E27FC236}">
                <a16:creationId xmlns:a16="http://schemas.microsoft.com/office/drawing/2014/main" id="{D4E2DC09-E2DF-401B-9950-EF18AB2D58E9}"/>
              </a:ext>
            </a:extLst>
          </p:cNvPr>
          <p:cNvSpPr txBox="1">
            <a:spLocks/>
          </p:cNvSpPr>
          <p:nvPr/>
        </p:nvSpPr>
        <p:spPr>
          <a:xfrm>
            <a:off x="5728593" y="1265168"/>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Website</a:t>
            </a:r>
          </a:p>
        </p:txBody>
      </p:sp>
      <p:grpSp>
        <p:nvGrpSpPr>
          <p:cNvPr id="9" name="Group 8">
            <a:extLst>
              <a:ext uri="{FF2B5EF4-FFF2-40B4-BE49-F238E27FC236}">
                <a16:creationId xmlns:a16="http://schemas.microsoft.com/office/drawing/2014/main" id="{ED6BE9FF-CB44-45A1-9630-ADE2C4552071}"/>
              </a:ext>
            </a:extLst>
          </p:cNvPr>
          <p:cNvGrpSpPr/>
          <p:nvPr/>
        </p:nvGrpSpPr>
        <p:grpSpPr>
          <a:xfrm>
            <a:off x="5137489" y="2180003"/>
            <a:ext cx="6045200" cy="632183"/>
            <a:chOff x="5137489" y="2116333"/>
            <a:chExt cx="6045200" cy="632183"/>
          </a:xfrm>
        </p:grpSpPr>
        <p:pic>
          <p:nvPicPr>
            <p:cNvPr id="15" name="Picture 14">
              <a:hlinkClick r:id="rId5"/>
              <a:extLst>
                <a:ext uri="{FF2B5EF4-FFF2-40B4-BE49-F238E27FC236}">
                  <a16:creationId xmlns:a16="http://schemas.microsoft.com/office/drawing/2014/main" id="{252CFF2A-9413-4146-97F6-C9E735703A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7489" y="2143632"/>
              <a:ext cx="457200" cy="457200"/>
            </a:xfrm>
            <a:prstGeom prst="rect">
              <a:avLst/>
            </a:prstGeom>
          </p:spPr>
        </p:pic>
        <p:sp>
          <p:nvSpPr>
            <p:cNvPr id="10" name="Subtitle 2">
              <a:extLst>
                <a:ext uri="{FF2B5EF4-FFF2-40B4-BE49-F238E27FC236}">
                  <a16:creationId xmlns:a16="http://schemas.microsoft.com/office/drawing/2014/main" id="{43919D1E-9C1F-4565-8650-A569711D1D8F}"/>
                </a:ext>
              </a:extLst>
            </p:cNvPr>
            <p:cNvSpPr txBox="1">
              <a:spLocks/>
            </p:cNvSpPr>
            <p:nvPr/>
          </p:nvSpPr>
          <p:spPr>
            <a:xfrm>
              <a:off x="5728593" y="2406884"/>
              <a:ext cx="54540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facebook.com/ieeeceda</a:t>
              </a:r>
            </a:p>
          </p:txBody>
        </p:sp>
        <p:sp>
          <p:nvSpPr>
            <p:cNvPr id="20" name="Subtitle 2">
              <a:extLst>
                <a:ext uri="{FF2B5EF4-FFF2-40B4-BE49-F238E27FC236}">
                  <a16:creationId xmlns:a16="http://schemas.microsoft.com/office/drawing/2014/main" id="{583AC879-02D5-4219-8D2A-587A38042FC1}"/>
                </a:ext>
              </a:extLst>
            </p:cNvPr>
            <p:cNvSpPr txBox="1">
              <a:spLocks/>
            </p:cNvSpPr>
            <p:nvPr/>
          </p:nvSpPr>
          <p:spPr>
            <a:xfrm>
              <a:off x="5728593" y="2116333"/>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Facebook</a:t>
              </a:r>
            </a:p>
          </p:txBody>
        </p:sp>
      </p:grpSp>
      <p:grpSp>
        <p:nvGrpSpPr>
          <p:cNvPr id="8" name="Group 7">
            <a:extLst>
              <a:ext uri="{FF2B5EF4-FFF2-40B4-BE49-F238E27FC236}">
                <a16:creationId xmlns:a16="http://schemas.microsoft.com/office/drawing/2014/main" id="{C340C5F9-0923-4B32-A179-D226A3FF0F64}"/>
              </a:ext>
            </a:extLst>
          </p:cNvPr>
          <p:cNvGrpSpPr/>
          <p:nvPr/>
        </p:nvGrpSpPr>
        <p:grpSpPr>
          <a:xfrm>
            <a:off x="5137489" y="3059207"/>
            <a:ext cx="2654300" cy="660970"/>
            <a:chOff x="5137489" y="3023676"/>
            <a:chExt cx="2654300" cy="660970"/>
          </a:xfrm>
        </p:grpSpPr>
        <p:pic>
          <p:nvPicPr>
            <p:cNvPr id="19" name="Picture 18">
              <a:hlinkClick r:id="rId7"/>
              <a:extLst>
                <a:ext uri="{FF2B5EF4-FFF2-40B4-BE49-F238E27FC236}">
                  <a16:creationId xmlns:a16="http://schemas.microsoft.com/office/drawing/2014/main" id="{C99C6D6F-7CB2-49B2-90DA-74BE79CD7E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7489" y="3076162"/>
              <a:ext cx="457200" cy="457200"/>
            </a:xfrm>
            <a:prstGeom prst="rect">
              <a:avLst/>
            </a:prstGeom>
          </p:spPr>
        </p:pic>
        <p:sp>
          <p:nvSpPr>
            <p:cNvPr id="12" name="Subtitle 2">
              <a:extLst>
                <a:ext uri="{FF2B5EF4-FFF2-40B4-BE49-F238E27FC236}">
                  <a16:creationId xmlns:a16="http://schemas.microsoft.com/office/drawing/2014/main" id="{B346230D-43A9-4CE2-B3CE-367282A639DA}"/>
                </a:ext>
              </a:extLst>
            </p:cNvPr>
            <p:cNvSpPr txBox="1">
              <a:spLocks/>
            </p:cNvSpPr>
            <p:nvPr/>
          </p:nvSpPr>
          <p:spPr>
            <a:xfrm>
              <a:off x="5728593" y="3343014"/>
              <a:ext cx="1813429"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@IEEECEDA</a:t>
              </a:r>
            </a:p>
          </p:txBody>
        </p:sp>
        <p:sp>
          <p:nvSpPr>
            <p:cNvPr id="22" name="Subtitle 2">
              <a:extLst>
                <a:ext uri="{FF2B5EF4-FFF2-40B4-BE49-F238E27FC236}">
                  <a16:creationId xmlns:a16="http://schemas.microsoft.com/office/drawing/2014/main" id="{5C4EF98A-DF30-4E07-92F0-6A7A03A06881}"/>
                </a:ext>
              </a:extLst>
            </p:cNvPr>
            <p:cNvSpPr txBox="1">
              <a:spLocks/>
            </p:cNvSpPr>
            <p:nvPr/>
          </p:nvSpPr>
          <p:spPr>
            <a:xfrm>
              <a:off x="5728593" y="3023676"/>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Twitter</a:t>
              </a:r>
            </a:p>
          </p:txBody>
        </p:sp>
      </p:grpSp>
      <p:grpSp>
        <p:nvGrpSpPr>
          <p:cNvPr id="7" name="Group 6">
            <a:extLst>
              <a:ext uri="{FF2B5EF4-FFF2-40B4-BE49-F238E27FC236}">
                <a16:creationId xmlns:a16="http://schemas.microsoft.com/office/drawing/2014/main" id="{49CE11F5-0662-4CD5-B3CA-4C9E9E19A564}"/>
              </a:ext>
            </a:extLst>
          </p:cNvPr>
          <p:cNvGrpSpPr/>
          <p:nvPr/>
        </p:nvGrpSpPr>
        <p:grpSpPr>
          <a:xfrm>
            <a:off x="5137489" y="3986576"/>
            <a:ext cx="6045200" cy="659651"/>
            <a:chOff x="5137489" y="3964505"/>
            <a:chExt cx="6045200" cy="659651"/>
          </a:xfrm>
        </p:grpSpPr>
        <p:pic>
          <p:nvPicPr>
            <p:cNvPr id="17" name="Picture 16">
              <a:hlinkClick r:id="rId9" action="ppaction://hlinkfile"/>
              <a:extLst>
                <a:ext uri="{FF2B5EF4-FFF2-40B4-BE49-F238E27FC236}">
                  <a16:creationId xmlns:a16="http://schemas.microsoft.com/office/drawing/2014/main" id="{E826C068-DD79-4AA1-8EB9-584F679A24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37489" y="3964505"/>
              <a:ext cx="457200" cy="457200"/>
            </a:xfrm>
            <a:prstGeom prst="rect">
              <a:avLst/>
            </a:prstGeom>
          </p:spPr>
        </p:pic>
        <p:sp>
          <p:nvSpPr>
            <p:cNvPr id="14" name="Subtitle 2">
              <a:extLst>
                <a:ext uri="{FF2B5EF4-FFF2-40B4-BE49-F238E27FC236}">
                  <a16:creationId xmlns:a16="http://schemas.microsoft.com/office/drawing/2014/main" id="{B1FC1A67-5B51-4AD5-B1F9-3A26A5D43731}"/>
                </a:ext>
              </a:extLst>
            </p:cNvPr>
            <p:cNvSpPr txBox="1">
              <a:spLocks/>
            </p:cNvSpPr>
            <p:nvPr/>
          </p:nvSpPr>
          <p:spPr>
            <a:xfrm>
              <a:off x="5728593" y="4282524"/>
              <a:ext cx="54540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linkedin.com/company/</a:t>
              </a:r>
              <a:r>
                <a:rPr lang="en-US" sz="18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ieee-ceda</a:t>
              </a:r>
              <a:endPar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Subtitle 2">
              <a:extLst>
                <a:ext uri="{FF2B5EF4-FFF2-40B4-BE49-F238E27FC236}">
                  <a16:creationId xmlns:a16="http://schemas.microsoft.com/office/drawing/2014/main" id="{797C4526-AAE5-4657-8FDA-6871B04FCB6B}"/>
                </a:ext>
              </a:extLst>
            </p:cNvPr>
            <p:cNvSpPr txBox="1">
              <a:spLocks/>
            </p:cNvSpPr>
            <p:nvPr/>
          </p:nvSpPr>
          <p:spPr>
            <a:xfrm>
              <a:off x="5728593" y="3969270"/>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LinkedIn</a:t>
              </a:r>
            </a:p>
          </p:txBody>
        </p:sp>
      </p:grpSp>
      <p:grpSp>
        <p:nvGrpSpPr>
          <p:cNvPr id="6" name="Group 5">
            <a:extLst>
              <a:ext uri="{FF2B5EF4-FFF2-40B4-BE49-F238E27FC236}">
                <a16:creationId xmlns:a16="http://schemas.microsoft.com/office/drawing/2014/main" id="{AD117027-7117-48CA-A4E1-F2CD0556F078}"/>
              </a:ext>
            </a:extLst>
          </p:cNvPr>
          <p:cNvGrpSpPr/>
          <p:nvPr/>
        </p:nvGrpSpPr>
        <p:grpSpPr>
          <a:xfrm>
            <a:off x="5137489" y="4937818"/>
            <a:ext cx="6732796" cy="628016"/>
            <a:chOff x="5137489" y="4670722"/>
            <a:chExt cx="6732796" cy="628016"/>
          </a:xfrm>
        </p:grpSpPr>
        <p:pic>
          <p:nvPicPr>
            <p:cNvPr id="23" name="Picture 22">
              <a:hlinkClick r:id="rId11" action="ppaction://hlinkfile"/>
              <a:extLst>
                <a:ext uri="{FF2B5EF4-FFF2-40B4-BE49-F238E27FC236}">
                  <a16:creationId xmlns:a16="http://schemas.microsoft.com/office/drawing/2014/main" id="{2154BA91-D3CA-408D-B091-9095F8C5297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37489" y="4670722"/>
              <a:ext cx="457200" cy="457200"/>
            </a:xfrm>
            <a:prstGeom prst="rect">
              <a:avLst/>
            </a:prstGeom>
          </p:spPr>
        </p:pic>
        <p:sp>
          <p:nvSpPr>
            <p:cNvPr id="16" name="Subtitle 2">
              <a:extLst>
                <a:ext uri="{FF2B5EF4-FFF2-40B4-BE49-F238E27FC236}">
                  <a16:creationId xmlns:a16="http://schemas.microsoft.com/office/drawing/2014/main" id="{92D8C80D-3B8D-43B8-AA1A-FC5EF0011952}"/>
                </a:ext>
              </a:extLst>
            </p:cNvPr>
            <p:cNvSpPr txBox="1">
              <a:spLocks/>
            </p:cNvSpPr>
            <p:nvPr/>
          </p:nvSpPr>
          <p:spPr>
            <a:xfrm>
              <a:off x="5728593" y="4957106"/>
              <a:ext cx="6141692"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youtube.com/IEEECouncilonElectronicDesignAutomation</a:t>
              </a:r>
            </a:p>
          </p:txBody>
        </p:sp>
        <p:sp>
          <p:nvSpPr>
            <p:cNvPr id="26" name="Subtitle 2">
              <a:extLst>
                <a:ext uri="{FF2B5EF4-FFF2-40B4-BE49-F238E27FC236}">
                  <a16:creationId xmlns:a16="http://schemas.microsoft.com/office/drawing/2014/main" id="{EC37CDDC-D727-4A5B-9103-84D9BB359929}"/>
                </a:ext>
              </a:extLst>
            </p:cNvPr>
            <p:cNvSpPr txBox="1">
              <a:spLocks/>
            </p:cNvSpPr>
            <p:nvPr/>
          </p:nvSpPr>
          <p:spPr>
            <a:xfrm>
              <a:off x="5728593" y="4674018"/>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YouTube</a:t>
              </a:r>
            </a:p>
          </p:txBody>
        </p:sp>
      </p:grpSp>
      <p:cxnSp>
        <p:nvCxnSpPr>
          <p:cNvPr id="28" name="Straight Connector 27">
            <a:extLst>
              <a:ext uri="{FF2B5EF4-FFF2-40B4-BE49-F238E27FC236}">
                <a16:creationId xmlns:a16="http://schemas.microsoft.com/office/drawing/2014/main" id="{7CFC76CE-8D40-4511-8B85-F23822A7E092}"/>
              </a:ext>
            </a:extLst>
          </p:cNvPr>
          <p:cNvCxnSpPr/>
          <p:nvPr/>
        </p:nvCxnSpPr>
        <p:spPr>
          <a:xfrm>
            <a:off x="4445000" y="1265168"/>
            <a:ext cx="0" cy="43006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09D652F-3181-460C-43B2-AD94CEA79A4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18715" y="3660834"/>
            <a:ext cx="1905000" cy="1905000"/>
          </a:xfrm>
          <a:prstGeom prst="rect">
            <a:avLst/>
          </a:prstGeom>
        </p:spPr>
      </p:pic>
    </p:spTree>
    <p:extLst>
      <p:ext uri="{BB962C8B-B14F-4D97-AF65-F5344CB8AC3E}">
        <p14:creationId xmlns:p14="http://schemas.microsoft.com/office/powerpoint/2010/main" val="3101321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8C389-9746-46ED-91D2-76EAC9C7CF65}"/>
              </a:ext>
            </a:extLst>
          </p:cNvPr>
          <p:cNvSpPr>
            <a:spLocks noGrp="1"/>
          </p:cNvSpPr>
          <p:nvPr>
            <p:ph type="title"/>
          </p:nvPr>
        </p:nvSpPr>
        <p:spPr/>
        <p:txBody>
          <a:bodyPr/>
          <a:lstStyle/>
          <a:p>
            <a:r>
              <a:rPr lang="en-US" dirty="0"/>
              <a:t>About IEEE Council on Electronic Design Automation (CEDA)</a:t>
            </a:r>
          </a:p>
        </p:txBody>
      </p:sp>
      <p:sp>
        <p:nvSpPr>
          <p:cNvPr id="3" name="Content Placeholder 2">
            <a:extLst>
              <a:ext uri="{FF2B5EF4-FFF2-40B4-BE49-F238E27FC236}">
                <a16:creationId xmlns:a16="http://schemas.microsoft.com/office/drawing/2014/main" id="{29059C7D-DDEF-410C-B48E-944A035264F1}"/>
              </a:ext>
            </a:extLst>
          </p:cNvPr>
          <p:cNvSpPr>
            <a:spLocks noGrp="1"/>
          </p:cNvSpPr>
          <p:nvPr>
            <p:ph sz="half" idx="1"/>
          </p:nvPr>
        </p:nvSpPr>
        <p:spPr>
          <a:xfrm>
            <a:off x="1006525" y="2269382"/>
            <a:ext cx="3229761" cy="523220"/>
          </a:xfrm>
        </p:spPr>
        <p:txBody>
          <a:bodyPr wrap="square">
            <a:spAutoFit/>
          </a:bodyPr>
          <a:lstStyle/>
          <a:p>
            <a:pPr marL="0" indent="0">
              <a:buNone/>
            </a:pPr>
            <a:r>
              <a:rPr lang="en-US" sz="2800" dirty="0">
                <a:solidFill>
                  <a:srgbClr val="32316A"/>
                </a:solidFill>
                <a:latin typeface="Formata Regular" panose="02000503060000020004" pitchFamily="50" charset="0"/>
                <a:cs typeface="Arial" panose="020B0604020202020204" pitchFamily="34" charset="0"/>
              </a:rPr>
              <a:t>Formed in 2005</a:t>
            </a:r>
          </a:p>
        </p:txBody>
      </p:sp>
      <p:sp>
        <p:nvSpPr>
          <p:cNvPr id="4" name="Content Placeholder 3">
            <a:extLst>
              <a:ext uri="{FF2B5EF4-FFF2-40B4-BE49-F238E27FC236}">
                <a16:creationId xmlns:a16="http://schemas.microsoft.com/office/drawing/2014/main" id="{8ABD4040-9C87-48BA-8432-4772FEA5FCEE}"/>
              </a:ext>
            </a:extLst>
          </p:cNvPr>
          <p:cNvSpPr>
            <a:spLocks noGrp="1"/>
          </p:cNvSpPr>
          <p:nvPr>
            <p:ph sz="half" idx="2"/>
          </p:nvPr>
        </p:nvSpPr>
        <p:spPr>
          <a:xfrm>
            <a:off x="2256639" y="3224383"/>
            <a:ext cx="6667228" cy="1477328"/>
          </a:xfrm>
        </p:spPr>
        <p:txBody>
          <a:bodyPr wrap="square">
            <a:spAutoFit/>
          </a:bodyPr>
          <a:lstStyle/>
          <a:p>
            <a:pPr marL="0" indent="0" algn="just">
              <a:buNone/>
            </a:pPr>
            <a:r>
              <a:rPr lang="en-US" b="1" i="0" dirty="0">
                <a:solidFill>
                  <a:srgbClr val="32316A"/>
                </a:solidFill>
                <a:effectLst/>
                <a:latin typeface="+mj-lt"/>
              </a:rPr>
              <a:t>Field of Interest. </a:t>
            </a:r>
            <a:r>
              <a:rPr lang="en-US" dirty="0">
                <a:solidFill>
                  <a:srgbClr val="222222"/>
                </a:solidFill>
                <a:latin typeface="+mj-lt"/>
              </a:rPr>
              <a:t>The </a:t>
            </a:r>
            <a:r>
              <a:rPr lang="en-US" b="0" i="0" dirty="0">
                <a:solidFill>
                  <a:srgbClr val="222222"/>
                </a:solidFill>
                <a:effectLst/>
                <a:latin typeface="+mj-lt"/>
              </a:rPr>
              <a:t>theory, implementation, and use of EDA/CAD tools to design integrated electronic circuits and systems. This includes tools that automate all levels of the design, analysis, and verification of hardware and embedded software up to and including complete working systems.</a:t>
            </a:r>
          </a:p>
        </p:txBody>
      </p:sp>
      <p:pic>
        <p:nvPicPr>
          <p:cNvPr id="7" name="Graphic 6" descr="Lightbulb and pencil">
            <a:extLst>
              <a:ext uri="{FF2B5EF4-FFF2-40B4-BE49-F238E27FC236}">
                <a16:creationId xmlns:a16="http://schemas.microsoft.com/office/drawing/2014/main" id="{72D605F1-3D06-4F9F-B998-6E3A79F4BD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6525" y="3429000"/>
            <a:ext cx="914400" cy="914400"/>
          </a:xfrm>
          <a:prstGeom prst="rect">
            <a:avLst/>
          </a:prstGeom>
        </p:spPr>
      </p:pic>
      <p:pic>
        <p:nvPicPr>
          <p:cNvPr id="9" name="Graphic 8" descr="Eye">
            <a:extLst>
              <a:ext uri="{FF2B5EF4-FFF2-40B4-BE49-F238E27FC236}">
                <a16:creationId xmlns:a16="http://schemas.microsoft.com/office/drawing/2014/main" id="{C7D19110-26A5-4A3C-A813-C086997AE5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150" y="5182786"/>
            <a:ext cx="914400" cy="914400"/>
          </a:xfrm>
          <a:prstGeom prst="rect">
            <a:avLst/>
          </a:prstGeom>
        </p:spPr>
      </p:pic>
      <p:sp>
        <p:nvSpPr>
          <p:cNvPr id="12" name="Content Placeholder 2">
            <a:extLst>
              <a:ext uri="{FF2B5EF4-FFF2-40B4-BE49-F238E27FC236}">
                <a16:creationId xmlns:a16="http://schemas.microsoft.com/office/drawing/2014/main" id="{2E593577-6AD3-463E-9450-B3686004636B}"/>
              </a:ext>
            </a:extLst>
          </p:cNvPr>
          <p:cNvSpPr txBox="1">
            <a:spLocks/>
          </p:cNvSpPr>
          <p:nvPr/>
        </p:nvSpPr>
        <p:spPr>
          <a:xfrm>
            <a:off x="2259375" y="5042054"/>
            <a:ext cx="4184035" cy="1200329"/>
          </a:xfrm>
          <a:prstGeom prst="rect">
            <a:avLst/>
          </a:prstGeom>
        </p:spPr>
        <p:txBody>
          <a:bodyPr vert="horz"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solidFill>
                  <a:srgbClr val="32316A"/>
                </a:solidFill>
                <a:latin typeface="+mj-lt"/>
                <a:cs typeface="Arial" panose="020B0604020202020204" pitchFamily="34" charset="0"/>
              </a:rPr>
              <a:t>Vision. </a:t>
            </a:r>
            <a:r>
              <a:rPr lang="en-US" dirty="0">
                <a:latin typeface="+mj-lt"/>
                <a:cs typeface="Arial" panose="020B0604020202020204" pitchFamily="34" charset="0"/>
              </a:rPr>
              <a:t>To be the leading provider in IEEE of technical information and community services in Design and Automation of Electronic and Embedded Systems. </a:t>
            </a:r>
            <a:endParaRPr lang="en-US" dirty="0">
              <a:latin typeface="+mj-lt"/>
            </a:endParaRPr>
          </a:p>
        </p:txBody>
      </p:sp>
    </p:spTree>
    <p:extLst>
      <p:ext uri="{BB962C8B-B14F-4D97-AF65-F5344CB8AC3E}">
        <p14:creationId xmlns:p14="http://schemas.microsoft.com/office/powerpoint/2010/main" val="296437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7088-12FA-47AC-A167-F32EC1A7C762}"/>
              </a:ext>
            </a:extLst>
          </p:cNvPr>
          <p:cNvSpPr>
            <a:spLocks noGrp="1"/>
          </p:cNvSpPr>
          <p:nvPr>
            <p:ph type="title"/>
          </p:nvPr>
        </p:nvSpPr>
        <p:spPr/>
        <p:txBody>
          <a:bodyPr/>
          <a:lstStyle/>
          <a:p>
            <a:r>
              <a:rPr lang="en-US" dirty="0"/>
              <a:t>CEDA Executive Committee</a:t>
            </a:r>
          </a:p>
        </p:txBody>
      </p:sp>
      <p:pic>
        <p:nvPicPr>
          <p:cNvPr id="5124" name="Picture 4">
            <a:extLst>
              <a:ext uri="{FF2B5EF4-FFF2-40B4-BE49-F238E27FC236}">
                <a16:creationId xmlns:a16="http://schemas.microsoft.com/office/drawing/2014/main" id="{910EA24A-5284-4CBB-8720-4D82C8DCC8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56173" y="1540887"/>
            <a:ext cx="1828271" cy="22853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8255884C-040F-4C12-A267-33B6E97B7445}"/>
              </a:ext>
            </a:extLst>
          </p:cNvPr>
          <p:cNvSpPr txBox="1">
            <a:spLocks/>
          </p:cNvSpPr>
          <p:nvPr/>
        </p:nvSpPr>
        <p:spPr>
          <a:xfrm>
            <a:off x="680852" y="4352178"/>
            <a:ext cx="3878956" cy="430887"/>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200" b="1" dirty="0">
                <a:solidFill>
                  <a:srgbClr val="606060"/>
                </a:solidFill>
                <a:latin typeface="+mj-lt"/>
                <a:cs typeface="Arial" panose="020B0604020202020204" pitchFamily="34" charset="0"/>
              </a:rPr>
              <a:t>2023-2024 CEDA Officers</a:t>
            </a:r>
          </a:p>
        </p:txBody>
      </p:sp>
      <p:sp>
        <p:nvSpPr>
          <p:cNvPr id="8" name="Content Placeholder 2">
            <a:extLst>
              <a:ext uri="{FF2B5EF4-FFF2-40B4-BE49-F238E27FC236}">
                <a16:creationId xmlns:a16="http://schemas.microsoft.com/office/drawing/2014/main" id="{1C2610B8-A235-45AA-B432-125C17FA7160}"/>
              </a:ext>
            </a:extLst>
          </p:cNvPr>
          <p:cNvSpPr txBox="1">
            <a:spLocks/>
          </p:cNvSpPr>
          <p:nvPr/>
        </p:nvSpPr>
        <p:spPr>
          <a:xfrm>
            <a:off x="786313" y="4904927"/>
            <a:ext cx="2013417" cy="1831271"/>
          </a:xfrm>
          <a:prstGeom prst="rect">
            <a:avLst/>
          </a:prstGeom>
        </p:spPr>
        <p:txBody>
          <a:bodyPr vert="horz" wrap="square" lIns="0" tIns="45720" rIns="0" bIns="45720" numCol="1" rtlCol="0" anchor="t"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en-US" b="1" dirty="0">
                <a:solidFill>
                  <a:srgbClr val="32316A"/>
                </a:solidFill>
              </a:rPr>
              <a:t>Past-President</a:t>
            </a:r>
            <a:br>
              <a:rPr lang="en-US" b="1" dirty="0"/>
            </a:br>
            <a:r>
              <a:rPr lang="en-US" dirty="0"/>
              <a:t>Gi-Joon Nam</a:t>
            </a:r>
          </a:p>
          <a:p>
            <a:pPr marL="0" indent="0">
              <a:spcBef>
                <a:spcPts val="600"/>
              </a:spcBef>
              <a:buNone/>
            </a:pPr>
            <a:r>
              <a:rPr lang="en-US" b="1" dirty="0">
                <a:solidFill>
                  <a:srgbClr val="32316A"/>
                </a:solidFill>
              </a:rPr>
              <a:t>Secretary</a:t>
            </a:r>
            <a:br>
              <a:rPr lang="en-US" b="1" dirty="0">
                <a:solidFill>
                  <a:srgbClr val="32316A"/>
                </a:solidFill>
              </a:rPr>
            </a:br>
            <a:r>
              <a:rPr lang="en-US" dirty="0"/>
              <a:t>Elena-Ioana </a:t>
            </a:r>
            <a:r>
              <a:rPr lang="en-US" dirty="0" err="1"/>
              <a:t>Vatajelu</a:t>
            </a:r>
            <a:endParaRPr lang="en-US" dirty="0"/>
          </a:p>
          <a:p>
            <a:pPr marL="0" indent="0">
              <a:spcBef>
                <a:spcPts val="600"/>
              </a:spcBef>
              <a:buNone/>
            </a:pPr>
            <a:r>
              <a:rPr lang="en-US" b="1" dirty="0">
                <a:solidFill>
                  <a:srgbClr val="32316A"/>
                </a:solidFill>
              </a:rPr>
              <a:t>VP Conferences</a:t>
            </a:r>
            <a:br>
              <a:rPr lang="en-US" b="1" dirty="0">
                <a:solidFill>
                  <a:srgbClr val="32316A"/>
                </a:solidFill>
              </a:rPr>
            </a:br>
            <a:r>
              <a:rPr lang="en-US" dirty="0">
                <a:solidFill>
                  <a:schemeClr val="tx1"/>
                </a:solidFill>
              </a:rPr>
              <a:t>Tsung-Yi Ho</a:t>
            </a:r>
            <a:endParaRPr lang="en-US" dirty="0"/>
          </a:p>
          <a:p>
            <a:pPr marL="0" indent="0">
              <a:spcBef>
                <a:spcPts val="600"/>
              </a:spcBef>
              <a:buNone/>
            </a:pPr>
            <a:endParaRPr lang="en-US" dirty="0"/>
          </a:p>
        </p:txBody>
      </p:sp>
      <p:sp>
        <p:nvSpPr>
          <p:cNvPr id="9" name="Content Placeholder 2">
            <a:extLst>
              <a:ext uri="{FF2B5EF4-FFF2-40B4-BE49-F238E27FC236}">
                <a16:creationId xmlns:a16="http://schemas.microsoft.com/office/drawing/2014/main" id="{E9630BFD-31A1-4DC4-9679-65F4BD10F614}"/>
              </a:ext>
            </a:extLst>
          </p:cNvPr>
          <p:cNvSpPr txBox="1">
            <a:spLocks/>
          </p:cNvSpPr>
          <p:nvPr/>
        </p:nvSpPr>
        <p:spPr>
          <a:xfrm>
            <a:off x="2903905" y="4904927"/>
            <a:ext cx="2013417" cy="1831271"/>
          </a:xfrm>
          <a:prstGeom prst="rect">
            <a:avLst/>
          </a:prstGeom>
        </p:spPr>
        <p:txBody>
          <a:bodyPr vert="horz" wrap="square" lIns="0" tIns="45720" rIns="0" bIns="45720" numCol="1" rtlCol="0" anchor="t"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sz="1800" b="1" kern="1200" dirty="0">
                <a:solidFill>
                  <a:srgbClr val="32316A"/>
                </a:solidFill>
                <a:effectLst/>
                <a:latin typeface="Formata Light" panose="02000503040000020004" pitchFamily="50" charset="0"/>
                <a:ea typeface="+mn-ea"/>
                <a:cs typeface="+mn-cs"/>
              </a:rPr>
              <a:t>VP Finance</a:t>
            </a:r>
            <a:br>
              <a:rPr lang="en-US" sz="1800" b="1" kern="1200" dirty="0">
                <a:solidFill>
                  <a:srgbClr val="32316A"/>
                </a:solidFill>
                <a:effectLst/>
                <a:latin typeface="Formata Light" panose="02000503040000020004" pitchFamily="50" charset="0"/>
                <a:ea typeface="+mn-ea"/>
                <a:cs typeface="+mn-cs"/>
              </a:rPr>
            </a:br>
            <a:r>
              <a:rPr lang="en-US" dirty="0">
                <a:solidFill>
                  <a:srgbClr val="404040"/>
                </a:solidFill>
                <a:latin typeface="Formata Light" panose="02000503040000020004" pitchFamily="50" charset="0"/>
              </a:rPr>
              <a:t>Marina </a:t>
            </a:r>
            <a:r>
              <a:rPr lang="en-US" dirty="0" err="1">
                <a:solidFill>
                  <a:srgbClr val="404040"/>
                </a:solidFill>
                <a:latin typeface="Formata Light" panose="02000503040000020004" pitchFamily="50" charset="0"/>
              </a:rPr>
              <a:t>Zapater</a:t>
            </a:r>
            <a:endParaRPr lang="en-US" dirty="0">
              <a:solidFill>
                <a:srgbClr val="404040"/>
              </a:solidFill>
              <a:latin typeface="Formata Light" panose="02000503040000020004" pitchFamily="50" charset="0"/>
            </a:endParaRPr>
          </a:p>
          <a:p>
            <a:pPr marL="0" indent="0">
              <a:spcBef>
                <a:spcPts val="600"/>
              </a:spcBef>
              <a:buNone/>
            </a:pPr>
            <a:r>
              <a:rPr lang="en-US" sz="1800" b="1" kern="1200" dirty="0">
                <a:solidFill>
                  <a:srgbClr val="32316A"/>
                </a:solidFill>
                <a:effectLst/>
                <a:latin typeface="Formata Light" panose="02000503040000020004" pitchFamily="50" charset="0"/>
                <a:ea typeface="+mn-ea"/>
                <a:cs typeface="+mn-cs"/>
              </a:rPr>
              <a:t>VP Publications</a:t>
            </a:r>
            <a:br>
              <a:rPr lang="en-US" sz="1800" kern="1200" dirty="0">
                <a:solidFill>
                  <a:srgbClr val="404040"/>
                </a:solidFill>
                <a:effectLst/>
                <a:latin typeface="Formata Light" panose="02000503040000020004" pitchFamily="50" charset="0"/>
                <a:ea typeface="+mn-ea"/>
                <a:cs typeface="+mn-cs"/>
              </a:rPr>
            </a:br>
            <a:r>
              <a:rPr lang="en-US" dirty="0" err="1">
                <a:solidFill>
                  <a:srgbClr val="404040"/>
                </a:solidFill>
                <a:latin typeface="Formata Light" panose="02000503040000020004" pitchFamily="50" charset="0"/>
              </a:rPr>
              <a:t>Jörg</a:t>
            </a:r>
            <a:r>
              <a:rPr lang="en-US" dirty="0">
                <a:solidFill>
                  <a:srgbClr val="404040"/>
                </a:solidFill>
                <a:latin typeface="Formata Light" panose="02000503040000020004" pitchFamily="50" charset="0"/>
              </a:rPr>
              <a:t> Henkel</a:t>
            </a:r>
          </a:p>
          <a:p>
            <a:pPr marL="0" indent="0">
              <a:spcBef>
                <a:spcPts val="600"/>
              </a:spcBef>
              <a:buNone/>
            </a:pPr>
            <a:r>
              <a:rPr lang="en-US" b="1" dirty="0">
                <a:solidFill>
                  <a:srgbClr val="32316A"/>
                </a:solidFill>
              </a:rPr>
              <a:t>VP Activities</a:t>
            </a:r>
            <a:br>
              <a:rPr lang="en-US" b="1" dirty="0">
                <a:solidFill>
                  <a:srgbClr val="32316A"/>
                </a:solidFill>
              </a:rPr>
            </a:br>
            <a:r>
              <a:rPr lang="en-US" dirty="0"/>
              <a:t>Ian O’Connor</a:t>
            </a:r>
          </a:p>
        </p:txBody>
      </p:sp>
      <p:sp>
        <p:nvSpPr>
          <p:cNvPr id="10" name="Content Placeholder 2">
            <a:extLst>
              <a:ext uri="{FF2B5EF4-FFF2-40B4-BE49-F238E27FC236}">
                <a16:creationId xmlns:a16="http://schemas.microsoft.com/office/drawing/2014/main" id="{FBEADF51-AB2C-44FA-9AE3-A769DBF694FC}"/>
              </a:ext>
            </a:extLst>
          </p:cNvPr>
          <p:cNvSpPr txBox="1">
            <a:spLocks/>
          </p:cNvSpPr>
          <p:nvPr/>
        </p:nvSpPr>
        <p:spPr>
          <a:xfrm>
            <a:off x="5167373" y="4904927"/>
            <a:ext cx="1586458" cy="1831271"/>
          </a:xfrm>
          <a:prstGeom prst="rect">
            <a:avLst/>
          </a:prstGeom>
        </p:spPr>
        <p:txBody>
          <a:bodyPr vert="horz" wrap="square" lIns="0" tIns="45720" rIns="0" bIns="45720" numCol="1" rtlCol="0" anchor="t"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b="1" dirty="0">
                <a:solidFill>
                  <a:srgbClr val="32316A"/>
                </a:solidFill>
              </a:rPr>
              <a:t>VP Awards</a:t>
            </a:r>
            <a:br>
              <a:rPr lang="en-US" b="1" dirty="0"/>
            </a:br>
            <a:r>
              <a:rPr lang="en-US" dirty="0"/>
              <a:t>Deming Chen</a:t>
            </a:r>
          </a:p>
          <a:p>
            <a:pPr marL="0" indent="0">
              <a:spcBef>
                <a:spcPts val="600"/>
              </a:spcBef>
              <a:buNone/>
            </a:pPr>
            <a:r>
              <a:rPr lang="en-US" b="1" dirty="0">
                <a:solidFill>
                  <a:srgbClr val="32316A"/>
                </a:solidFill>
              </a:rPr>
              <a:t>VP Publicity</a:t>
            </a:r>
            <a:r>
              <a:rPr lang="en-US" b="1" dirty="0"/>
              <a:t>	</a:t>
            </a:r>
            <a:br>
              <a:rPr lang="en-US" dirty="0"/>
            </a:br>
            <a:r>
              <a:rPr lang="en-US" sz="1700" dirty="0"/>
              <a:t>Sri Parameswaran</a:t>
            </a:r>
            <a:endParaRPr lang="en-US" dirty="0"/>
          </a:p>
          <a:p>
            <a:pPr marL="0" indent="0">
              <a:spcBef>
                <a:spcPts val="600"/>
              </a:spcBef>
              <a:buNone/>
            </a:pPr>
            <a:r>
              <a:rPr lang="en-US" b="1" dirty="0">
                <a:solidFill>
                  <a:srgbClr val="32316A"/>
                </a:solidFill>
              </a:rPr>
              <a:t>VP Initiatives</a:t>
            </a:r>
            <a:br>
              <a:rPr lang="en-US" dirty="0"/>
            </a:br>
            <a:r>
              <a:rPr lang="en-US" dirty="0"/>
              <a:t>Qi Zhu</a:t>
            </a:r>
          </a:p>
        </p:txBody>
      </p:sp>
      <p:sp>
        <p:nvSpPr>
          <p:cNvPr id="11" name="Content Placeholder 2">
            <a:extLst>
              <a:ext uri="{FF2B5EF4-FFF2-40B4-BE49-F238E27FC236}">
                <a16:creationId xmlns:a16="http://schemas.microsoft.com/office/drawing/2014/main" id="{7E53A468-51D4-4112-90B6-47CAB756B080}"/>
              </a:ext>
            </a:extLst>
          </p:cNvPr>
          <p:cNvSpPr txBox="1">
            <a:spLocks/>
          </p:cNvSpPr>
          <p:nvPr/>
        </p:nvSpPr>
        <p:spPr>
          <a:xfrm>
            <a:off x="7108058" y="4904926"/>
            <a:ext cx="2013417" cy="1831271"/>
          </a:xfrm>
          <a:prstGeom prst="rect">
            <a:avLst/>
          </a:prstGeom>
        </p:spPr>
        <p:txBody>
          <a:bodyPr vert="horz" wrap="square" lIns="0" tIns="45720" rIns="0" bIns="45720" numCol="1" rtlCol="0" anchor="t"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b="1" dirty="0">
                <a:solidFill>
                  <a:srgbClr val="32316A"/>
                </a:solidFill>
              </a:rPr>
              <a:t>VP Standards</a:t>
            </a:r>
            <a:br>
              <a:rPr lang="en-US" b="1" dirty="0"/>
            </a:br>
            <a:r>
              <a:rPr lang="en-US" dirty="0"/>
              <a:t>Aparna Dey</a:t>
            </a:r>
          </a:p>
          <a:p>
            <a:pPr marL="0" indent="0">
              <a:spcBef>
                <a:spcPts val="600"/>
              </a:spcBef>
              <a:buNone/>
            </a:pPr>
            <a:r>
              <a:rPr lang="en-US" b="1" dirty="0">
                <a:solidFill>
                  <a:srgbClr val="32316A"/>
                </a:solidFill>
              </a:rPr>
              <a:t>VP Strategy</a:t>
            </a:r>
            <a:br>
              <a:rPr lang="en-US" b="1" dirty="0"/>
            </a:br>
            <a:r>
              <a:rPr lang="en-US" dirty="0"/>
              <a:t>Georges </a:t>
            </a:r>
            <a:r>
              <a:rPr lang="en-US" dirty="0" err="1"/>
              <a:t>Gielen</a:t>
            </a:r>
            <a:endParaRPr lang="en-US" dirty="0"/>
          </a:p>
          <a:p>
            <a:pPr marL="0" indent="0">
              <a:spcBef>
                <a:spcPts val="600"/>
              </a:spcBef>
              <a:buNone/>
            </a:pPr>
            <a:r>
              <a:rPr lang="en-US" b="1" dirty="0">
                <a:solidFill>
                  <a:srgbClr val="32316A"/>
                </a:solidFill>
              </a:rPr>
              <a:t>YP Coordinator</a:t>
            </a:r>
            <a:br>
              <a:rPr lang="en-US" b="1" dirty="0">
                <a:solidFill>
                  <a:srgbClr val="32316A"/>
                </a:solidFill>
              </a:rPr>
            </a:br>
            <a:r>
              <a:rPr lang="en-US" dirty="0"/>
              <a:t>Iris Hui-Ru Jiang</a:t>
            </a:r>
          </a:p>
        </p:txBody>
      </p:sp>
      <p:sp>
        <p:nvSpPr>
          <p:cNvPr id="12" name="Content Placeholder 2">
            <a:extLst>
              <a:ext uri="{FF2B5EF4-FFF2-40B4-BE49-F238E27FC236}">
                <a16:creationId xmlns:a16="http://schemas.microsoft.com/office/drawing/2014/main" id="{DE01872A-D311-4BD9-A310-B60C7C0668DD}"/>
              </a:ext>
            </a:extLst>
          </p:cNvPr>
          <p:cNvSpPr txBox="1">
            <a:spLocks/>
          </p:cNvSpPr>
          <p:nvPr/>
        </p:nvSpPr>
        <p:spPr>
          <a:xfrm>
            <a:off x="2679805" y="2069050"/>
            <a:ext cx="2461616" cy="1384995"/>
          </a:xfrm>
          <a:prstGeom prst="rect">
            <a:avLst/>
          </a:prstGeom>
        </p:spPr>
        <p:txBody>
          <a:bodyPr vert="horz" wrap="square" lIns="0" tIns="45720" rIns="0" bIns="45720" numCol="1" rtlCol="0" anchor="ctr" anchorCtr="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defTabSz="914400">
              <a:spcBef>
                <a:spcPts val="600"/>
              </a:spcBef>
              <a:buClrTx/>
              <a:buSzTx/>
              <a:buNone/>
            </a:pPr>
            <a:r>
              <a:rPr lang="en-US" sz="2400" b="1" dirty="0">
                <a:solidFill>
                  <a:srgbClr val="32316A"/>
                </a:solidFill>
              </a:rPr>
              <a:t>President</a:t>
            </a:r>
            <a:br>
              <a:rPr lang="en-US" sz="2400" b="1" dirty="0">
                <a:solidFill>
                  <a:prstClr val="black"/>
                </a:solidFill>
              </a:rPr>
            </a:br>
            <a:r>
              <a:rPr lang="en-US" sz="2400" dirty="0">
                <a:solidFill>
                  <a:prstClr val="black"/>
                </a:solidFill>
              </a:rPr>
              <a:t>L. Miguel Silveira</a:t>
            </a:r>
            <a:br>
              <a:rPr lang="en-US" sz="2400" dirty="0">
                <a:solidFill>
                  <a:prstClr val="black"/>
                </a:solidFill>
              </a:rPr>
            </a:br>
            <a:r>
              <a:rPr lang="en-US" dirty="0">
                <a:solidFill>
                  <a:prstClr val="black"/>
                </a:solidFill>
              </a:rPr>
              <a:t>INESC-ID, IST, </a:t>
            </a:r>
            <a:r>
              <a:rPr lang="en-US" dirty="0" err="1">
                <a:solidFill>
                  <a:prstClr val="black"/>
                </a:solidFill>
              </a:rPr>
              <a:t>Universidade</a:t>
            </a:r>
            <a:r>
              <a:rPr lang="en-US" dirty="0">
                <a:solidFill>
                  <a:prstClr val="black"/>
                </a:solidFill>
              </a:rPr>
              <a:t> de </a:t>
            </a:r>
            <a:r>
              <a:rPr lang="en-US" dirty="0" err="1">
                <a:solidFill>
                  <a:prstClr val="black"/>
                </a:solidFill>
              </a:rPr>
              <a:t>Lisboa</a:t>
            </a:r>
            <a:endParaRPr lang="en-US" dirty="0">
              <a:solidFill>
                <a:prstClr val="black"/>
              </a:solidFill>
            </a:endParaRPr>
          </a:p>
        </p:txBody>
      </p:sp>
      <p:sp>
        <p:nvSpPr>
          <p:cNvPr id="13" name="Content Placeholder 2">
            <a:extLst>
              <a:ext uri="{FF2B5EF4-FFF2-40B4-BE49-F238E27FC236}">
                <a16:creationId xmlns:a16="http://schemas.microsoft.com/office/drawing/2014/main" id="{93DD1D95-AD39-4B69-B48A-8D35AB318CD9}"/>
              </a:ext>
            </a:extLst>
          </p:cNvPr>
          <p:cNvSpPr txBox="1">
            <a:spLocks/>
          </p:cNvSpPr>
          <p:nvPr/>
        </p:nvSpPr>
        <p:spPr>
          <a:xfrm>
            <a:off x="7303371" y="2129558"/>
            <a:ext cx="2461616" cy="1107996"/>
          </a:xfrm>
          <a:prstGeom prst="rect">
            <a:avLst/>
          </a:prstGeom>
        </p:spPr>
        <p:txBody>
          <a:bodyPr vert="horz" wrap="square" lIns="0" tIns="45720" rIns="0" bIns="45720" numCol="1" rtlCol="0" anchor="ctr" anchorCtr="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sz="2400" b="1" dirty="0">
                <a:solidFill>
                  <a:srgbClr val="32316A"/>
                </a:solidFill>
              </a:rPr>
              <a:t>President-Elect</a:t>
            </a:r>
            <a:br>
              <a:rPr lang="en-US" sz="2400" b="1" dirty="0"/>
            </a:br>
            <a:r>
              <a:rPr lang="en-US" sz="2400" dirty="0">
                <a:solidFill>
                  <a:schemeClr val="tx1"/>
                </a:solidFill>
              </a:rPr>
              <a:t>C</a:t>
            </a:r>
            <a:r>
              <a:rPr lang="en-US" sz="2400" dirty="0"/>
              <a:t>ristiana Bolchini</a:t>
            </a:r>
            <a:br>
              <a:rPr lang="en-US" sz="2400" dirty="0"/>
            </a:br>
            <a:r>
              <a:rPr lang="en-US" dirty="0" err="1"/>
              <a:t>Politecnico</a:t>
            </a:r>
            <a:r>
              <a:rPr lang="en-US" dirty="0"/>
              <a:t> di Milano</a:t>
            </a:r>
          </a:p>
        </p:txBody>
      </p:sp>
      <p:cxnSp>
        <p:nvCxnSpPr>
          <p:cNvPr id="6" name="Straight Connector 5">
            <a:extLst>
              <a:ext uri="{FF2B5EF4-FFF2-40B4-BE49-F238E27FC236}">
                <a16:creationId xmlns:a16="http://schemas.microsoft.com/office/drawing/2014/main" id="{FC7305AC-1A3E-4398-993C-575FCF33DD88}"/>
              </a:ext>
            </a:extLst>
          </p:cNvPr>
          <p:cNvCxnSpPr/>
          <p:nvPr/>
        </p:nvCxnSpPr>
        <p:spPr>
          <a:xfrm>
            <a:off x="677334" y="4166888"/>
            <a:ext cx="908765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4">
            <a:extLst>
              <a:ext uri="{FF2B5EF4-FFF2-40B4-BE49-F238E27FC236}">
                <a16:creationId xmlns:a16="http://schemas.microsoft.com/office/drawing/2014/main" id="{D41B76A3-3047-B649-92E3-3499B47B8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77334" y="1540886"/>
            <a:ext cx="1828271" cy="2285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78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6FB4-2DE2-43E0-8C77-FC73731E9611}"/>
              </a:ext>
            </a:extLst>
          </p:cNvPr>
          <p:cNvSpPr>
            <a:spLocks noGrp="1"/>
          </p:cNvSpPr>
          <p:nvPr>
            <p:ph type="title"/>
          </p:nvPr>
        </p:nvSpPr>
        <p:spPr/>
        <p:txBody>
          <a:bodyPr/>
          <a:lstStyle/>
          <a:p>
            <a:r>
              <a:rPr lang="en-US" dirty="0"/>
              <a:t>Member Societies</a:t>
            </a:r>
          </a:p>
        </p:txBody>
      </p:sp>
      <p:pic>
        <p:nvPicPr>
          <p:cNvPr id="5124" name="Picture 4">
            <a:extLst>
              <a:ext uri="{FF2B5EF4-FFF2-40B4-BE49-F238E27FC236}">
                <a16:creationId xmlns:a16="http://schemas.microsoft.com/office/drawing/2014/main" id="{4560B24A-273D-4345-B47B-FC8BF6DD8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40781" y="1924674"/>
            <a:ext cx="2531762" cy="126588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90D64995-670B-46DD-90BE-AA5824224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479285" y="2099672"/>
            <a:ext cx="2469379" cy="7598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0478A73-4741-4C77-9A26-1C94D8D35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671" y="1785031"/>
            <a:ext cx="1295892" cy="1405524"/>
          </a:xfrm>
          <a:prstGeom prst="rect">
            <a:avLst/>
          </a:prstGeom>
        </p:spPr>
      </p:pic>
      <p:pic>
        <p:nvPicPr>
          <p:cNvPr id="7" name="Picture 6">
            <a:extLst>
              <a:ext uri="{FF2B5EF4-FFF2-40B4-BE49-F238E27FC236}">
                <a16:creationId xmlns:a16="http://schemas.microsoft.com/office/drawing/2014/main" id="{E5F56655-5282-4FFB-AD1E-6A27637274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1422" y="1849144"/>
            <a:ext cx="2758529" cy="1083504"/>
          </a:xfrm>
          <a:prstGeom prst="rect">
            <a:avLst/>
          </a:prstGeom>
        </p:spPr>
      </p:pic>
      <p:pic>
        <p:nvPicPr>
          <p:cNvPr id="11" name="Picture 10">
            <a:extLst>
              <a:ext uri="{FF2B5EF4-FFF2-40B4-BE49-F238E27FC236}">
                <a16:creationId xmlns:a16="http://schemas.microsoft.com/office/drawing/2014/main" id="{E408612E-51ED-4D89-8022-D9D670A2F9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334" y="4326254"/>
            <a:ext cx="2949961" cy="935051"/>
          </a:xfrm>
          <a:prstGeom prst="rect">
            <a:avLst/>
          </a:prstGeom>
        </p:spPr>
      </p:pic>
      <p:pic>
        <p:nvPicPr>
          <p:cNvPr id="13" name="Picture 12">
            <a:extLst>
              <a:ext uri="{FF2B5EF4-FFF2-40B4-BE49-F238E27FC236}">
                <a16:creationId xmlns:a16="http://schemas.microsoft.com/office/drawing/2014/main" id="{FF2AA05D-BAC4-42FF-9553-190318245D14}"/>
              </a:ext>
            </a:extLst>
          </p:cNvPr>
          <p:cNvPicPr>
            <a:picLocks noChangeAspect="1"/>
          </p:cNvPicPr>
          <p:nvPr/>
        </p:nvPicPr>
        <p:blipFill rotWithShape="1">
          <a:blip r:embed="rId8">
            <a:extLst>
              <a:ext uri="{28A0092B-C50C-407E-A947-70E740481C1C}">
                <a14:useLocalDpi xmlns:a14="http://schemas.microsoft.com/office/drawing/2010/main" val="0"/>
              </a:ext>
            </a:extLst>
          </a:blip>
          <a:srcRect l="13090" t="24651" r="8706" b="30325"/>
          <a:stretch/>
        </p:blipFill>
        <p:spPr>
          <a:xfrm>
            <a:off x="3694708" y="4395614"/>
            <a:ext cx="2639463" cy="759809"/>
          </a:xfrm>
          <a:prstGeom prst="rect">
            <a:avLst/>
          </a:prstGeom>
        </p:spPr>
      </p:pic>
      <p:pic>
        <p:nvPicPr>
          <p:cNvPr id="17" name="Picture 16">
            <a:extLst>
              <a:ext uri="{FF2B5EF4-FFF2-40B4-BE49-F238E27FC236}">
                <a16:creationId xmlns:a16="http://schemas.microsoft.com/office/drawing/2014/main" id="{309B9C13-1D8A-42F8-BE17-84304A5256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4171" y="4416720"/>
            <a:ext cx="3364022" cy="738703"/>
          </a:xfrm>
          <a:prstGeom prst="rect">
            <a:avLst/>
          </a:prstGeom>
        </p:spPr>
      </p:pic>
    </p:spTree>
    <p:extLst>
      <p:ext uri="{BB962C8B-B14F-4D97-AF65-F5344CB8AC3E}">
        <p14:creationId xmlns:p14="http://schemas.microsoft.com/office/powerpoint/2010/main" val="323497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8F45A71-3BF2-4C94-B8E8-3E129F7231EC}"/>
              </a:ext>
            </a:extLst>
          </p:cNvPr>
          <p:cNvSpPr>
            <a:spLocks noGrp="1"/>
          </p:cNvSpPr>
          <p:nvPr>
            <p:ph type="title"/>
          </p:nvPr>
        </p:nvSpPr>
        <p:spPr/>
        <p:txBody>
          <a:bodyPr/>
          <a:lstStyle/>
          <a:p>
            <a:r>
              <a:rPr lang="en-US" dirty="0"/>
              <a:t>Technical Committees</a:t>
            </a:r>
          </a:p>
        </p:txBody>
      </p:sp>
      <p:sp>
        <p:nvSpPr>
          <p:cNvPr id="11" name="Content Placeholder 2">
            <a:extLst>
              <a:ext uri="{FF2B5EF4-FFF2-40B4-BE49-F238E27FC236}">
                <a16:creationId xmlns:a16="http://schemas.microsoft.com/office/drawing/2014/main" id="{322FE012-4109-4EB1-B2D7-E1EA209EFF07}"/>
              </a:ext>
            </a:extLst>
          </p:cNvPr>
          <p:cNvSpPr txBox="1">
            <a:spLocks/>
          </p:cNvSpPr>
          <p:nvPr/>
        </p:nvSpPr>
        <p:spPr>
          <a:xfrm>
            <a:off x="677334" y="1270000"/>
            <a:ext cx="2644301" cy="299720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10000"/>
              </a:lnSpc>
              <a:buFont typeface="Wingdings 3" charset="2"/>
              <a:buNone/>
            </a:pPr>
            <a:endParaRPr lang="en-US" dirty="0">
              <a:solidFill>
                <a:srgbClr val="222222"/>
              </a:solidFill>
              <a:latin typeface="+mj-lt"/>
            </a:endParaRPr>
          </a:p>
        </p:txBody>
      </p:sp>
      <p:graphicFrame>
        <p:nvGraphicFramePr>
          <p:cNvPr id="9" name="Diagram 8">
            <a:extLst>
              <a:ext uri="{FF2B5EF4-FFF2-40B4-BE49-F238E27FC236}">
                <a16:creationId xmlns:a16="http://schemas.microsoft.com/office/drawing/2014/main" id="{BE4D90CF-EE54-4A05-88D6-8DA374DD1F71}"/>
              </a:ext>
            </a:extLst>
          </p:cNvPr>
          <p:cNvGraphicFramePr/>
          <p:nvPr>
            <p:extLst>
              <p:ext uri="{D42A27DB-BD31-4B8C-83A1-F6EECF244321}">
                <p14:modId xmlns:p14="http://schemas.microsoft.com/office/powerpoint/2010/main" val="1793334109"/>
              </p:ext>
            </p:extLst>
          </p:nvPr>
        </p:nvGraphicFramePr>
        <p:xfrm>
          <a:off x="3766135" y="1435100"/>
          <a:ext cx="5507867" cy="504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61DBB953-1E07-46D0-9526-B777B854A0EF}"/>
              </a:ext>
            </a:extLst>
          </p:cNvPr>
          <p:cNvSpPr txBox="1"/>
          <p:nvPr/>
        </p:nvSpPr>
        <p:spPr>
          <a:xfrm>
            <a:off x="677334" y="2910417"/>
            <a:ext cx="3219450" cy="2512483"/>
          </a:xfrm>
          <a:prstGeom prst="rect">
            <a:avLst/>
          </a:prstGeom>
          <a:noFill/>
        </p:spPr>
        <p:txBody>
          <a:bodyPr wrap="square">
            <a:spAutoFit/>
          </a:bodyPr>
          <a:lstStyle/>
          <a:p>
            <a:pPr marL="0" indent="0">
              <a:lnSpc>
                <a:spcPct val="110000"/>
              </a:lnSpc>
              <a:buFont typeface="Wingdings 3" charset="2"/>
              <a:buNone/>
            </a:pPr>
            <a:r>
              <a:rPr lang="en-US" b="0" i="0" dirty="0">
                <a:solidFill>
                  <a:srgbClr val="606060"/>
                </a:solidFill>
                <a:effectLst/>
                <a:latin typeface="+mj-lt"/>
              </a:rPr>
              <a:t>To assure grounding in the major technology activities of the electronic design automation field, CEDA has Member Technology Organizations from various conferences, publications, and organizations.</a:t>
            </a:r>
            <a:endParaRPr lang="en-US" dirty="0">
              <a:solidFill>
                <a:srgbClr val="606060"/>
              </a:solidFill>
              <a:latin typeface="+mj-lt"/>
            </a:endParaRPr>
          </a:p>
        </p:txBody>
      </p:sp>
      <p:pic>
        <p:nvPicPr>
          <p:cNvPr id="16" name="Graphic 15" descr="Users">
            <a:extLst>
              <a:ext uri="{FF2B5EF4-FFF2-40B4-BE49-F238E27FC236}">
                <a16:creationId xmlns:a16="http://schemas.microsoft.com/office/drawing/2014/main" id="{212FE4F0-74FC-404E-86BF-2C52CC2B44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53692" y="1677016"/>
            <a:ext cx="1091584" cy="1091584"/>
          </a:xfrm>
          <a:prstGeom prst="rect">
            <a:avLst/>
          </a:prstGeom>
        </p:spPr>
      </p:pic>
    </p:spTree>
    <p:extLst>
      <p:ext uri="{BB962C8B-B14F-4D97-AF65-F5344CB8AC3E}">
        <p14:creationId xmlns:p14="http://schemas.microsoft.com/office/powerpoint/2010/main" val="269966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95D9-CA56-4FEF-91A7-6120016F3D6B}"/>
              </a:ext>
            </a:extLst>
          </p:cNvPr>
          <p:cNvSpPr>
            <a:spLocks noGrp="1"/>
          </p:cNvSpPr>
          <p:nvPr>
            <p:ph type="title"/>
          </p:nvPr>
        </p:nvSpPr>
        <p:spPr>
          <a:xfrm>
            <a:off x="677334" y="609600"/>
            <a:ext cx="8596668" cy="646331"/>
          </a:xfrm>
        </p:spPr>
        <p:txBody>
          <a:bodyPr>
            <a:spAutoFit/>
          </a:bodyPr>
          <a:lstStyle/>
          <a:p>
            <a:r>
              <a:rPr lang="en-US" dirty="0"/>
              <a:t>Chapters</a:t>
            </a:r>
          </a:p>
        </p:txBody>
      </p:sp>
      <p:sp>
        <p:nvSpPr>
          <p:cNvPr id="4" name="Content Placeholder 2">
            <a:extLst>
              <a:ext uri="{FF2B5EF4-FFF2-40B4-BE49-F238E27FC236}">
                <a16:creationId xmlns:a16="http://schemas.microsoft.com/office/drawing/2014/main" id="{0FABF9DD-C60D-4A01-9D6A-D28A101D56F7}"/>
              </a:ext>
            </a:extLst>
          </p:cNvPr>
          <p:cNvSpPr txBox="1">
            <a:spLocks/>
          </p:cNvSpPr>
          <p:nvPr/>
        </p:nvSpPr>
        <p:spPr>
          <a:xfrm>
            <a:off x="640705" y="1409837"/>
            <a:ext cx="8160432" cy="923330"/>
          </a:xfrm>
          <a:prstGeom prst="rect">
            <a:avLst/>
          </a:prstGeom>
        </p:spPr>
        <p:txBody>
          <a:bodyPr vert="horz"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dirty="0">
                <a:solidFill>
                  <a:srgbClr val="222222"/>
                </a:solidFill>
                <a:latin typeface="+mj-lt"/>
              </a:rPr>
              <a:t>The goal of CEDA chapters is to facilitate CEDA-relevant activities locally. Chapters serve IEEE members by holding meetings at the local level. These meetings may include invited lectures or regular discussion meetings on recent EDA topics.</a:t>
            </a:r>
          </a:p>
        </p:txBody>
      </p:sp>
      <p:pic>
        <p:nvPicPr>
          <p:cNvPr id="3" name="Picture 2">
            <a:extLst>
              <a:ext uri="{FF2B5EF4-FFF2-40B4-BE49-F238E27FC236}">
                <a16:creationId xmlns:a16="http://schemas.microsoft.com/office/drawing/2014/main" id="{0AA96B62-209F-4A18-BDB5-7EE07F078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276" y="2492935"/>
            <a:ext cx="7635543" cy="39146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0707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B5A3-1B43-428B-B2E8-AA653C8DD633}"/>
              </a:ext>
            </a:extLst>
          </p:cNvPr>
          <p:cNvSpPr>
            <a:spLocks noGrp="1"/>
          </p:cNvSpPr>
          <p:nvPr>
            <p:ph type="title"/>
          </p:nvPr>
        </p:nvSpPr>
        <p:spPr/>
        <p:txBody>
          <a:bodyPr/>
          <a:lstStyle/>
          <a:p>
            <a:r>
              <a:rPr lang="en-US" dirty="0"/>
              <a:t>Conferences</a:t>
            </a:r>
          </a:p>
        </p:txBody>
      </p:sp>
      <p:sp>
        <p:nvSpPr>
          <p:cNvPr id="4" name="Content Placeholder 2">
            <a:extLst>
              <a:ext uri="{FF2B5EF4-FFF2-40B4-BE49-F238E27FC236}">
                <a16:creationId xmlns:a16="http://schemas.microsoft.com/office/drawing/2014/main" id="{F178B9AD-C198-49C7-B19C-A74B46D24D5C}"/>
              </a:ext>
            </a:extLst>
          </p:cNvPr>
          <p:cNvSpPr txBox="1">
            <a:spLocks/>
          </p:cNvSpPr>
          <p:nvPr/>
        </p:nvSpPr>
        <p:spPr>
          <a:xfrm>
            <a:off x="640704" y="1205080"/>
            <a:ext cx="8399123" cy="646331"/>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dirty="0">
                <a:solidFill>
                  <a:srgbClr val="222222"/>
                </a:solidFill>
                <a:latin typeface="+mj-lt"/>
              </a:rPr>
              <a:t>CEDA financially and technically sponsors and co-sponsors many different conferences and workshops to foster design automation of electronic circuits and systems.</a:t>
            </a:r>
          </a:p>
        </p:txBody>
      </p:sp>
      <p:pic>
        <p:nvPicPr>
          <p:cNvPr id="4104" name="Picture 8" descr="Asia South Pacific Design Automation Conference | IEEE Council on  Electronic Design Automation">
            <a:extLst>
              <a:ext uri="{FF2B5EF4-FFF2-40B4-BE49-F238E27FC236}">
                <a16:creationId xmlns:a16="http://schemas.microsoft.com/office/drawing/2014/main" id="{21F74609-6AC4-4C22-8D65-B0303B037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324" y="4894712"/>
            <a:ext cx="2361841" cy="135368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ome | Embedded Systems Week">
            <a:extLst>
              <a:ext uri="{FF2B5EF4-FFF2-40B4-BE49-F238E27FC236}">
                <a16:creationId xmlns:a16="http://schemas.microsoft.com/office/drawing/2014/main" id="{DFA1AAC5-EE70-4AA4-86C1-AF5C8C095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398" y="4924309"/>
            <a:ext cx="1405455" cy="14054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8C7F1AC-23AD-4571-9427-C593906D1FDB}"/>
              </a:ext>
            </a:extLst>
          </p:cNvPr>
          <p:cNvSpPr txBox="1"/>
          <p:nvPr/>
        </p:nvSpPr>
        <p:spPr>
          <a:xfrm>
            <a:off x="1565862" y="1996232"/>
            <a:ext cx="6834169"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2316A"/>
                </a:solidFill>
                <a:effectLst/>
                <a:uLnTx/>
                <a:uFillTx/>
                <a:latin typeface="Formata Light"/>
                <a:ea typeface="+mn-ea"/>
                <a:cs typeface="+mn-cs"/>
              </a:rPr>
              <a:t>Full list of events available on ieee-ceda.org</a:t>
            </a:r>
          </a:p>
        </p:txBody>
      </p:sp>
      <p:pic>
        <p:nvPicPr>
          <p:cNvPr id="9" name="Picture 8">
            <a:extLst>
              <a:ext uri="{FF2B5EF4-FFF2-40B4-BE49-F238E27FC236}">
                <a16:creationId xmlns:a16="http://schemas.microsoft.com/office/drawing/2014/main" id="{7D64059B-C049-3BA3-743C-0AB29D46D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7383" y="2608250"/>
            <a:ext cx="2385296" cy="1654629"/>
          </a:xfrm>
          <a:prstGeom prst="rect">
            <a:avLst/>
          </a:prstGeom>
        </p:spPr>
      </p:pic>
      <p:pic>
        <p:nvPicPr>
          <p:cNvPr id="1026" name="Picture 2" descr="DATE 2024(Valencia) - Design, Automation &amp; Test in Europe Conference &amp;  Exhibition (DATE) -- showsbee.com">
            <a:extLst>
              <a:ext uri="{FF2B5EF4-FFF2-40B4-BE49-F238E27FC236}">
                <a16:creationId xmlns:a16="http://schemas.microsoft.com/office/drawing/2014/main" id="{1501F898-A5FA-22A8-D21E-02C050E6D2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196" y="2976963"/>
            <a:ext cx="1885950" cy="10731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EDA88E8-6CB5-9941-AC6C-38C0F0CE58D1}"/>
              </a:ext>
            </a:extLst>
          </p:cNvPr>
          <p:cNvPicPr>
            <a:picLocks noChangeAspect="1"/>
          </p:cNvPicPr>
          <p:nvPr/>
        </p:nvPicPr>
        <p:blipFill>
          <a:blip r:embed="rId6"/>
          <a:stretch>
            <a:fillRect/>
          </a:stretch>
        </p:blipFill>
        <p:spPr>
          <a:xfrm>
            <a:off x="3371519" y="2757905"/>
            <a:ext cx="3291490" cy="1355319"/>
          </a:xfrm>
          <a:prstGeom prst="rect">
            <a:avLst/>
          </a:prstGeom>
        </p:spPr>
      </p:pic>
    </p:spTree>
    <p:extLst>
      <p:ext uri="{BB962C8B-B14F-4D97-AF65-F5344CB8AC3E}">
        <p14:creationId xmlns:p14="http://schemas.microsoft.com/office/powerpoint/2010/main" val="259437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Sponsorship Opportunities</a:t>
            </a:r>
          </a:p>
        </p:txBody>
      </p:sp>
      <p:sp>
        <p:nvSpPr>
          <p:cNvPr id="3" name="Content Placeholder 2"/>
          <p:cNvSpPr>
            <a:spLocks noGrp="1"/>
          </p:cNvSpPr>
          <p:nvPr>
            <p:ph idx="1"/>
          </p:nvPr>
        </p:nvSpPr>
        <p:spPr>
          <a:xfrm>
            <a:off x="2209900" y="1806211"/>
            <a:ext cx="7213776" cy="3880773"/>
          </a:xfrm>
        </p:spPr>
        <p:txBody>
          <a:bodyPr>
            <a:noAutofit/>
          </a:bodyPr>
          <a:lstStyle/>
          <a:p>
            <a:pPr marL="0" indent="0">
              <a:buNone/>
            </a:pPr>
            <a:r>
              <a:rPr lang="en-US" b="1" dirty="0">
                <a:solidFill>
                  <a:srgbClr val="32316A"/>
                </a:solidFill>
              </a:rPr>
              <a:t>Conferences</a:t>
            </a:r>
          </a:p>
          <a:p>
            <a:pPr marL="744538"/>
            <a:r>
              <a:rPr lang="en-US" dirty="0"/>
              <a:t>If you are organizing a conference, CEDA can help!</a:t>
            </a:r>
          </a:p>
          <a:p>
            <a:pPr marL="744538"/>
            <a:r>
              <a:rPr lang="en-US" dirty="0"/>
              <a:t>Organizing, financing, publishing, advertising</a:t>
            </a:r>
          </a:p>
          <a:p>
            <a:pPr marL="744538"/>
            <a:r>
              <a:rPr lang="en-US" dirty="0"/>
              <a:t>Contact VP Conferences at </a:t>
            </a:r>
            <a:r>
              <a:rPr lang="en-US" dirty="0">
                <a:hlinkClick r:id="rId2"/>
              </a:rPr>
              <a:t>vp.conferences@ieee-ceda.org</a:t>
            </a:r>
            <a:r>
              <a:rPr lang="en-US" dirty="0"/>
              <a:t> </a:t>
            </a:r>
          </a:p>
          <a:p>
            <a:pPr marL="0" indent="0">
              <a:buNone/>
            </a:pPr>
            <a:endParaRPr lang="en-US" dirty="0"/>
          </a:p>
          <a:p>
            <a:pPr marL="0" indent="0">
              <a:buNone/>
            </a:pPr>
            <a:r>
              <a:rPr lang="en-US" b="1" dirty="0">
                <a:solidFill>
                  <a:srgbClr val="32316A"/>
                </a:solidFill>
              </a:rPr>
              <a:t>Meetings, Workshops, Contests, Etc.</a:t>
            </a:r>
          </a:p>
          <a:p>
            <a:pPr marL="744538"/>
            <a:r>
              <a:rPr lang="en-US" dirty="0"/>
              <a:t>Events with no “proceedings” to be published</a:t>
            </a:r>
          </a:p>
          <a:p>
            <a:pPr marL="744538"/>
            <a:r>
              <a:rPr lang="en-US" dirty="0"/>
              <a:t>Contact VP Activities at </a:t>
            </a:r>
            <a:r>
              <a:rPr lang="en-US" dirty="0">
                <a:solidFill>
                  <a:srgbClr val="32316A"/>
                </a:solidFill>
                <a:hlinkClick r:id="rId3"/>
              </a:rPr>
              <a:t>admin@ieee-ceda.org</a:t>
            </a:r>
            <a:r>
              <a:rPr lang="en-US" dirty="0">
                <a:solidFill>
                  <a:srgbClr val="32316A"/>
                </a:solidFill>
              </a:rPr>
              <a:t> </a:t>
            </a:r>
          </a:p>
          <a:p>
            <a:endParaRPr lang="en-US" dirty="0"/>
          </a:p>
          <a:p>
            <a:pPr marL="0" indent="0">
              <a:buNone/>
            </a:pPr>
            <a:r>
              <a:rPr lang="en-US" dirty="0"/>
              <a:t>All other sponsorship opportunities should contact</a:t>
            </a:r>
            <a:br>
              <a:rPr lang="en-US" dirty="0"/>
            </a:br>
            <a:r>
              <a:rPr lang="en-US" dirty="0"/>
              <a:t>the CEDA President </a:t>
            </a:r>
            <a:r>
              <a:rPr lang="en-US" dirty="0">
                <a:hlinkClick r:id="rId3"/>
              </a:rPr>
              <a:t>admin@ieee-ceda.org</a:t>
            </a:r>
            <a:r>
              <a:rPr lang="en-US" dirty="0"/>
              <a:t> </a:t>
            </a:r>
          </a:p>
        </p:txBody>
      </p:sp>
      <p:sp>
        <p:nvSpPr>
          <p:cNvPr id="4" name="Slide Number Placeholder 3"/>
          <p:cNvSpPr>
            <a:spLocks noGrp="1"/>
          </p:cNvSpPr>
          <p:nvPr>
            <p:ph type="sldNum" sz="quarter" idx="4294967295"/>
          </p:nvPr>
        </p:nvSpPr>
        <p:spPr>
          <a:xfrm>
            <a:off x="0" y="6484938"/>
            <a:ext cx="479425" cy="236537"/>
          </a:xfrm>
        </p:spPr>
        <p:txBody>
          <a:bodyPr/>
          <a:lstStyle/>
          <a:p>
            <a:pPr>
              <a:defRPr/>
            </a:pPr>
            <a:r>
              <a:rPr lang="en-US" dirty="0"/>
              <a:t> </a:t>
            </a:r>
          </a:p>
        </p:txBody>
      </p:sp>
      <p:pic>
        <p:nvPicPr>
          <p:cNvPr id="10" name="Graphic 9" descr="Handshake">
            <a:extLst>
              <a:ext uri="{FF2B5EF4-FFF2-40B4-BE49-F238E27FC236}">
                <a16:creationId xmlns:a16="http://schemas.microsoft.com/office/drawing/2014/main" id="{27F26F4E-2BA9-48F3-8A53-41F96C0C55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153" y="5366336"/>
            <a:ext cx="641296" cy="641296"/>
          </a:xfrm>
          <a:prstGeom prst="rect">
            <a:avLst/>
          </a:prstGeom>
        </p:spPr>
      </p:pic>
      <p:pic>
        <p:nvPicPr>
          <p:cNvPr id="12" name="Graphic 11" descr="Presentation with pie chart">
            <a:extLst>
              <a:ext uri="{FF2B5EF4-FFF2-40B4-BE49-F238E27FC236}">
                <a16:creationId xmlns:a16="http://schemas.microsoft.com/office/drawing/2014/main" id="{26EFB77C-3718-4475-B85E-E6F5F523F0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9037" y="4092140"/>
            <a:ext cx="751150" cy="751150"/>
          </a:xfrm>
          <a:prstGeom prst="rect">
            <a:avLst/>
          </a:prstGeom>
        </p:spPr>
      </p:pic>
      <p:pic>
        <p:nvPicPr>
          <p:cNvPr id="16" name="Graphic 15" descr="Connections">
            <a:extLst>
              <a:ext uri="{FF2B5EF4-FFF2-40B4-BE49-F238E27FC236}">
                <a16:creationId xmlns:a16="http://schemas.microsoft.com/office/drawing/2014/main" id="{F2B069DE-41CA-47E1-8AE9-37ED48F1A0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9037" y="2262476"/>
            <a:ext cx="785256" cy="785256"/>
          </a:xfrm>
          <a:prstGeom prst="rect">
            <a:avLst/>
          </a:prstGeom>
        </p:spPr>
      </p:pic>
    </p:spTree>
    <p:extLst>
      <p:ext uri="{BB962C8B-B14F-4D97-AF65-F5344CB8AC3E}">
        <p14:creationId xmlns:p14="http://schemas.microsoft.com/office/powerpoint/2010/main" val="4063327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C29A-C4E7-43CA-9A20-BB647DA9D614}"/>
              </a:ext>
            </a:extLst>
          </p:cNvPr>
          <p:cNvSpPr>
            <a:spLocks noGrp="1"/>
          </p:cNvSpPr>
          <p:nvPr>
            <p:ph type="title"/>
          </p:nvPr>
        </p:nvSpPr>
        <p:spPr/>
        <p:txBody>
          <a:bodyPr/>
          <a:lstStyle/>
          <a:p>
            <a:r>
              <a:rPr lang="en-US" dirty="0"/>
              <a:t>CEDA Awards</a:t>
            </a:r>
          </a:p>
        </p:txBody>
      </p:sp>
      <p:sp>
        <p:nvSpPr>
          <p:cNvPr id="3" name="Content Placeholder 2">
            <a:extLst>
              <a:ext uri="{FF2B5EF4-FFF2-40B4-BE49-F238E27FC236}">
                <a16:creationId xmlns:a16="http://schemas.microsoft.com/office/drawing/2014/main" id="{473A9B8C-3E84-4467-B880-1CDDAA0F4613}"/>
              </a:ext>
            </a:extLst>
          </p:cNvPr>
          <p:cNvSpPr>
            <a:spLocks noGrp="1"/>
          </p:cNvSpPr>
          <p:nvPr>
            <p:ph idx="1"/>
          </p:nvPr>
        </p:nvSpPr>
        <p:spPr>
          <a:xfrm>
            <a:off x="677334" y="4027989"/>
            <a:ext cx="8596668" cy="2430683"/>
          </a:xfrm>
        </p:spPr>
        <p:txBody>
          <a:bodyPr numCol="2"/>
          <a:lstStyle/>
          <a:p>
            <a:r>
              <a:rPr lang="en-US" dirty="0"/>
              <a:t>Phil Kaufman Award for Distinguished Contributions to EDA and Hall of Fame</a:t>
            </a:r>
          </a:p>
          <a:p>
            <a:r>
              <a:rPr lang="en-US" dirty="0"/>
              <a:t>A. Richard Newton Technical Impact Award in Electronic Design Automation</a:t>
            </a:r>
          </a:p>
          <a:p>
            <a:r>
              <a:rPr lang="en-US" dirty="0"/>
              <a:t>IEEE Transactions on Computer-Aided Design Donald O. Pederson Best Paper Award</a:t>
            </a:r>
          </a:p>
          <a:p>
            <a:r>
              <a:rPr lang="en-US" dirty="0"/>
              <a:t>Ernest S. Kuh Early Career Award</a:t>
            </a:r>
          </a:p>
          <a:p>
            <a:r>
              <a:rPr lang="en-US" dirty="0"/>
              <a:t>William J. McCalla ICCAD Best Paper Award</a:t>
            </a:r>
          </a:p>
          <a:p>
            <a:r>
              <a:rPr lang="en-US" dirty="0"/>
              <a:t>Distinguished Service Award</a:t>
            </a:r>
          </a:p>
          <a:p>
            <a:r>
              <a:rPr lang="en-US" dirty="0"/>
              <a:t>Outstanding Service Recognition</a:t>
            </a:r>
          </a:p>
          <a:p>
            <a:r>
              <a:rPr lang="en-US" dirty="0"/>
              <a:t>IEEE Fellows elevated by CEDA</a:t>
            </a:r>
          </a:p>
        </p:txBody>
      </p:sp>
      <p:sp>
        <p:nvSpPr>
          <p:cNvPr id="6" name="Content Placeholder 2">
            <a:extLst>
              <a:ext uri="{FF2B5EF4-FFF2-40B4-BE49-F238E27FC236}">
                <a16:creationId xmlns:a16="http://schemas.microsoft.com/office/drawing/2014/main" id="{1B5C0463-BEB4-42DD-81A5-5C47A15F6C5F}"/>
              </a:ext>
            </a:extLst>
          </p:cNvPr>
          <p:cNvSpPr txBox="1">
            <a:spLocks/>
          </p:cNvSpPr>
          <p:nvPr/>
        </p:nvSpPr>
        <p:spPr>
          <a:xfrm>
            <a:off x="640705" y="1309253"/>
            <a:ext cx="8792662" cy="1661993"/>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sz="1700" dirty="0">
                <a:solidFill>
                  <a:srgbClr val="222222"/>
                </a:solidFill>
                <a:latin typeface="+mj-lt"/>
              </a:rPr>
              <a:t>CEDA recognizes the scientific activities of the members of the EDA community by sponsoring numerous awards in the field. The honors recognize a wide range of contributions, including individuals who have had demonstrable impact on the field of electronic design, made substantial technical contributions to EDA in the early stages of her or his career, those whose impact is recognized over a significant period of time, outstanding publications, and volunteers with outstanding service to the benefit and advancement of CEDA.</a:t>
            </a:r>
          </a:p>
        </p:txBody>
      </p:sp>
      <p:sp>
        <p:nvSpPr>
          <p:cNvPr id="7" name="Title 10">
            <a:extLst>
              <a:ext uri="{FF2B5EF4-FFF2-40B4-BE49-F238E27FC236}">
                <a16:creationId xmlns:a16="http://schemas.microsoft.com/office/drawing/2014/main" id="{771ECCEC-064C-4A39-A9EF-C4D5CF66948F}"/>
              </a:ext>
            </a:extLst>
          </p:cNvPr>
          <p:cNvSpPr txBox="1">
            <a:spLocks/>
          </p:cNvSpPr>
          <p:nvPr/>
        </p:nvSpPr>
        <p:spPr>
          <a:xfrm>
            <a:off x="1146328" y="3317368"/>
            <a:ext cx="8127673" cy="400110"/>
          </a:xfrm>
          <a:prstGeom prst="rect">
            <a:avLst/>
          </a:prstGeom>
        </p:spPr>
        <p:txBody>
          <a:bodyPr vert="horz" wrap="square" lIns="91440" tIns="45720" rIns="91440" bIns="45720" rtlCol="0" anchor="b">
            <a:sp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All awards, forms, and previous winners are available on ieee-ceda.org</a:t>
            </a:r>
          </a:p>
        </p:txBody>
      </p:sp>
      <p:pic>
        <p:nvPicPr>
          <p:cNvPr id="9" name="Graphic 8" descr="Trophy">
            <a:extLst>
              <a:ext uri="{FF2B5EF4-FFF2-40B4-BE49-F238E27FC236}">
                <a16:creationId xmlns:a16="http://schemas.microsoft.com/office/drawing/2014/main" id="{1CC16D5D-8B0C-4135-9FF5-6FE313BA69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334" y="3288823"/>
            <a:ext cx="457200" cy="457200"/>
          </a:xfrm>
          <a:prstGeom prst="rect">
            <a:avLst/>
          </a:prstGeom>
        </p:spPr>
      </p:pic>
    </p:spTree>
    <p:extLst>
      <p:ext uri="{BB962C8B-B14F-4D97-AF65-F5344CB8AC3E}">
        <p14:creationId xmlns:p14="http://schemas.microsoft.com/office/powerpoint/2010/main" val="393782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Custom 13">
      <a:dk1>
        <a:sysClr val="windowText" lastClr="000000"/>
      </a:dk1>
      <a:lt1>
        <a:sysClr val="window" lastClr="FFFFFF"/>
      </a:lt1>
      <a:dk2>
        <a:srgbClr val="2C3C43"/>
      </a:dk2>
      <a:lt2>
        <a:srgbClr val="EBEBEB"/>
      </a:lt2>
      <a:accent1>
        <a:srgbClr val="3D3C75"/>
      </a:accent1>
      <a:accent2>
        <a:srgbClr val="3D3C75"/>
      </a:accent2>
      <a:accent3>
        <a:srgbClr val="000000"/>
      </a:accent3>
      <a:accent4>
        <a:srgbClr val="99CA3C"/>
      </a:accent4>
      <a:accent5>
        <a:srgbClr val="000000"/>
      </a:accent5>
      <a:accent6>
        <a:srgbClr val="000000"/>
      </a:accent6>
      <a:hlink>
        <a:srgbClr val="3D3C75"/>
      </a:hlink>
      <a:folHlink>
        <a:srgbClr val="B0B0B0"/>
      </a:folHlink>
    </a:clrScheme>
    <a:fontScheme name="Custom 3">
      <a:majorFont>
        <a:latin typeface="Formata Light"/>
        <a:ea typeface=""/>
        <a:cs typeface=""/>
      </a:majorFont>
      <a:minorFont>
        <a:latin typeface="Formata Light"/>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8033</TotalTime>
  <Words>1273</Words>
  <Application>Microsoft Office PowerPoint</Application>
  <PresentationFormat>Widescreen</PresentationFormat>
  <Paragraphs>145</Paragraphs>
  <Slides>19</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Calibri Light</vt:lpstr>
      <vt:lpstr>Formata Light</vt:lpstr>
      <vt:lpstr>Formata Regular</vt:lpstr>
      <vt:lpstr>Open Sans</vt:lpstr>
      <vt:lpstr>Open Sans Light</vt:lpstr>
      <vt:lpstr>Wingdings 3</vt:lpstr>
      <vt:lpstr>Office Theme</vt:lpstr>
      <vt:lpstr>Facet</vt:lpstr>
      <vt:lpstr>PowerPoint Presentation</vt:lpstr>
      <vt:lpstr>About IEEE Council on Electronic Design Automation (CEDA)</vt:lpstr>
      <vt:lpstr>CEDA Executive Committee</vt:lpstr>
      <vt:lpstr>Member Societies</vt:lpstr>
      <vt:lpstr>Technical Committees</vt:lpstr>
      <vt:lpstr>Chapters</vt:lpstr>
      <vt:lpstr>Conferences</vt:lpstr>
      <vt:lpstr>Sponsorship Opportunities</vt:lpstr>
      <vt:lpstr>CEDA Awards</vt:lpstr>
      <vt:lpstr>Publications</vt:lpstr>
      <vt:lpstr>CEDA Presentation Library Launched in 2020</vt:lpstr>
      <vt:lpstr>Design Automation WebiNar</vt:lpstr>
      <vt:lpstr>CAD for Assurance</vt:lpstr>
      <vt:lpstr>CEDA Distinguished Lecturers Program</vt:lpstr>
      <vt:lpstr>What Can the Council Do For You?</vt:lpstr>
      <vt:lpstr>CEDA Distinguished Lecturers | 2023-2024</vt:lpstr>
      <vt:lpstr>CEDA Distinguished Lecturers | 2023-2024</vt:lpstr>
      <vt:lpstr>How to Get Involved?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Exapmple Here</dc:title>
  <dc:creator>Hough,Mackenzie C</dc:creator>
  <cp:lastModifiedBy>Laura Paul</cp:lastModifiedBy>
  <cp:revision>144</cp:revision>
  <dcterms:created xsi:type="dcterms:W3CDTF">2020-08-31T15:23:30Z</dcterms:created>
  <dcterms:modified xsi:type="dcterms:W3CDTF">2024-04-05T00:20:02Z</dcterms:modified>
</cp:coreProperties>
</file>