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8" r:id="rId1"/>
  </p:sldMasterIdLst>
  <p:notesMasterIdLst>
    <p:notesMasterId r:id="rId7"/>
  </p:notesMasterIdLst>
  <p:sldIdLst>
    <p:sldId id="461" r:id="rId2"/>
    <p:sldId id="462" r:id="rId3"/>
    <p:sldId id="463" r:id="rId4"/>
    <p:sldId id="464" r:id="rId5"/>
    <p:sldId id="4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4" userDrawn="1">
          <p15:clr>
            <a:srgbClr val="A4A3A4"/>
          </p15:clr>
        </p15:guide>
        <p15:guide id="2" pos="4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4A0"/>
    <a:srgbClr val="0000FF"/>
    <a:srgbClr val="CA152D"/>
    <a:srgbClr val="CCFFFF"/>
    <a:srgbClr val="CCCCFF"/>
    <a:srgbClr val="FFFFCC"/>
    <a:srgbClr val="CCFFCC"/>
    <a:srgbClr val="FFFF99"/>
    <a:srgbClr val="FF7C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9" autoAdjust="0"/>
    <p:restoredTop sz="96370" autoAdjust="0"/>
  </p:normalViewPr>
  <p:slideViewPr>
    <p:cSldViewPr snapToObjects="1" showGuides="1">
      <p:cViewPr>
        <p:scale>
          <a:sx n="90" d="100"/>
          <a:sy n="90" d="100"/>
        </p:scale>
        <p:origin x="-88" y="352"/>
      </p:cViewPr>
      <p:guideLst>
        <p:guide orient="horz" pos="624"/>
        <p:guide pos="4864"/>
      </p:guideLst>
    </p:cSldViewPr>
  </p:slideViewPr>
  <p:outlineViewPr>
    <p:cViewPr>
      <p:scale>
        <a:sx n="33" d="100"/>
        <a:sy n="33" d="100"/>
      </p:scale>
      <p:origin x="0" y="3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3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E827C-C133-47A4-8F05-08D09316438B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794BE-825E-406F-87EC-28573C27C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67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="" xmlns:a16="http://schemas.microsoft.com/office/drawing/2014/main" id="{D7AE4649-A4DF-4060-8C3B-2B18D13D1F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04800" y="6484937"/>
            <a:ext cx="762000" cy="2365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742CE1F0-28BF-A844-9B91-A150FCA372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0656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8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698182-5FDC-4295-847D-091B7C4E983C}" type="datetimeFigureOut">
              <a:rPr kumimoji="1" lang="ja-JP" altLang="en-US" smtClean="0"/>
              <a:t>11/28/17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BDAB-7BDB-4C37-9138-809263BF9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19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1601" y="76200"/>
            <a:ext cx="1099396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 Title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" y="990601"/>
            <a:ext cx="11887200" cy="556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76237" name="Line 13"/>
          <p:cNvSpPr>
            <a:spLocks noChangeShapeType="1"/>
          </p:cNvSpPr>
          <p:nvPr/>
        </p:nvSpPr>
        <p:spPr bwMode="black">
          <a:xfrm>
            <a:off x="1320800" y="6480175"/>
            <a:ext cx="0" cy="1920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b="1">
              <a:solidFill>
                <a:srgbClr val="265B9B"/>
              </a:solidFill>
            </a:endParaRPr>
          </a:p>
        </p:txBody>
      </p:sp>
      <p:sp>
        <p:nvSpPr>
          <p:cNvPr id="1076238" name="Rectangle 14"/>
          <p:cNvSpPr>
            <a:spLocks noChangeArrowheads="1"/>
          </p:cNvSpPr>
          <p:nvPr userDrawn="1"/>
        </p:nvSpPr>
        <p:spPr bwMode="blackWhite">
          <a:xfrm>
            <a:off x="0" y="709612"/>
            <a:ext cx="12192000" cy="52388"/>
          </a:xfrm>
          <a:prstGeom prst="rect">
            <a:avLst/>
          </a:prstGeom>
          <a:solidFill>
            <a:srgbClr val="265B9B"/>
          </a:solidFill>
          <a:ln w="9525">
            <a:solidFill>
              <a:srgbClr val="265B9B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800" b="1">
              <a:solidFill>
                <a:srgbClr val="000000"/>
              </a:solidFill>
            </a:endParaRPr>
          </a:p>
        </p:txBody>
      </p:sp>
      <p:pic>
        <p:nvPicPr>
          <p:cNvPr id="1031" name="Picture 8" descr="CEDAlogoColor.jp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7368" y="171450"/>
            <a:ext cx="1676400" cy="43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">
            <a:extLst>
              <a:ext uri="{FF2B5EF4-FFF2-40B4-BE49-F238E27FC236}">
                <a16:creationId xmlns="" xmlns:a16="http://schemas.microsoft.com/office/drawing/2014/main" id="{67A5FB2D-81FB-4269-8529-ED9973307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553199"/>
            <a:ext cx="1066800" cy="1682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742CE1F0-28BF-A844-9B91-A150FCA372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0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0">
          <a:solidFill>
            <a:srgbClr val="265B9B"/>
          </a:solidFill>
          <a:latin typeface="Calibri"/>
          <a:ea typeface="+mj-ea"/>
          <a:cs typeface="Calibri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9pPr>
    </p:titleStyle>
    <p:bodyStyle>
      <a:lvl1pPr marL="228600" indent="-228600" algn="l" rtl="0" eaLnBrk="0" fontAlgn="base" hangingPunct="0">
        <a:spcBef>
          <a:spcPct val="35000"/>
        </a:spcBef>
        <a:spcAft>
          <a:spcPct val="15000"/>
        </a:spcAft>
        <a:buClr>
          <a:schemeClr val="accent2"/>
        </a:buClr>
        <a:buFont typeface="Wingdings" pitchFamily="2" charset="2"/>
        <a:buChar char="§"/>
        <a:defRPr sz="2800" b="0">
          <a:solidFill>
            <a:schemeClr val="tx1"/>
          </a:solidFill>
          <a:latin typeface="Calibri"/>
          <a:ea typeface="+mn-ea"/>
          <a:cs typeface="Calibri"/>
        </a:defRPr>
      </a:lvl1pPr>
      <a:lvl2pPr marL="457200" indent="-227013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2400" b="0">
          <a:solidFill>
            <a:schemeClr val="tx1"/>
          </a:solidFill>
          <a:latin typeface="Calibri"/>
          <a:ea typeface="+mn-ea"/>
          <a:cs typeface="Calibri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0">
          <a:solidFill>
            <a:schemeClr val="tx1"/>
          </a:solidFill>
          <a:latin typeface="Calibri"/>
          <a:ea typeface="+mn-ea"/>
          <a:cs typeface="Calibri"/>
        </a:defRPr>
      </a:lvl3pPr>
      <a:lvl4pPr marL="9128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–"/>
        <a:defRPr sz="2400" b="0">
          <a:solidFill>
            <a:schemeClr val="tx1"/>
          </a:solidFill>
          <a:latin typeface="Calibri"/>
          <a:ea typeface="+mn-ea"/>
          <a:cs typeface="Calibri"/>
        </a:defRPr>
      </a:lvl4pPr>
      <a:lvl5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sz="2400" b="0">
          <a:solidFill>
            <a:schemeClr val="tx1"/>
          </a:solidFill>
          <a:latin typeface="Calibri"/>
          <a:ea typeface="+mn-ea"/>
          <a:cs typeface="Calibri"/>
        </a:defRPr>
      </a:lvl5pPr>
      <a:lvl6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-108" charset="0"/>
        <a:buChar char="&gt;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-108" charset="0"/>
        <a:buChar char="&gt;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-108" charset="0"/>
        <a:buChar char="&gt;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-108" charset="0"/>
        <a:buChar char="&gt;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5" y="511901"/>
            <a:ext cx="8596668" cy="2223621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CEDA </a:t>
            </a:r>
            <a:r>
              <a:rPr lang="en-US" dirty="0">
                <a:latin typeface="+mj-lt"/>
              </a:rPr>
              <a:t>Awards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05246" y="2683935"/>
            <a:ext cx="8596668" cy="1070432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+mn-lt"/>
              </a:rPr>
              <a:t>Hidetoshi Onodera / Kyoto University</a:t>
            </a:r>
            <a:endParaRPr lang="en-US" sz="16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orient="vert" idx="4294967295"/>
          </p:nvPr>
        </p:nvSpPr>
        <p:spPr>
          <a:xfrm>
            <a:off x="265158" y="3682204"/>
            <a:ext cx="8596313" cy="272647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400" dirty="0">
                <a:latin typeface="+mn-lt"/>
              </a:rPr>
              <a:t>Yao-Wen </a:t>
            </a:r>
            <a:r>
              <a:rPr lang="en-US" sz="1400" dirty="0" smtClean="0">
                <a:latin typeface="+mn-lt"/>
              </a:rPr>
              <a:t>Chang / National Taiwan University, 2016-2017</a:t>
            </a:r>
            <a:endParaRPr lang="en-US" sz="1400" dirty="0">
              <a:latin typeface="+mn-lt"/>
            </a:endParaRPr>
          </a:p>
          <a:p>
            <a:pPr>
              <a:buFont typeface="Arial"/>
              <a:buChar char="•"/>
            </a:pPr>
            <a:r>
              <a:rPr lang="en-US" sz="1400" dirty="0" err="1">
                <a:latin typeface="+mn-lt"/>
              </a:rPr>
              <a:t>Niraj</a:t>
            </a:r>
            <a:r>
              <a:rPr lang="en-US" sz="1400" dirty="0">
                <a:latin typeface="+mn-lt"/>
              </a:rPr>
              <a:t> K. </a:t>
            </a:r>
            <a:r>
              <a:rPr lang="en-US" sz="1400" dirty="0" err="1" smtClean="0">
                <a:latin typeface="+mn-lt"/>
              </a:rPr>
              <a:t>Jha</a:t>
            </a:r>
            <a:r>
              <a:rPr lang="en-US" sz="1400" dirty="0" smtClean="0">
                <a:latin typeface="+mn-lt"/>
              </a:rPr>
              <a:t> / Princeton University, 2016-2017</a:t>
            </a:r>
            <a:endParaRPr lang="en-US" sz="1400" dirty="0">
              <a:latin typeface="+mn-lt"/>
            </a:endParaRPr>
          </a:p>
          <a:p>
            <a:pPr>
              <a:buFont typeface="Arial"/>
              <a:buChar char="•"/>
            </a:pPr>
            <a:r>
              <a:rPr lang="en-US" sz="1400" dirty="0">
                <a:latin typeface="+mn-lt"/>
              </a:rPr>
              <a:t>William </a:t>
            </a:r>
            <a:r>
              <a:rPr lang="en-US" sz="1400" dirty="0" smtClean="0">
                <a:latin typeface="+mn-lt"/>
              </a:rPr>
              <a:t>Joyner/Semiconductor Research Corporation, 2016</a:t>
            </a:r>
            <a:endParaRPr lang="en-US" sz="1400" dirty="0">
              <a:latin typeface="+mn-lt"/>
            </a:endParaRPr>
          </a:p>
          <a:p>
            <a:pPr>
              <a:buFont typeface="Arial"/>
              <a:buChar char="•"/>
            </a:pPr>
            <a:r>
              <a:rPr lang="en-US" sz="1400" dirty="0">
                <a:latin typeface="+mn-lt"/>
              </a:rPr>
              <a:t>Wolfgang </a:t>
            </a:r>
            <a:r>
              <a:rPr lang="en-US" sz="1400" dirty="0" err="1" smtClean="0">
                <a:latin typeface="+mn-lt"/>
              </a:rPr>
              <a:t>Rosenstiel</a:t>
            </a:r>
            <a:r>
              <a:rPr lang="en-US" sz="1400" dirty="0" smtClean="0">
                <a:latin typeface="+mn-lt"/>
              </a:rPr>
              <a:t> / </a:t>
            </a:r>
            <a:r>
              <a:rPr lang="en-US" sz="1400" dirty="0" err="1" smtClean="0">
                <a:latin typeface="+mn-lt"/>
              </a:rPr>
              <a:t>Universität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Tübingen</a:t>
            </a:r>
            <a:r>
              <a:rPr lang="en-US" sz="1400" dirty="0" smtClean="0">
                <a:latin typeface="+mn-lt"/>
              </a:rPr>
              <a:t>, 2016-2017</a:t>
            </a:r>
            <a:endParaRPr lang="en-US" sz="1400" dirty="0">
              <a:latin typeface="+mn-lt"/>
            </a:endParaRPr>
          </a:p>
          <a:p>
            <a:pPr>
              <a:buFont typeface="Arial"/>
              <a:buChar char="•"/>
            </a:pPr>
            <a:r>
              <a:rPr lang="en-US" sz="1400" dirty="0" smtClean="0">
                <a:latin typeface="+mn-lt"/>
              </a:rPr>
              <a:t>Martin D. F. Wong / University </a:t>
            </a:r>
            <a:r>
              <a:rPr lang="en-US" sz="1400" dirty="0">
                <a:latin typeface="+mn-lt"/>
              </a:rPr>
              <a:t>Illinois, </a:t>
            </a:r>
            <a:r>
              <a:rPr lang="en-US" sz="1400" dirty="0" smtClean="0">
                <a:latin typeface="+mn-lt"/>
              </a:rPr>
              <a:t>Urbana–Champaign, 2017</a:t>
            </a:r>
          </a:p>
          <a:p>
            <a:pPr>
              <a:buFont typeface="Arial"/>
              <a:buChar char="•"/>
            </a:pPr>
            <a:r>
              <a:rPr lang="en-US" sz="1400" dirty="0" smtClean="0">
                <a:latin typeface="+mn-lt"/>
              </a:rPr>
              <a:t>Jacob Abraham / University of Texas, Austin, 2017</a:t>
            </a:r>
          </a:p>
          <a:p>
            <a:pPr>
              <a:buFont typeface="Arial"/>
              <a:buChar char="•"/>
            </a:pPr>
            <a:r>
              <a:rPr lang="en-US" sz="1400" dirty="0" smtClean="0">
                <a:latin typeface="+mn-lt"/>
              </a:rPr>
              <a:t>Mary Jane Irwin / Penn State University, 2017</a:t>
            </a:r>
            <a:endParaRPr lang="en-US" sz="1400" dirty="0" smtClean="0"/>
          </a:p>
          <a:p>
            <a:pPr>
              <a:buFont typeface="Arial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Status of </a:t>
            </a:r>
            <a:r>
              <a:rPr lang="en-US" dirty="0" smtClean="0">
                <a:latin typeface="+mj-lt"/>
              </a:rPr>
              <a:t>Awards</a:t>
            </a:r>
            <a:endParaRPr lang="en-US" dirty="0"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5100" y="1066800"/>
            <a:ext cx="11217299" cy="556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4854A0"/>
                </a:solidFill>
                <a:latin typeface="+mn-lt"/>
              </a:rPr>
              <a:t>Member Recognition by CEDA sponsored/co-sponsored Awards</a:t>
            </a:r>
          </a:p>
          <a:p>
            <a:pPr lvl="1"/>
            <a:r>
              <a:rPr lang="en-US" dirty="0" smtClean="0">
                <a:latin typeface="+mn-lt"/>
              </a:rPr>
              <a:t>Phil </a:t>
            </a:r>
            <a:r>
              <a:rPr lang="en-US" dirty="0">
                <a:latin typeface="+mn-lt"/>
              </a:rPr>
              <a:t>Kaufman Award for Distinguished Contributions to Electronic Design </a:t>
            </a:r>
            <a:r>
              <a:rPr lang="en-US" dirty="0" smtClean="0">
                <a:latin typeface="+mn-lt"/>
              </a:rPr>
              <a:t>Automation, co-sponsored with ESD Alliance</a:t>
            </a:r>
          </a:p>
          <a:p>
            <a:pPr lvl="2"/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2017 recipient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: </a:t>
            </a:r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Rob 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A. </a:t>
            </a:r>
            <a:r>
              <a:rPr lang="en-US" sz="2100" dirty="0" err="1">
                <a:solidFill>
                  <a:srgbClr val="4854A0"/>
                </a:solidFill>
                <a:latin typeface="+mn-lt"/>
              </a:rPr>
              <a:t>Rutenbar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 </a:t>
            </a:r>
          </a:p>
          <a:p>
            <a:pPr lvl="1"/>
            <a:r>
              <a:rPr lang="en-US" dirty="0">
                <a:latin typeface="+mn-lt"/>
              </a:rPr>
              <a:t>IEEE/ACM A. Richard Newton Technical Impact Award in Electronic Design </a:t>
            </a:r>
            <a:r>
              <a:rPr lang="en-US" dirty="0" smtClean="0">
                <a:latin typeface="+mn-lt"/>
              </a:rPr>
              <a:t>Automation, co-sponsored with ACM SIGDA</a:t>
            </a:r>
          </a:p>
          <a:p>
            <a:pPr lvl="2"/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2017 recipients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: Matthew W. </a:t>
            </a:r>
            <a:r>
              <a:rPr lang="en-US" sz="2100" dirty="0" err="1">
                <a:solidFill>
                  <a:srgbClr val="4854A0"/>
                </a:solidFill>
                <a:latin typeface="+mn-lt"/>
              </a:rPr>
              <a:t>Moskewicz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, </a:t>
            </a:r>
            <a:r>
              <a:rPr lang="en-US" sz="2100" dirty="0" err="1">
                <a:solidFill>
                  <a:srgbClr val="4854A0"/>
                </a:solidFill>
                <a:latin typeface="+mn-lt"/>
              </a:rPr>
              <a:t>Conor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 F. Madigan, Ying Zhao, </a:t>
            </a:r>
            <a:r>
              <a:rPr lang="en-US" sz="2100" dirty="0" err="1">
                <a:solidFill>
                  <a:srgbClr val="4854A0"/>
                </a:solidFill>
                <a:latin typeface="+mn-lt"/>
              </a:rPr>
              <a:t>Lintao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 Zhang, and </a:t>
            </a:r>
            <a:r>
              <a:rPr lang="en-US" sz="2100" dirty="0" err="1">
                <a:solidFill>
                  <a:srgbClr val="4854A0"/>
                </a:solidFill>
                <a:latin typeface="+mn-lt"/>
              </a:rPr>
              <a:t>Sharad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 </a:t>
            </a:r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Malik</a:t>
            </a:r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-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 </a:t>
            </a:r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“</a:t>
            </a:r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Chaff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: Engineering an Efficient SAT Solver</a:t>
            </a:r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,", DAC 2001</a:t>
            </a:r>
            <a:r>
              <a:rPr lang="en-US" sz="21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</a:t>
            </a:r>
            <a:endParaRPr lang="en-US" sz="21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IEEE Transactions on Computer-Aided Design Donald O. Pederson Best Paper Award</a:t>
            </a:r>
          </a:p>
          <a:p>
            <a:pPr lvl="1"/>
            <a:r>
              <a:rPr lang="en-US" dirty="0">
                <a:latin typeface="+mn-lt"/>
              </a:rPr>
              <a:t>IEEE CEDA Ernest S. </a:t>
            </a:r>
            <a:r>
              <a:rPr lang="en-US" dirty="0" err="1">
                <a:latin typeface="+mn-lt"/>
              </a:rPr>
              <a:t>Kuh</a:t>
            </a:r>
            <a:r>
              <a:rPr lang="en-US" dirty="0">
                <a:latin typeface="+mn-lt"/>
              </a:rPr>
              <a:t> Early Career </a:t>
            </a:r>
            <a:r>
              <a:rPr lang="en-US" dirty="0" smtClean="0">
                <a:latin typeface="+mn-lt"/>
              </a:rPr>
              <a:t>Award</a:t>
            </a:r>
          </a:p>
          <a:p>
            <a:pPr lvl="2"/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2017 recipient</a:t>
            </a:r>
            <a:r>
              <a:rPr lang="en-US" sz="2100" dirty="0">
                <a:solidFill>
                  <a:srgbClr val="4854A0"/>
                </a:solidFill>
                <a:latin typeface="+mn-lt"/>
              </a:rPr>
              <a:t>: </a:t>
            </a:r>
            <a:r>
              <a:rPr lang="en-US" sz="2100" dirty="0" err="1" smtClean="0">
                <a:solidFill>
                  <a:srgbClr val="4854A0"/>
                </a:solidFill>
                <a:latin typeface="+mn-lt"/>
              </a:rPr>
              <a:t>Ayse</a:t>
            </a:r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 </a:t>
            </a:r>
            <a:r>
              <a:rPr lang="en-US" sz="2100" dirty="0" err="1" smtClean="0">
                <a:solidFill>
                  <a:srgbClr val="4854A0"/>
                </a:solidFill>
                <a:latin typeface="+mn-lt"/>
              </a:rPr>
              <a:t>Coskun</a:t>
            </a:r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, Boston Univ.</a:t>
            </a:r>
            <a:endParaRPr lang="en-US" sz="2100" dirty="0">
              <a:solidFill>
                <a:srgbClr val="4854A0"/>
              </a:solidFill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William J </a:t>
            </a:r>
            <a:r>
              <a:rPr lang="en-US" dirty="0" err="1">
                <a:latin typeface="+mn-lt"/>
              </a:rPr>
              <a:t>McCalla</a:t>
            </a:r>
            <a:r>
              <a:rPr lang="en-US" dirty="0">
                <a:latin typeface="+mn-lt"/>
              </a:rPr>
              <a:t> ICCAD Best Paper Award</a:t>
            </a:r>
          </a:p>
          <a:p>
            <a:pPr lvl="1"/>
            <a:r>
              <a:rPr lang="en-US" dirty="0">
                <a:latin typeface="+mn-lt"/>
              </a:rPr>
              <a:t>IEEE CEDA Distinguished Service </a:t>
            </a:r>
            <a:r>
              <a:rPr lang="en-US" dirty="0" smtClean="0">
                <a:latin typeface="+mn-lt"/>
              </a:rPr>
              <a:t>Award</a:t>
            </a:r>
          </a:p>
          <a:p>
            <a:pPr lvl="2"/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2017 recipient: Bill Joyner, SRC</a:t>
            </a:r>
            <a:endParaRPr lang="en-US" sz="2100" dirty="0">
              <a:solidFill>
                <a:srgbClr val="4854A0"/>
              </a:solidFill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IEEE CEDA Outstanding Service </a:t>
            </a:r>
            <a:r>
              <a:rPr lang="en-US" dirty="0" smtClean="0">
                <a:latin typeface="+mn-lt"/>
              </a:rPr>
              <a:t>Recognition </a:t>
            </a:r>
          </a:p>
          <a:p>
            <a:pPr lvl="2"/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ASP-DAC, DATE, DAC, </a:t>
            </a:r>
            <a:r>
              <a:rPr lang="en-US" sz="2100" dirty="0" err="1" smtClean="0">
                <a:solidFill>
                  <a:srgbClr val="4854A0"/>
                </a:solidFill>
                <a:latin typeface="+mn-lt"/>
              </a:rPr>
              <a:t>ESweek</a:t>
            </a:r>
            <a:r>
              <a:rPr lang="en-US" sz="2100" dirty="0" smtClean="0">
                <a:solidFill>
                  <a:srgbClr val="4854A0"/>
                </a:solidFill>
                <a:latin typeface="+mn-lt"/>
              </a:rPr>
              <a:t>, ICCAD, </a:t>
            </a:r>
            <a:r>
              <a:rPr lang="en-US" sz="2100" dirty="0" err="1" smtClean="0">
                <a:solidFill>
                  <a:srgbClr val="4854A0"/>
                </a:solidFill>
                <a:latin typeface="+mn-lt"/>
              </a:rPr>
              <a:t>EiCs</a:t>
            </a:r>
            <a:endParaRPr lang="en-US" sz="2100" dirty="0">
              <a:solidFill>
                <a:srgbClr val="4854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Call for Actions / Future Directions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1148967"/>
            <a:ext cx="11304650" cy="532803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Member Recognition by Existing Awards</a:t>
            </a:r>
          </a:p>
          <a:p>
            <a:pPr lvl="1"/>
            <a:r>
              <a:rPr lang="en-US" dirty="0" smtClean="0">
                <a:latin typeface="+mn-lt"/>
              </a:rPr>
              <a:t>Stronger promotion for award nominations by news letter, website, social media, </a:t>
            </a:r>
            <a:r>
              <a:rPr lang="en-US" dirty="0" smtClean="0">
                <a:latin typeface="+mn-lt"/>
              </a:rPr>
              <a:t>etc.,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together with solicitation through Committee/EC/BoG members</a:t>
            </a:r>
            <a:endParaRPr lang="en-US" dirty="0" smtClean="0">
              <a:latin typeface="+mn-lt"/>
            </a:endParaRPr>
          </a:p>
          <a:p>
            <a:pPr lvl="1"/>
            <a:endParaRPr lang="en-US" dirty="0" smtClean="0">
              <a:latin typeface="+mn-lt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Possibility of New award/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certificate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(in brainstorming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phase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)</a:t>
            </a:r>
            <a:endParaRPr lang="en-US" sz="16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New award/certificate recognizes </a:t>
            </a:r>
            <a:r>
              <a:rPr lang="en-US" dirty="0">
                <a:latin typeface="+mn-lt"/>
              </a:rPr>
              <a:t>accomplishments of </a:t>
            </a:r>
            <a:r>
              <a:rPr lang="en-US" dirty="0">
                <a:solidFill>
                  <a:srgbClr val="002060"/>
                </a:solidFill>
                <a:latin typeface="+mn-lt"/>
              </a:rPr>
              <a:t>mid-career, non-academic EDA engineers </a:t>
            </a:r>
            <a:r>
              <a:rPr lang="en-US" dirty="0">
                <a:latin typeface="+mn-lt"/>
              </a:rPr>
              <a:t>(currently not well-covered by CEDA</a:t>
            </a:r>
            <a:r>
              <a:rPr lang="en-US" dirty="0" smtClean="0">
                <a:latin typeface="+mn-lt"/>
              </a:rPr>
              <a:t>), possibly joint with ESD Alliance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An example: </a:t>
            </a:r>
            <a:r>
              <a:rPr lang="en-US" dirty="0" smtClean="0">
                <a:latin typeface="+mn-lt"/>
              </a:rPr>
              <a:t>“Under 40” </a:t>
            </a:r>
            <a:r>
              <a:rPr lang="en-US" dirty="0" smtClean="0">
                <a:latin typeface="+mn-lt"/>
              </a:rPr>
              <a:t>Innovators Award at DAC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Needs solid nomination scheme to cover whole body of EDA engineers</a:t>
            </a:r>
          </a:p>
          <a:p>
            <a:pPr lvl="1"/>
            <a:r>
              <a:rPr lang="en-US" dirty="0" smtClean="0">
                <a:latin typeface="+mn-lt"/>
              </a:rPr>
              <a:t>Comments from parent </a:t>
            </a:r>
            <a:r>
              <a:rPr lang="en-US" dirty="0" smtClean="0">
                <a:latin typeface="+mn-lt"/>
              </a:rPr>
              <a:t>Societies </a:t>
            </a:r>
            <a:r>
              <a:rPr lang="en-US" dirty="0" smtClean="0">
                <a:latin typeface="+mn-lt"/>
              </a:rPr>
              <a:t>are welcome</a:t>
            </a:r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FYI:  IEEE Award Policy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342163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Society/Council Awards</a:t>
            </a:r>
          </a:p>
          <a:p>
            <a:pPr lvl="1"/>
            <a:r>
              <a:rPr lang="en-US" altLang="ja-JP" dirty="0" smtClean="0"/>
              <a:t>Funding: Society/Council and/or external source</a:t>
            </a:r>
          </a:p>
          <a:p>
            <a:pPr lvl="1"/>
            <a:r>
              <a:rPr lang="en-US" altLang="ja-JP" dirty="0" smtClean="0"/>
              <a:t>Need TABARC approval.   Filed and listed in TABARC manual.</a:t>
            </a:r>
          </a:p>
          <a:p>
            <a:r>
              <a:rPr kumimoji="1" lang="en-US" altLang="ja-JP" dirty="0" smtClean="0"/>
              <a:t>Conference Awards</a:t>
            </a:r>
          </a:p>
          <a:p>
            <a:pPr lvl="1"/>
            <a:r>
              <a:rPr lang="en-US" altLang="ja-JP" dirty="0" smtClean="0"/>
              <a:t>Funding: Conference and/or external </a:t>
            </a:r>
            <a:r>
              <a:rPr lang="en-US" altLang="ja-JP" dirty="0" smtClean="0"/>
              <a:t>source (limits set by IEEE TABARC)</a:t>
            </a:r>
            <a:endParaRPr lang="en-US" altLang="ja-JP" dirty="0"/>
          </a:p>
          <a:p>
            <a:pPr lvl="1"/>
            <a:r>
              <a:rPr lang="en-US" altLang="ja-JP" dirty="0" smtClean="0"/>
              <a:t>Need Society/Council approval (delegated from TAB) and reporting to TAB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r>
              <a:rPr lang="en-US" altLang="ja-JP" dirty="0" smtClean="0"/>
              <a:t>comments</a:t>
            </a:r>
          </a:p>
          <a:p>
            <a:pPr lvl="1"/>
            <a:r>
              <a:rPr lang="en-US" altLang="ja-JP" dirty="0" smtClean="0"/>
              <a:t>“Awards” include: medals, awards, formal recognitions, scholarships, prize papers, and Honorary Membership.</a:t>
            </a:r>
          </a:p>
          <a:p>
            <a:pPr lvl="1"/>
            <a:r>
              <a:rPr lang="en-US" altLang="ja-JP" dirty="0" smtClean="0"/>
              <a:t>Conference Awards funded by Society/Council need TABARC approval, for example: William J </a:t>
            </a:r>
            <a:r>
              <a:rPr lang="en-US" altLang="ja-JP" dirty="0" err="1" smtClean="0"/>
              <a:t>McCalla</a:t>
            </a:r>
            <a:r>
              <a:rPr lang="en-US" altLang="ja-JP" dirty="0" smtClean="0"/>
              <a:t> ICCAD Best Paper Award</a:t>
            </a:r>
          </a:p>
        </p:txBody>
      </p:sp>
    </p:spTree>
    <p:extLst>
      <p:ext uri="{BB962C8B-B14F-4D97-AF65-F5344CB8AC3E}">
        <p14:creationId xmlns:p14="http://schemas.microsoft.com/office/powerpoint/2010/main" val="94510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Draft: Technical/Technology Committee/Council (TC) Awards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548993"/>
          </a:xfrm>
        </p:spPr>
        <p:txBody>
          <a:bodyPr/>
          <a:lstStyle/>
          <a:p>
            <a:r>
              <a:rPr kumimoji="1" lang="en-US" altLang="ja-JP" dirty="0" smtClean="0"/>
              <a:t>Handled similar to Conference Awards:</a:t>
            </a:r>
          </a:p>
          <a:p>
            <a:r>
              <a:rPr kumimoji="1" lang="en-US" altLang="ja-JP" dirty="0" smtClean="0"/>
              <a:t>Two cases based on the source of funding</a:t>
            </a:r>
          </a:p>
          <a:p>
            <a:pPr lvl="1"/>
            <a:r>
              <a:rPr lang="en-US" altLang="ja-JP" dirty="0" smtClean="0"/>
              <a:t>Funding: TC itself and/or external source</a:t>
            </a:r>
          </a:p>
          <a:p>
            <a:pPr lvl="2"/>
            <a:r>
              <a:rPr lang="en-US" altLang="ja-JP" sz="2400" dirty="0" smtClean="0"/>
              <a:t>Need CEDA approval</a:t>
            </a:r>
          </a:p>
          <a:p>
            <a:pPr lvl="1"/>
            <a:r>
              <a:rPr lang="en-US" altLang="ja-JP" dirty="0" smtClean="0"/>
              <a:t>Funding: CEDA</a:t>
            </a:r>
          </a:p>
          <a:p>
            <a:pPr lvl="2"/>
            <a:r>
              <a:rPr lang="en-US" altLang="ja-JP" sz="2400" dirty="0" smtClean="0"/>
              <a:t>Need TABARC approval, similar to </a:t>
            </a:r>
            <a:r>
              <a:rPr lang="en-US" altLang="ja-JP" sz="2400" dirty="0"/>
              <a:t>William J </a:t>
            </a:r>
            <a:r>
              <a:rPr lang="en-US" altLang="ja-JP" sz="2400" dirty="0" err="1"/>
              <a:t>McCalla</a:t>
            </a:r>
            <a:r>
              <a:rPr lang="en-US" altLang="ja-JP" sz="2400" dirty="0"/>
              <a:t> ICCAD Best Paper Award</a:t>
            </a:r>
          </a:p>
          <a:p>
            <a:r>
              <a:rPr lang="en-US" altLang="ja-JP" dirty="0" smtClean="0"/>
              <a:t>Award presentation:</a:t>
            </a:r>
          </a:p>
          <a:p>
            <a:pPr lvl="1"/>
            <a:r>
              <a:rPr lang="en-US" altLang="ja-JP" dirty="0" smtClean="0"/>
              <a:t>Conference sponsored by the TC</a:t>
            </a:r>
          </a:p>
          <a:p>
            <a:pPr lvl="1"/>
            <a:r>
              <a:rPr lang="en-US" altLang="ja-JP" dirty="0" smtClean="0"/>
              <a:t>CEDA sole-sponsored event such as CEDA Luncheon                                     (subject to CEDA approval)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037705"/>
      </p:ext>
    </p:extLst>
  </p:cSld>
  <p:clrMapOvr>
    <a:masterClrMapping/>
  </p:clrMapOvr>
</p:sld>
</file>

<file path=ppt/theme/theme1.xml><?xml version="1.0" encoding="utf-8"?>
<a:theme xmlns:a="http://schemas.openxmlformats.org/drawingml/2006/main" name="1_Blue Pearl DeLuxe">
  <a:themeElements>
    <a:clrScheme name="1_Blue Pearl DeLuxe 1">
      <a:dk1>
        <a:srgbClr val="000000"/>
      </a:dk1>
      <a:lt1>
        <a:srgbClr val="FFFFFF"/>
      </a:lt1>
      <a:dk2>
        <a:srgbClr val="7889FB"/>
      </a:dk2>
      <a:lt2>
        <a:srgbClr val="808080"/>
      </a:lt2>
      <a:accent1>
        <a:srgbClr val="7889FB"/>
      </a:accent1>
      <a:accent2>
        <a:srgbClr val="2DB6B3"/>
      </a:accent2>
      <a:accent3>
        <a:srgbClr val="FFFFFF"/>
      </a:accent3>
      <a:accent4>
        <a:srgbClr val="000000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1_Blue Pearl DeLux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Arial" pitchFamily="-108" charset="0"/>
            <a:cs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Arial" pitchFamily="-108" charset="0"/>
            <a:cs typeface="Arial" pitchFamily="-108" charset="0"/>
          </a:defRPr>
        </a:defPPr>
      </a:lstStyle>
    </a:lnDef>
  </a:objectDefaults>
  <a:extraClrSchemeLst>
    <a:extraClrScheme>
      <a:clrScheme name="1_Blue Pearl DeLuxe 1">
        <a:dk1>
          <a:srgbClr val="000000"/>
        </a:dk1>
        <a:lt1>
          <a:srgbClr val="FFFFFF"/>
        </a:lt1>
        <a:dk2>
          <a:srgbClr val="7889FB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earl DeLuxe 2">
        <a:dk1>
          <a:srgbClr val="808080"/>
        </a:dk1>
        <a:lt1>
          <a:srgbClr val="FFFFFF"/>
        </a:lt1>
        <a:dk2>
          <a:srgbClr val="000000"/>
        </a:dk2>
        <a:lt2>
          <a:srgbClr val="CCCCFF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3565</TotalTime>
  <Words>535</Words>
  <Application>Microsoft Macintosh PowerPoint</Application>
  <PresentationFormat>Custom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1_Blue Pearl DeLuxe</vt:lpstr>
      <vt:lpstr>CEDA Awards</vt:lpstr>
      <vt:lpstr>Status of Awards</vt:lpstr>
      <vt:lpstr>Call for Actions / Future Directions</vt:lpstr>
      <vt:lpstr>FYI:  IEEE Award Policy</vt:lpstr>
      <vt:lpstr>Draft: Technical/Technology Committee/Council (TC) Awards</vt:lpstr>
    </vt:vector>
  </TitlesOfParts>
  <Company>Scientific Ventures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Lucio Kaufman Presentation</dc:title>
  <dc:creator>Mark Templeton</dc:creator>
  <cp:lastModifiedBy>Jennifir McGillis</cp:lastModifiedBy>
  <cp:revision>285</cp:revision>
  <dcterms:created xsi:type="dcterms:W3CDTF">2014-07-15T17:05:24Z</dcterms:created>
  <dcterms:modified xsi:type="dcterms:W3CDTF">2017-11-28T18:49:21Z</dcterms:modified>
</cp:coreProperties>
</file>