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93" r:id="rId1"/>
  </p:sldMasterIdLst>
  <p:notesMasterIdLst>
    <p:notesMasterId r:id="rId24"/>
  </p:notesMasterIdLst>
  <p:handoutMasterIdLst>
    <p:handoutMasterId r:id="rId25"/>
  </p:handoutMasterIdLst>
  <p:sldIdLst>
    <p:sldId id="465" r:id="rId2"/>
    <p:sldId id="464" r:id="rId3"/>
    <p:sldId id="406" r:id="rId4"/>
    <p:sldId id="468" r:id="rId5"/>
    <p:sldId id="358" r:id="rId6"/>
    <p:sldId id="369" r:id="rId7"/>
    <p:sldId id="451" r:id="rId8"/>
    <p:sldId id="452" r:id="rId9"/>
    <p:sldId id="445" r:id="rId10"/>
    <p:sldId id="473" r:id="rId11"/>
    <p:sldId id="478" r:id="rId12"/>
    <p:sldId id="479" r:id="rId13"/>
    <p:sldId id="480" r:id="rId14"/>
    <p:sldId id="474" r:id="rId15"/>
    <p:sldId id="481" r:id="rId16"/>
    <p:sldId id="475" r:id="rId17"/>
    <p:sldId id="466" r:id="rId18"/>
    <p:sldId id="477" r:id="rId19"/>
    <p:sldId id="471" r:id="rId20"/>
    <p:sldId id="470" r:id="rId21"/>
    <p:sldId id="472" r:id="rId22"/>
    <p:sldId id="476" r:id="rId23"/>
  </p:sldIdLst>
  <p:sldSz cx="9144000" cy="6858000" type="screen4x3"/>
  <p:notesSz cx="6807200" cy="99393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lifornian FB" panose="0207040306080B030204" pitchFamily="18" charset="0"/>
      <p:regular r:id="rId39"/>
      <p:bold r:id="rId40"/>
      <p:italic r:id="rId41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00"/>
    <a:srgbClr val="CCFFCC"/>
    <a:srgbClr val="FF6600"/>
    <a:srgbClr val="FFFFFF"/>
    <a:srgbClr val="669900"/>
    <a:srgbClr val="003399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5" autoAdjust="0"/>
    <p:restoredTop sz="95156" autoAdjust="0"/>
  </p:normalViewPr>
  <p:slideViewPr>
    <p:cSldViewPr>
      <p:cViewPr>
        <p:scale>
          <a:sx n="105" d="100"/>
          <a:sy n="105" d="100"/>
        </p:scale>
        <p:origin x="8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124" d="100"/>
          <a:sy n="124" d="100"/>
        </p:scale>
        <p:origin x="49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37FB0A4-7E3B-4F5C-BB82-3194E1A15659}" type="datetimeFigureOut">
              <a:rPr lang="ja-JP" altLang="en-US"/>
              <a:pPr>
                <a:defRPr/>
              </a:pPr>
              <a:t>2019/3/14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2E55FB-3D3B-407C-B30E-4938D28DB5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624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072D5B2-AF47-458B-A9A8-4388E97193C9}" type="datetimeFigureOut">
              <a:rPr lang="ja-JP" altLang="en-US"/>
              <a:pPr>
                <a:defRPr/>
              </a:pPr>
              <a:t>2019/3/14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C654277-9C7E-4377-BCC5-1CBCD18D48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14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A6FA2B8-25EE-4AA6-98D0-BB2FA460408B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54433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50A1EC7-A399-40DF-8ECC-923FEF79FD16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31344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1BBC8F75-02FC-4472-B9AE-DD5BFFC54E16}" type="slidenum">
              <a:rPr lang="en-US" altLang="ja-JP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3498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08483FB-150C-4AB4-B210-9847AECDBBAB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21748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E701EB0-323E-4322-A504-25CE6B78176F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81716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438E3FF-1BF1-4225-8EC4-EA6720B939B1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61225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CDFE6F7-2EEF-412F-9725-2BEB229FB7D4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52848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AB4D670-3198-43E5-B3A6-6CE8CBDC0094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210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4277-9C7E-4377-BCC5-1CBCD18D4874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9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50A1EC7-A399-40DF-8ECC-923FEF79FD16}" type="slidenum">
              <a:rPr lang="en-US" altLang="ja-JP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84473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7148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of your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2662" y="6586151"/>
            <a:ext cx="314392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537537" y="1754118"/>
            <a:ext cx="6406885" cy="3304117"/>
          </a:xfrm>
        </p:spPr>
        <p:txBody>
          <a:bodyPr>
            <a:normAutofit/>
          </a:bodyPr>
          <a:lstStyle>
            <a:lvl1pPr marL="257175" indent="-257175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600075" indent="-257175">
              <a:buClrTx/>
              <a:buSzPct val="9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Tx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ClrTx/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+mn-lt"/>
              </a:defRPr>
            </a:lvl4pPr>
            <a:lvl5pPr marL="1543050" indent="-171450">
              <a:buClrTx/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Name of Chair</a:t>
            </a:r>
          </a:p>
          <a:p>
            <a:pPr lvl="1"/>
            <a:r>
              <a:rPr lang="en-US" dirty="0"/>
              <a:t>Members of Committee (if applicable)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714892"/>
          </a:xfrm>
        </p:spPr>
        <p:txBody>
          <a:bodyPr/>
          <a:lstStyle/>
          <a:p>
            <a:r>
              <a:rPr lang="en-US" dirty="0"/>
              <a:t>2019 Vision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2662" y="6586151"/>
            <a:ext cx="314392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537537" y="1754118"/>
            <a:ext cx="6406885" cy="3304117"/>
          </a:xfrm>
        </p:spPr>
        <p:txBody>
          <a:bodyPr>
            <a:normAutofit/>
          </a:bodyPr>
          <a:lstStyle>
            <a:lvl1pPr marL="257175" indent="-257175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557213" indent="-214313">
              <a:buClrTx/>
              <a:buSzPct val="9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Tx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ClrTx/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+mn-lt"/>
              </a:defRPr>
            </a:lvl4pPr>
            <a:lvl5pPr marL="1543050" indent="-171450">
              <a:buClrTx/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26" y="609601"/>
            <a:ext cx="6447501" cy="75585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Current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1716" y="1655764"/>
            <a:ext cx="641712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Ongoing Items: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717" y="2395882"/>
            <a:ext cx="6406885" cy="3304117"/>
          </a:xfrm>
        </p:spPr>
        <p:txBody>
          <a:bodyPr>
            <a:normAutofit/>
          </a:bodyPr>
          <a:lstStyle>
            <a:lvl1pPr marL="214313" indent="-214313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2662" y="6623223"/>
            <a:ext cx="314392" cy="233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26" y="609600"/>
            <a:ext cx="6447501" cy="824128"/>
          </a:xfrm>
        </p:spPr>
        <p:txBody>
          <a:bodyPr/>
          <a:lstStyle/>
          <a:p>
            <a:r>
              <a:rPr lang="en-US" dirty="0"/>
              <a:t>Looking forward (2020)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81475" y="1877009"/>
            <a:ext cx="6406885" cy="3304117"/>
          </a:xfrm>
        </p:spPr>
        <p:txBody>
          <a:bodyPr>
            <a:normAutofit/>
          </a:bodyPr>
          <a:lstStyle>
            <a:lvl1pPr marL="214313" indent="-214313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50">
                <a:latin typeface="+mn-lt"/>
              </a:defRPr>
            </a:lvl1pPr>
            <a:lvl2pPr marL="557213" indent="-214313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>
                <a:latin typeface="+mn-lt"/>
              </a:defRPr>
            </a:lvl2pPr>
            <a:lvl3pPr marL="857250" indent="-1714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50">
                <a:latin typeface="+mn-lt"/>
              </a:defRPr>
            </a:lvl3pPr>
            <a:lvl4pPr marL="1200150" indent="-1714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50">
                <a:latin typeface="+mn-lt"/>
              </a:defRPr>
            </a:lvl4pPr>
            <a:lvl5pPr marL="1543050" indent="-1714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50">
                <a:latin typeface="+mn-l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EA0407-AADE-604C-99A7-F0A5634D7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82662" y="6586151"/>
            <a:ext cx="314392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="" xmlns:a16="http://schemas.microsoft.com/office/drawing/2014/main" id="{2AC8BAD2-C8A8-A74F-A1B4-0D324CB88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82662" y="6586151"/>
            <a:ext cx="314392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23728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22F918B-EE8E-4D60-BB79-F9947B4337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801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23728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971423A-46F5-4324-A1D3-C5ED8DA17A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319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23728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A3C6954-63FB-4A8A-85B7-999118004B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92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826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IEEE CEDA </a:t>
            </a:r>
            <a:br>
              <a:rPr lang="en-US" dirty="0"/>
            </a:br>
            <a:r>
              <a:rPr lang="en-US" dirty="0"/>
              <a:t>Executive Committee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462" y="2160590"/>
            <a:ext cx="6447501" cy="1457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President David </a:t>
            </a:r>
            <a:r>
              <a:rPr lang="en-US" dirty="0" err="1"/>
              <a:t>Atienza</a:t>
            </a:r>
            <a:endParaRPr lang="en-US" dirty="0"/>
          </a:p>
          <a:p>
            <a:pPr lvl="0"/>
            <a:r>
              <a:rPr lang="en-US" dirty="0"/>
              <a:t>March 25, 2019 (at DATE)</a:t>
            </a:r>
          </a:p>
          <a:p>
            <a:pPr lvl="0"/>
            <a:r>
              <a:rPr lang="en-US" dirty="0"/>
              <a:t>Florence, Italy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7267" y="6415040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466" y="6415040"/>
            <a:ext cx="220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3670" y="22038"/>
            <a:ext cx="1676575" cy="1330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51" y="5609988"/>
            <a:ext cx="1665849" cy="12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kumimoji="1"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ieee-cas.org/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hyperlink" Target="http://ieee-cas.org/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ASP-DAC rep.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6400800" cy="1080120"/>
          </a:xfrm>
        </p:spPr>
        <p:txBody>
          <a:bodyPr/>
          <a:lstStyle/>
          <a:p>
            <a:pPr algn="l"/>
            <a:r>
              <a:rPr lang="en-US" altLang="ja-JP" sz="2400" dirty="0" smtClean="0"/>
              <a:t>Kazutoshi, Wakabayashi, </a:t>
            </a:r>
            <a:r>
              <a:rPr lang="en-US" altLang="ja-JP" sz="2400" dirty="0" err="1" smtClean="0"/>
              <a:t>Ph.D</a:t>
            </a:r>
            <a:endParaRPr lang="en-US" altLang="ja-JP" sz="2400" dirty="0"/>
          </a:p>
          <a:p>
            <a:pPr algn="l"/>
            <a:r>
              <a:rPr kumimoji="1" lang="en-US" altLang="ja-JP" sz="2400" dirty="0" smtClean="0"/>
              <a:t>NEC Corp.</a:t>
            </a:r>
          </a:p>
        </p:txBody>
      </p:sp>
    </p:spTree>
    <p:extLst>
      <p:ext uri="{BB962C8B-B14F-4D97-AF65-F5344CB8AC3E}">
        <p14:creationId xmlns:p14="http://schemas.microsoft.com/office/powerpoint/2010/main" val="19249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Tutorial Attendances: Not profitable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071183" cy="4987435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54907"/>
              </p:ext>
            </p:extLst>
          </p:nvPr>
        </p:nvGraphicFramePr>
        <p:xfrm>
          <a:off x="1490756" y="2913127"/>
          <a:ext cx="7158745" cy="3480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749"/>
                <a:gridCol w="1431749"/>
                <a:gridCol w="1431749"/>
                <a:gridCol w="1431749"/>
                <a:gridCol w="1431749"/>
              </a:tblGrid>
              <a:tr h="17400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400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0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# of Attendees (Jan 22)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52525"/>
            <a:ext cx="8458200" cy="4552950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05089"/>
              </p:ext>
            </p:extLst>
          </p:nvPr>
        </p:nvGraphicFramePr>
        <p:xfrm>
          <a:off x="827584" y="2075272"/>
          <a:ext cx="7776862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1944216"/>
                <a:gridCol w="1944216"/>
                <a:gridCol w="1944214"/>
              </a:tblGrid>
              <a:tr h="66607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181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42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35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49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62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35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72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55+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46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 of </a:t>
            </a:r>
            <a:r>
              <a:rPr kumimoji="1" lang="en-US" altLang="ja-JP" dirty="0" smtClean="0"/>
              <a:t>Attendees (Jan 23)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06336"/>
            <a:ext cx="8429625" cy="4543425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38840"/>
              </p:ext>
            </p:extLst>
          </p:nvPr>
        </p:nvGraphicFramePr>
        <p:xfrm>
          <a:off x="1187624" y="1940257"/>
          <a:ext cx="7776862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1944216"/>
                <a:gridCol w="1944216"/>
                <a:gridCol w="1944214"/>
              </a:tblGrid>
              <a:tr h="66607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154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48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160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37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180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6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 of </a:t>
            </a:r>
            <a:r>
              <a:rPr kumimoji="1" lang="en-US" altLang="ja-JP" dirty="0" smtClean="0"/>
              <a:t>Attendees (Jan 24)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6" y="1118033"/>
            <a:ext cx="8448675" cy="5600700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46466"/>
              </p:ext>
            </p:extLst>
          </p:nvPr>
        </p:nvGraphicFramePr>
        <p:xfrm>
          <a:off x="611560" y="1484784"/>
          <a:ext cx="7776862" cy="4673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1944216"/>
                <a:gridCol w="1944216"/>
                <a:gridCol w="1944214"/>
              </a:tblGrid>
              <a:tr h="66607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111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34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 gridSpan="4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333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33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smtClean="0">
                          <a:solidFill>
                            <a:srgbClr val="0070C0"/>
                          </a:solidFill>
                        </a:rPr>
                        <a:t>37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19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Industrial Supporters</a:t>
            </a:r>
            <a:endParaRPr lang="ja-JP" altLang="en-US" dirty="0" smtClean="0"/>
          </a:p>
        </p:txBody>
      </p:sp>
      <p:sp>
        <p:nvSpPr>
          <p:cNvPr id="41988" name="正方形/長方形 2"/>
          <p:cNvSpPr>
            <a:spLocks noChangeArrowheads="1"/>
          </p:cNvSpPr>
          <p:nvPr/>
        </p:nvSpPr>
        <p:spPr bwMode="auto">
          <a:xfrm>
            <a:off x="512763" y="5407025"/>
            <a:ext cx="6143028" cy="130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en-US" altLang="ja-JP" sz="2600" dirty="0">
                <a:solidFill>
                  <a:srgbClr val="000000"/>
                </a:solidFill>
              </a:rPr>
              <a:t>Exhibition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ja-JP" sz="2200" dirty="0" smtClean="0">
                <a:solidFill>
                  <a:srgbClr val="000000"/>
                </a:solidFill>
              </a:rPr>
              <a:t>Lobby</a:t>
            </a:r>
            <a:endParaRPr lang="en-US" altLang="ja-JP" sz="2200" dirty="0">
              <a:solidFill>
                <a:srgbClr val="0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ja-JP" sz="2200" dirty="0">
                <a:solidFill>
                  <a:srgbClr val="000000"/>
                </a:solidFill>
              </a:rPr>
              <a:t>Exhibit Hours: 10:00 - 17:30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(Jan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 smtClean="0">
                <a:solidFill>
                  <a:srgbClr val="000000"/>
                </a:solidFill>
              </a:rPr>
              <a:t>24</a:t>
            </a:r>
            <a:r>
              <a:rPr lang="ja-JP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-16:00)</a:t>
            </a:r>
            <a:endParaRPr lang="en-GB" altLang="ja-JP" sz="2200" dirty="0">
              <a:solidFill>
                <a:srgbClr val="000000"/>
              </a:solidFill>
            </a:endParaRPr>
          </a:p>
        </p:txBody>
      </p:sp>
      <p:pic>
        <p:nvPicPr>
          <p:cNvPr id="41989" name="Picture 21" descr="IEEE CAS">
            <a:hlinkClick r:id="rId3" tooltip="Return to the IEEE CAS home pag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700" y="-260080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正方形/長方形 2"/>
          <p:cNvSpPr>
            <a:spLocks noChangeArrowheads="1"/>
          </p:cNvSpPr>
          <p:nvPr/>
        </p:nvSpPr>
        <p:spPr bwMode="auto">
          <a:xfrm>
            <a:off x="512762" y="3679779"/>
            <a:ext cx="837971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66700" indent="-266700" eaLnBrk="1" hangingPunct="1">
              <a:buFont typeface="Wingdings" panose="05000000000000000000" pitchFamily="2" charset="2"/>
              <a:buChar char="p"/>
            </a:pPr>
            <a:r>
              <a:rPr lang="en-US" altLang="ja-JP" sz="2600" dirty="0" smtClean="0">
                <a:solidFill>
                  <a:srgbClr val="000000"/>
                </a:solidFill>
              </a:rPr>
              <a:t>Supporters’ </a:t>
            </a:r>
            <a:r>
              <a:rPr lang="en-US" altLang="ja-JP" sz="2600" dirty="0">
                <a:solidFill>
                  <a:srgbClr val="000000"/>
                </a:solidFill>
              </a:rPr>
              <a:t>Session </a:t>
            </a:r>
            <a:r>
              <a:rPr lang="en-US" altLang="ja-JP" sz="2600" dirty="0" smtClean="0">
                <a:solidFill>
                  <a:srgbClr val="000000"/>
                </a:solidFill>
              </a:rPr>
              <a:t>&amp;</a:t>
            </a:r>
            <a:endParaRPr lang="en-US" altLang="ja-JP" sz="26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600" dirty="0" smtClean="0">
                <a:solidFill>
                  <a:srgbClr val="000000"/>
                </a:solidFill>
              </a:rPr>
              <a:t>   Student </a:t>
            </a:r>
            <a:r>
              <a:rPr lang="en-US" altLang="ja-JP" sz="2600" smtClean="0">
                <a:solidFill>
                  <a:srgbClr val="000000"/>
                </a:solidFill>
              </a:rPr>
              <a:t>Carrier Luncheon </a:t>
            </a:r>
            <a:r>
              <a:rPr lang="en-US" altLang="ja-JP" sz="2600" dirty="0" smtClean="0">
                <a:solidFill>
                  <a:srgbClr val="000000"/>
                </a:solidFill>
              </a:rPr>
              <a:t>(Fujitsu, NEC, </a:t>
            </a:r>
            <a:r>
              <a:rPr lang="en-US" altLang="ja-JP" sz="2600" dirty="0" err="1" smtClean="0">
                <a:solidFill>
                  <a:srgbClr val="000000"/>
                </a:solidFill>
              </a:rPr>
              <a:t>Renesas</a:t>
            </a:r>
            <a:r>
              <a:rPr lang="en-US" altLang="ja-JP" sz="2600" dirty="0" smtClean="0">
                <a:solidFill>
                  <a:srgbClr val="000000"/>
                </a:solidFill>
              </a:rPr>
              <a:t>)</a:t>
            </a:r>
          </a:p>
          <a:p>
            <a:pPr marL="457200" eaLnBrk="1" hangingPunct="1">
              <a:buFont typeface="Wingdings" panose="05000000000000000000" pitchFamily="2" charset="2"/>
              <a:buNone/>
            </a:pPr>
            <a:r>
              <a:rPr lang="sv-SE" altLang="ja-JP" sz="2200" dirty="0" smtClean="0">
                <a:solidFill>
                  <a:srgbClr val="000000"/>
                </a:solidFill>
              </a:rPr>
              <a:t>Miraikan Hall</a:t>
            </a:r>
            <a:endParaRPr lang="en-GB" altLang="ja-JP" sz="2200" dirty="0">
              <a:solidFill>
                <a:srgbClr val="0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ja-JP" sz="2200" dirty="0" smtClean="0">
                <a:solidFill>
                  <a:srgbClr val="000000"/>
                </a:solidFill>
              </a:rPr>
              <a:t>Hours: Jan 23 </a:t>
            </a:r>
            <a:r>
              <a:rPr lang="sv-SE" altLang="ja-JP" sz="2200" dirty="0">
                <a:solidFill>
                  <a:srgbClr val="000000"/>
                </a:solidFill>
              </a:rPr>
              <a:t>12:00 – 13:50  </a:t>
            </a:r>
            <a:r>
              <a:rPr lang="sv-SE" altLang="ja-JP" sz="2200" dirty="0" smtClean="0">
                <a:solidFill>
                  <a:srgbClr val="000000"/>
                </a:solidFill>
              </a:rPr>
              <a:t>with </a:t>
            </a:r>
            <a:r>
              <a:rPr lang="sv-SE" altLang="ja-JP" sz="2200" dirty="0">
                <a:solidFill>
                  <a:srgbClr val="FF0000"/>
                </a:solidFill>
              </a:rPr>
              <a:t>Lunch &amp; </a:t>
            </a:r>
            <a:r>
              <a:rPr lang="sv-SE" altLang="ja-JP" sz="2200" dirty="0" smtClean="0">
                <a:solidFill>
                  <a:srgbClr val="FF0000"/>
                </a:solidFill>
              </a:rPr>
              <a:t>Drink</a:t>
            </a:r>
            <a:r>
              <a:rPr lang="sv-SE" altLang="ja-JP" sz="22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2" name="Picture 2" descr="Cadence Design Syste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59" y="1340768"/>
            <a:ext cx="2400817" cy="10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unE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12" y="1479213"/>
            <a:ext cx="2616225" cy="6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OSHIBA MEM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5" y="2915996"/>
            <a:ext cx="3513096" cy="3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pring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9154"/>
            <a:ext cx="3120281" cy="8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826" y="609600"/>
            <a:ext cx="6447501" cy="587152"/>
          </a:xfrm>
        </p:spPr>
        <p:txBody>
          <a:bodyPr/>
          <a:lstStyle/>
          <a:p>
            <a:r>
              <a:rPr lang="en-US" altLang="ja-JP" dirty="0" smtClean="0"/>
              <a:t>Future Plan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5112568"/>
          </a:xfrm>
        </p:spPr>
        <p:txBody>
          <a:bodyPr/>
          <a:lstStyle/>
          <a:p>
            <a:r>
              <a:rPr lang="en-US" altLang="ja-JP" sz="2000" dirty="0" smtClean="0"/>
              <a:t>1. ASPDAC 2010 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Beijing, China  </a:t>
            </a:r>
            <a:r>
              <a:rPr lang="en-US" altLang="ja-JP" sz="2000" dirty="0" smtClean="0"/>
              <a:t>Jan. 13-16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China National Convention Center (close to Stadium, bird nest)</a:t>
            </a:r>
          </a:p>
          <a:p>
            <a:r>
              <a:rPr lang="en-US" altLang="ja-JP" sz="2000" dirty="0" smtClean="0"/>
              <a:t>  Financial </a:t>
            </a:r>
            <a:r>
              <a:rPr lang="en-US" altLang="ja-JP" sz="2000" dirty="0" err="1" smtClean="0"/>
              <a:t>Suport</a:t>
            </a:r>
            <a:endParaRPr lang="en-US" altLang="ja-JP" sz="2000" dirty="0" smtClean="0"/>
          </a:p>
          <a:p>
            <a:r>
              <a:rPr lang="en-US" altLang="ja-JP" sz="2000" dirty="0" smtClean="0"/>
              <a:t>     - Academic Support  US$50K?</a:t>
            </a:r>
          </a:p>
          <a:p>
            <a:r>
              <a:rPr lang="en-US" altLang="ja-JP" sz="2000" dirty="0" smtClean="0"/>
              <a:t>     - Industrial Support  US$100K?</a:t>
            </a:r>
            <a:endParaRPr lang="en-US" altLang="ja-JP" sz="2000" dirty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2. ASPDAC 2021 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Tokyo, Japan </a:t>
            </a:r>
          </a:p>
          <a:p>
            <a:r>
              <a:rPr lang="en-US" altLang="ja-JP" sz="2000" dirty="0" smtClean="0"/>
              <a:t>  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Miraikan</a:t>
            </a:r>
            <a:r>
              <a:rPr lang="en-US" altLang="ja-JP" sz="2000" dirty="0" smtClean="0"/>
              <a:t>(same as 2019) or KFC Hall at </a:t>
            </a:r>
            <a:r>
              <a:rPr lang="en-US" altLang="ja-JP" sz="2000" dirty="0" err="1" smtClean="0"/>
              <a:t>Nippori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More promotion will be required to attract Japanese participants</a:t>
            </a:r>
          </a:p>
          <a:p>
            <a:endParaRPr kumimoji="1" lang="ja-JP" altLang="en-US" sz="2000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903" y="2204864"/>
            <a:ext cx="3834537" cy="18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0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882327"/>
          </a:xfrm>
        </p:spPr>
        <p:txBody>
          <a:bodyPr/>
          <a:lstStyle/>
          <a:p>
            <a:pPr algn="ctr"/>
            <a:r>
              <a:rPr kumimoji="1" lang="en-US" altLang="ja-JP" sz="3200" dirty="0" smtClean="0"/>
              <a:t>Thank You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OC Members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9624" y="1127573"/>
            <a:ext cx="4104134" cy="50818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537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General Chair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Toshiyuki Shibuya (Fujitsu Laboratories)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Past Chair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Youngsoo Shin (K</a:t>
            </a:r>
            <a:r>
              <a:rPr kumimoji="0" lang="en-US" altLang="ja-JP" sz="1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AIST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GC Secretaries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Yutaka Tamiya (Fujitsu Laboratories)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Izumi Nitta (Fujitsu Laboratories)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Kazuyoshi Takagi (Kyoto University)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GC Advisor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Nozomu Togawa (Waseda University)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Technical Program Chair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Taewhan Kim (Seoul National University)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TPC Vice Chair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Masanori Hashimoto (Osaka University)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Tutorial Co-Chairs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Takashi Sato (Kyoto University)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Takahide Yoshikawa (Fujitsu)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Design Contest Co-Chairs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Akira Tsuchiya (The Univ of Shiga Pref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Kousuke Miyaji (Shinshu University)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Designer's Forum Co-Chairs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Masaitsu Nakajima (Socionext)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Koji Inoue (Kyushu University)</a:t>
            </a:r>
            <a:endParaRPr kumimoji="0" lang="ja-JP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16016" y="1125536"/>
            <a:ext cx="4093790" cy="551268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5373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kumimoji="0" lang="ja-JP" altLang="ja-JP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Finance Co-Chairs</a:t>
            </a:r>
          </a:p>
          <a:p>
            <a:pPr marL="457200" lvl="1" indent="-457200">
              <a:spcBef>
                <a:spcPct val="0"/>
              </a:spcBef>
              <a:buClrTx/>
              <a:buNone/>
            </a:pPr>
            <a:r>
              <a:rPr kumimoji="0" lang="en-US" altLang="ja-JP" sz="1400" dirty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dirty="0">
                <a:solidFill>
                  <a:srgbClr val="333333"/>
                </a:solidFill>
                <a:latin typeface="Verdana" panose="020B0604030504040204" pitchFamily="34" charset="0"/>
              </a:rPr>
              <a:t>Kenshu Seto (Tokyo City University)</a:t>
            </a:r>
          </a:p>
          <a:p>
            <a:pPr marL="457200" lvl="1" indent="-457200">
              <a:spcBef>
                <a:spcPct val="0"/>
              </a:spcBef>
              <a:buClrTx/>
              <a:buNone/>
            </a:pPr>
            <a:r>
              <a:rPr kumimoji="0" lang="en-US" altLang="ja-JP" sz="1400" dirty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dirty="0">
                <a:solidFill>
                  <a:srgbClr val="333333"/>
                </a:solidFill>
                <a:latin typeface="Verdana" panose="020B0604030504040204" pitchFamily="34" charset="0"/>
              </a:rPr>
              <a:t>Hideki Takase (Kyoto University)</a:t>
            </a:r>
            <a:endParaRPr kumimoji="0" lang="ja-JP" altLang="ja-JP" sz="40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0" lang="ja-JP" altLang="ja-JP" sz="1400" b="1" kern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Publication Co-Chairs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Shinobu Nagayama (Hiroshima City Uni</a:t>
            </a: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v.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Hiroki Nakahara (Tokyo Inst</a:t>
            </a: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of Tech</a:t>
            </a: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)</a:t>
            </a:r>
            <a:endParaRPr kumimoji="0" lang="ja-JP" altLang="ja-JP" sz="1400" b="1" kern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0" lang="ja-JP" altLang="ja-JP" sz="1400" b="1" kern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Publicity Co-Chairs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Atsushi Takahashi (Tokyo Inst</a:t>
            </a: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of Tech</a:t>
            </a: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Kazuyuki Iwaguro (Renesas System Design)</a:t>
            </a:r>
            <a:endParaRPr kumimoji="0" lang="ja-JP" altLang="ja-JP" sz="1400" b="1" kern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0" lang="ja-JP" altLang="ja-JP" sz="1400" b="1" kern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Web Publicity Co-Chairs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Takeshi Matsumoto (National Inst</a:t>
            </a: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of Tech</a:t>
            </a: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kumimoji="0" lang="ja-JP" altLang="ja-JP" sz="1400" kern="0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,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Ishikawa College)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Hiromitsu Awano (University of Tokyo)</a:t>
            </a:r>
            <a:endParaRPr kumimoji="0" lang="ja-JP" altLang="ja-JP" sz="1400" b="1" kern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0" lang="ja-JP" altLang="ja-JP" sz="1400" b="1" kern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Promotion Co-Chairs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Daisuke Fukuda (Fujitsu Laboratories)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Takashi Takenaka (NEC)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Yuichi Nakamura (NEC)</a:t>
            </a:r>
            <a:endParaRPr kumimoji="0" lang="ja-JP" altLang="ja-JP" sz="1400" b="1" kern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0" lang="ja-JP" altLang="ja-JP" sz="1400" b="1" kern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ASP-DAC Liaison at ACM SIGDA Student Research Forum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Yukihide Kohira (The University of Aizu)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Masashi Tawada (Waseda University)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0" lang="ja-JP" altLang="ja-JP" sz="1400" b="1" kern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Secretariat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Yoshinori Ishizaki (JESA)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Mieko Mori (JESA)</a:t>
            </a:r>
          </a:p>
          <a:p>
            <a:pPr marL="457200" lvl="1" indent="-457200">
              <a:spcBef>
                <a:spcPct val="0"/>
              </a:spcBef>
              <a:buClrTx/>
              <a:buFontTx/>
              <a:buNone/>
            </a:pPr>
            <a:r>
              <a:rPr kumimoji="0" lang="en-US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kumimoji="0" lang="ja-JP" altLang="ja-JP" sz="1400" kern="0" dirty="0" smtClean="0">
                <a:solidFill>
                  <a:srgbClr val="333333"/>
                </a:solidFill>
                <a:latin typeface="Verdana" panose="020B0604030504040204" pitchFamily="34" charset="0"/>
              </a:rPr>
              <a:t>Kayoko Oda (JESA)</a:t>
            </a:r>
          </a:p>
        </p:txBody>
      </p:sp>
    </p:spTree>
    <p:extLst>
      <p:ext uri="{BB962C8B-B14F-4D97-AF65-F5344CB8AC3E}">
        <p14:creationId xmlns:p14="http://schemas.microsoft.com/office/powerpoint/2010/main" val="29255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7713"/>
            <a:ext cx="7344816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Attendees</a:t>
            </a:r>
            <a:br>
              <a:rPr lang="en-US" altLang="ja-JP" dirty="0" smtClean="0">
                <a:latin typeface="Helvetica" panose="020B0604020202020204" pitchFamily="34" charset="0"/>
              </a:rPr>
            </a:br>
            <a:r>
              <a:rPr lang="en-US" altLang="ja-JP" dirty="0" smtClean="0">
                <a:latin typeface="Helvetica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(against 2017@Makuhari, Japan)</a:t>
            </a:r>
            <a:endParaRPr lang="en-US" altLang="ja-JP" sz="2800" dirty="0" smtClean="0">
              <a:solidFill>
                <a:srgbClr val="00B050"/>
              </a:solidFill>
              <a:latin typeface="Helvetica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352928" cy="5112568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Total Number: 346 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368)</a:t>
            </a:r>
            <a:endParaRPr lang="en-US" altLang="ja-JP" dirty="0" smtClean="0">
              <a:solidFill>
                <a:srgbClr val="00B050"/>
              </a:solidFill>
              <a:latin typeface="Helvetica" panose="020B0604020202020204" pitchFamily="34" charset="0"/>
            </a:endParaRP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Academia: 260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271)</a:t>
            </a:r>
            <a:r>
              <a:rPr lang="en-US" altLang="ja-JP" dirty="0" smtClean="0">
                <a:latin typeface="Helvetica" panose="020B0604020202020204" pitchFamily="34" charset="0"/>
              </a:rPr>
              <a:t>(incl. 60 </a:t>
            </a:r>
            <a:r>
              <a:rPr lang="en-US" altLang="ja-JP" dirty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48)</a:t>
            </a:r>
            <a:r>
              <a:rPr lang="en-US" altLang="ja-JP" dirty="0" smtClean="0">
                <a:latin typeface="Helvetica" panose="020B0604020202020204" pitchFamily="34" charset="0"/>
              </a:rPr>
              <a:t>students)</a:t>
            </a: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Industries: 76 </a:t>
            </a:r>
            <a:r>
              <a:rPr lang="en-US" altLang="ja-JP" dirty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95)</a:t>
            </a:r>
            <a:endParaRPr lang="en-US" altLang="ja-JP" dirty="0" smtClean="0">
              <a:latin typeface="Helvetica" panose="020B0604020202020204" pitchFamily="34" charset="0"/>
            </a:endParaRP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Others:      3</a:t>
            </a:r>
            <a:r>
              <a:rPr lang="en-US" altLang="ja-JP" dirty="0">
                <a:solidFill>
                  <a:srgbClr val="00B050"/>
                </a:solidFill>
                <a:latin typeface="Helvetica" panose="020B0604020202020204" pitchFamily="34" charset="0"/>
              </a:rPr>
              <a:t> 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ja-JP" dirty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ja-JP" dirty="0" smtClean="0">
              <a:latin typeface="Helvetica" panose="020B0604020202020204" pitchFamily="34" charset="0"/>
            </a:endParaRPr>
          </a:p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Tutorials: 60 </a:t>
            </a:r>
            <a:r>
              <a:rPr lang="en-US" altLang="ja-JP" dirty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70)</a:t>
            </a:r>
            <a:endParaRPr lang="en-US" altLang="ja-JP" dirty="0" smtClean="0">
              <a:latin typeface="Helvetica" panose="020B0604020202020204" pitchFamily="34" charset="0"/>
            </a:endParaRPr>
          </a:p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International participation</a:t>
            </a: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Japan: 108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176)</a:t>
            </a:r>
            <a:endParaRPr lang="en-US" altLang="ja-JP" dirty="0" smtClean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Overseas: 231</a:t>
            </a:r>
            <a:r>
              <a:rPr lang="en-US" altLang="ja-JP" dirty="0">
                <a:solidFill>
                  <a:srgbClr val="00B050"/>
                </a:solidFill>
                <a:latin typeface="Helvetica" panose="020B0604020202020204" pitchFamily="34" charset="0"/>
              </a:rPr>
              <a:t> (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221)</a:t>
            </a:r>
            <a:endParaRPr lang="en-US" altLang="ja-JP" dirty="0" smtClean="0">
              <a:latin typeface="Helvetica" panose="020B0604020202020204" pitchFamily="34" charset="0"/>
            </a:endParaRPr>
          </a:p>
          <a:p>
            <a:pPr marL="914400" lvl="2" indent="0" eaLnBrk="1" hangingPunct="1">
              <a:buNone/>
            </a:pP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ASP		150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 </a:t>
            </a:r>
            <a:r>
              <a:rPr lang="en-US" altLang="ja-JP" sz="1800" dirty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127) 	</a:t>
            </a: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Americas	55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 </a:t>
            </a:r>
            <a:r>
              <a:rPr lang="en-US" altLang="ja-JP" sz="1800" dirty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57)</a:t>
            </a:r>
            <a:endParaRPr lang="en-US" altLang="ja-JP" sz="1800" dirty="0" smtClean="0">
              <a:latin typeface="Helvetica" panose="020B0604020202020204" pitchFamily="34" charset="0"/>
            </a:endParaRPr>
          </a:p>
          <a:p>
            <a:pPr marL="914400" lvl="2" indent="0" eaLnBrk="1" hangingPunct="1">
              <a:buNone/>
            </a:pP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EU		30</a:t>
            </a:r>
            <a:r>
              <a:rPr lang="en-US" altLang="ja-JP" sz="1800" dirty="0">
                <a:solidFill>
                  <a:srgbClr val="00B050"/>
                </a:solidFill>
                <a:latin typeface="Helvetica" panose="020B0604020202020204" pitchFamily="34" charset="0"/>
              </a:rPr>
              <a:t> (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31)	</a:t>
            </a: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Mid-East	3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 </a:t>
            </a:r>
            <a:r>
              <a:rPr lang="en-US" altLang="ja-JP" sz="1800" dirty="0">
                <a:solidFill>
                  <a:srgbClr val="00B050"/>
                </a:solidFill>
                <a:latin typeface="Helvetica" panose="020B0604020202020204" pitchFamily="34" charset="0"/>
              </a:rPr>
              <a:t>(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ja-JP" sz="1800" dirty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ja-JP" sz="1800" dirty="0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Tutorials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8637" y="1136998"/>
            <a:ext cx="8229600" cy="5316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tabLst>
                <a:tab pos="2057400" algn="l"/>
              </a:tabLst>
            </a:pPr>
            <a:r>
              <a:rPr lang="en-US" altLang="ja-JP" sz="2000" dirty="0" smtClean="0"/>
              <a:t>Integrating </a:t>
            </a:r>
            <a:r>
              <a:rPr lang="en-US" altLang="ja-JP" sz="2000" dirty="0"/>
              <a:t>Hardware and Algorithm Advances for Cognitive </a:t>
            </a:r>
            <a:r>
              <a:rPr lang="en-US" altLang="ja-JP" sz="2000" dirty="0" smtClean="0"/>
              <a:t>Systems</a:t>
            </a:r>
            <a:endParaRPr lang="en-US" altLang="ja-JP" sz="2000" dirty="0"/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Organizer:	Hai </a:t>
            </a:r>
            <a:r>
              <a:rPr lang="en-US" altLang="ja-JP" sz="1800" dirty="0"/>
              <a:t>Li (Duke University)</a:t>
            </a:r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Speakers:	Kaushik </a:t>
            </a:r>
            <a:r>
              <a:rPr lang="en-US" altLang="ja-JP" sz="1800" dirty="0"/>
              <a:t>Roy (Purdue University)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 smtClean="0"/>
              <a:t>	Hai Li (Duke University)</a:t>
            </a:r>
          </a:p>
          <a:p>
            <a:pPr marL="457200" indent="-457200">
              <a:buFont typeface="+mj-lt"/>
              <a:buAutoNum type="arabicPeriod"/>
              <a:tabLst>
                <a:tab pos="2057400" algn="l"/>
              </a:tabLst>
            </a:pPr>
            <a:r>
              <a:rPr lang="en-US" altLang="ja-JP" sz="2000" dirty="0" smtClean="0"/>
              <a:t>Enablement </a:t>
            </a:r>
            <a:r>
              <a:rPr lang="en-US" altLang="ja-JP" sz="2000" dirty="0"/>
              <a:t>of No-Human-in-the-Loop IC Design: Status </a:t>
            </a:r>
            <a:r>
              <a:rPr lang="en-US" altLang="ja-JP" sz="2000" dirty="0" smtClean="0"/>
              <a:t>and Directions</a:t>
            </a:r>
            <a:endParaRPr lang="en-US" altLang="ja-JP" sz="1800" dirty="0" smtClean="0"/>
          </a:p>
          <a:p>
            <a:pPr lvl="1">
              <a:tabLst>
                <a:tab pos="2057400" algn="l"/>
              </a:tabLst>
            </a:pPr>
            <a:r>
              <a:rPr lang="en-US" altLang="ja-JP" sz="1800" dirty="0" err="1" smtClean="0"/>
              <a:t>Organizer:Andrew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B. </a:t>
            </a:r>
            <a:r>
              <a:rPr lang="en-US" altLang="ja-JP" sz="1800" dirty="0" err="1"/>
              <a:t>Kahng</a:t>
            </a:r>
            <a:r>
              <a:rPr lang="en-US" altLang="ja-JP" sz="1800" dirty="0"/>
              <a:t> (University of California, San Diego)</a:t>
            </a:r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Speakers:</a:t>
            </a:r>
            <a:r>
              <a:rPr lang="en-US" altLang="ja-JP" sz="1800" dirty="0"/>
              <a:t>	Shankar </a:t>
            </a:r>
            <a:r>
              <a:rPr lang="en-US" altLang="ja-JP" sz="1800" dirty="0" err="1"/>
              <a:t>Sadasivam</a:t>
            </a:r>
            <a:r>
              <a:rPr lang="en-US" altLang="ja-JP" sz="1800" dirty="0"/>
              <a:t> (Qualcomm Inc</a:t>
            </a:r>
            <a:r>
              <a:rPr lang="en-US" altLang="ja-JP" sz="1800" dirty="0" smtClean="0"/>
              <a:t>.)</a:t>
            </a:r>
            <a:endParaRPr lang="en-US" altLang="ja-JP" sz="1400" dirty="0"/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/>
              <a:t>	</a:t>
            </a:r>
            <a:r>
              <a:rPr lang="en-US" altLang="ja-JP" sz="1800" dirty="0" smtClean="0"/>
              <a:t>Shankar </a:t>
            </a:r>
            <a:r>
              <a:rPr lang="en-US" altLang="ja-JP" sz="1800" dirty="0" err="1"/>
              <a:t>Sadasivam</a:t>
            </a:r>
            <a:r>
              <a:rPr lang="en-US" altLang="ja-JP" sz="1800" dirty="0"/>
              <a:t> (Qualcomm Inc</a:t>
            </a:r>
            <a:r>
              <a:rPr lang="en-US" altLang="ja-JP" sz="1800" dirty="0" smtClean="0"/>
              <a:t>.)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 smtClean="0"/>
              <a:t>	Andrew </a:t>
            </a:r>
            <a:r>
              <a:rPr lang="en-US" altLang="ja-JP" sz="1800" dirty="0"/>
              <a:t>B. </a:t>
            </a:r>
            <a:r>
              <a:rPr lang="en-US" altLang="ja-JP" sz="1800" dirty="0" err="1"/>
              <a:t>Kahng</a:t>
            </a:r>
            <a:r>
              <a:rPr lang="en-US" altLang="ja-JP" sz="1800" dirty="0"/>
              <a:t> (University of California, San Diego)</a:t>
            </a:r>
          </a:p>
          <a:p>
            <a:pPr marL="457200" indent="-457200">
              <a:buFont typeface="+mj-lt"/>
              <a:buAutoNum type="arabicPeriod"/>
              <a:tabLst>
                <a:tab pos="2057400" algn="l"/>
              </a:tabLst>
            </a:pPr>
            <a:r>
              <a:rPr lang="en-US" altLang="ja-JP" sz="2000" dirty="0"/>
              <a:t>Energy-Efficient Processing and Machine Learning at the Edge: from Sensing to </a:t>
            </a:r>
            <a:r>
              <a:rPr lang="en-US" altLang="ja-JP" sz="2000" dirty="0" err="1" smtClean="0"/>
              <a:t>Sensemaking</a:t>
            </a:r>
            <a:endParaRPr lang="en-US" altLang="ja-JP" sz="2000" dirty="0" smtClean="0"/>
          </a:p>
          <a:p>
            <a:pPr lvl="1">
              <a:tabLst>
                <a:tab pos="2057400" algn="l"/>
              </a:tabLst>
            </a:pPr>
            <a:r>
              <a:rPr lang="en-US" altLang="ja-JP" sz="1800" dirty="0"/>
              <a:t>Organizer</a:t>
            </a:r>
            <a:r>
              <a:rPr lang="en-US" altLang="ja-JP" sz="1800" dirty="0" smtClean="0"/>
              <a:t>:	Massimo </a:t>
            </a:r>
            <a:r>
              <a:rPr lang="en-US" altLang="ja-JP" sz="1800" dirty="0"/>
              <a:t>Alioto (National University </a:t>
            </a:r>
            <a:r>
              <a:rPr lang="en-US" altLang="ja-JP" sz="1800" dirty="0" smtClean="0"/>
              <a:t>of Singapore)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12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pc="-5" dirty="0" smtClean="0">
                <a:cs typeface="Arial"/>
              </a:rPr>
              <a:t>ASPDAC 2019 Conference</a:t>
            </a:r>
            <a:r>
              <a:rPr lang="en-US" altLang="ja-JP" spc="-55" dirty="0" smtClean="0">
                <a:cs typeface="Arial"/>
              </a:rPr>
              <a:t> </a:t>
            </a:r>
            <a:r>
              <a:rPr lang="en-US" altLang="ja-JP" spc="-5" dirty="0" smtClean="0">
                <a:cs typeface="Arial"/>
              </a:rPr>
              <a:t>Overview</a:t>
            </a:r>
            <a:endParaRPr kumimoji="1" lang="ja-JP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86992" y="1167366"/>
            <a:ext cx="8229600" cy="1773129"/>
          </a:xfrm>
        </p:spPr>
        <p:txBody>
          <a:bodyPr/>
          <a:lstStyle/>
          <a:p>
            <a:pPr algn="l"/>
            <a:r>
              <a:rPr lang="en-US" altLang="ja-JP" sz="2400" dirty="0" smtClean="0">
                <a:solidFill>
                  <a:srgbClr val="003399"/>
                </a:solidFill>
              </a:rPr>
              <a:t>Date: January 21-24, 2019</a:t>
            </a:r>
          </a:p>
          <a:p>
            <a:pPr algn="l"/>
            <a:r>
              <a:rPr lang="en-US" altLang="ja-JP" sz="2400" dirty="0" smtClean="0">
                <a:solidFill>
                  <a:srgbClr val="003399"/>
                </a:solidFill>
              </a:rPr>
              <a:t>Place: </a:t>
            </a:r>
            <a:r>
              <a:rPr lang="en-US" altLang="ja-JP" sz="2400" dirty="0" err="1" smtClean="0">
                <a:solidFill>
                  <a:srgbClr val="003399"/>
                </a:solidFill>
              </a:rPr>
              <a:t>Miraikan</a:t>
            </a:r>
            <a:r>
              <a:rPr lang="en-US" altLang="ja-JP" sz="2400" dirty="0" smtClean="0">
                <a:solidFill>
                  <a:srgbClr val="003399"/>
                </a:solidFill>
              </a:rPr>
              <a:t> </a:t>
            </a:r>
            <a:r>
              <a:rPr lang="en-US" altLang="ja-JP" sz="2400" dirty="0">
                <a:solidFill>
                  <a:srgbClr val="003399"/>
                </a:solidFill>
              </a:rPr>
              <a:t>- </a:t>
            </a:r>
            <a:r>
              <a:rPr lang="en-US" altLang="ja-JP" sz="2000" dirty="0">
                <a:solidFill>
                  <a:srgbClr val="003399"/>
                </a:solidFill>
              </a:rPr>
              <a:t>The National </a:t>
            </a:r>
            <a:r>
              <a:rPr lang="en-US" altLang="ja-JP" sz="2000" dirty="0" smtClean="0">
                <a:solidFill>
                  <a:srgbClr val="003399"/>
                </a:solidFill>
              </a:rPr>
              <a:t>Museum of </a:t>
            </a:r>
          </a:p>
          <a:p>
            <a:pPr algn="l"/>
            <a:r>
              <a:rPr lang="en-US" altLang="ja-JP" sz="2000" dirty="0" smtClean="0">
                <a:solidFill>
                  <a:srgbClr val="003399"/>
                </a:solidFill>
              </a:rPr>
              <a:t>Emerging Science and Innovation, 	</a:t>
            </a:r>
          </a:p>
          <a:p>
            <a:pPr algn="l"/>
            <a:r>
              <a:rPr lang="en-US" altLang="ja-JP" sz="2000" dirty="0" smtClean="0">
                <a:solidFill>
                  <a:srgbClr val="003399"/>
                </a:solidFill>
              </a:rPr>
              <a:t>Tokyo </a:t>
            </a:r>
            <a:r>
              <a:rPr lang="en-US" altLang="ja-JP" sz="2000" dirty="0" err="1">
                <a:solidFill>
                  <a:srgbClr val="003399"/>
                </a:solidFill>
              </a:rPr>
              <a:t>Odaiba</a:t>
            </a:r>
            <a:r>
              <a:rPr lang="en-US" altLang="ja-JP" sz="2000" dirty="0">
                <a:solidFill>
                  <a:srgbClr val="003399"/>
                </a:solidFill>
              </a:rPr>
              <a:t> Waterfront, </a:t>
            </a:r>
            <a:r>
              <a:rPr lang="en-US" altLang="ja-JP" sz="2000" dirty="0" smtClean="0">
                <a:solidFill>
                  <a:srgbClr val="003399"/>
                </a:solidFill>
              </a:rPr>
              <a:t>Japan</a:t>
            </a:r>
            <a:endParaRPr lang="en-US" altLang="ja-JP" sz="2000" dirty="0">
              <a:solidFill>
                <a:srgbClr val="003399"/>
              </a:solidFill>
            </a:endParaRPr>
          </a:p>
        </p:txBody>
      </p:sp>
      <p:pic>
        <p:nvPicPr>
          <p:cNvPr id="4" name="Picture 19" descr="http://www.locationbox.metro.tokyo.jp/catalog/images/img_00234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8" r="-1303"/>
          <a:stretch>
            <a:fillRect/>
          </a:stretch>
        </p:blipFill>
        <p:spPr bwMode="auto">
          <a:xfrm>
            <a:off x="6038523" y="1167366"/>
            <a:ext cx="2636048" cy="17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www.unicorn-gundam-statue.jp/wordpress/wp-content/themes/unicorn/assets/images/img_slider_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2" r="-1495"/>
          <a:stretch>
            <a:fillRect/>
          </a:stretch>
        </p:blipFill>
        <p:spPr bwMode="auto">
          <a:xfrm>
            <a:off x="4362895" y="5616072"/>
            <a:ext cx="1443129" cy="110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www.miraikan.jst.go.jp/en/guide/images/Fromthe%20Airportimg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2" y="3687914"/>
            <a:ext cx="3094805" cy="28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88148" y="3201494"/>
            <a:ext cx="3258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rgbClr val="FF0000"/>
                </a:solidFill>
              </a:rPr>
              <a:t>First in Tokyo for ASPDAC!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332"/>
          <a:stretch/>
        </p:blipFill>
        <p:spPr>
          <a:xfrm>
            <a:off x="6084168" y="3167800"/>
            <a:ext cx="1620000" cy="119172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"/>
          <a:stretch/>
        </p:blipFill>
        <p:spPr>
          <a:xfrm>
            <a:off x="6038523" y="4340150"/>
            <a:ext cx="1620000" cy="1192443"/>
          </a:xfrm>
          <a:prstGeom prst="rect">
            <a:avLst/>
          </a:prstGeom>
        </p:spPr>
      </p:pic>
      <p:pic>
        <p:nvPicPr>
          <p:cNvPr id="14" name="Picture 8" descr="http://www.gotokyo.org/shared/templates/free/images/contents/areamap/area/area_odaiba_img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23" y="5616072"/>
            <a:ext cx="1620000" cy="10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gotokyo.org/shared/templates/free/images/contents/areamap/area/area_odaiba_img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63" y="3177248"/>
            <a:ext cx="1620000" cy="10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63" y="4319928"/>
            <a:ext cx="1620000" cy="12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Tutorials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8637" y="1136998"/>
            <a:ext cx="8229600" cy="531633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ja-JP" sz="2000" dirty="0"/>
              <a:t>Design for Reliability in the Nano-CMOS Era: New Holistic Methodologies for Reliability Modeling and </a:t>
            </a:r>
            <a:r>
              <a:rPr lang="en-US" altLang="ja-JP" sz="2000" dirty="0" smtClean="0"/>
              <a:t>Optimization</a:t>
            </a:r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Organizer &amp; Speakers: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 smtClean="0"/>
              <a:t>	Sheldon </a:t>
            </a:r>
            <a:r>
              <a:rPr lang="en-US" altLang="ja-JP" sz="1800" dirty="0"/>
              <a:t>Tan (University of California, Riverside)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 smtClean="0"/>
              <a:t>	</a:t>
            </a:r>
            <a:r>
              <a:rPr lang="en-US" altLang="ja-JP" sz="1800" dirty="0" err="1" smtClean="0"/>
              <a:t>Hussam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Amrouch</a:t>
            </a:r>
            <a:r>
              <a:rPr lang="en-US" altLang="ja-JP" sz="1800" dirty="0"/>
              <a:t> (Karlsruhe Institute of Technology</a:t>
            </a:r>
            <a:r>
              <a:rPr lang="en-US" altLang="ja-JP" sz="1800" dirty="0" smtClean="0"/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altLang="ja-JP" sz="2000" dirty="0"/>
              <a:t>Machine Learning in Test</a:t>
            </a:r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Organizer </a:t>
            </a:r>
            <a:r>
              <a:rPr lang="en-US" altLang="ja-JP" sz="1800" dirty="0"/>
              <a:t>&amp; </a:t>
            </a:r>
            <a:r>
              <a:rPr lang="en-US" altLang="ja-JP" sz="1800" dirty="0" smtClean="0"/>
              <a:t>Speakers: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/>
              <a:t>	</a:t>
            </a:r>
            <a:r>
              <a:rPr lang="en-US" altLang="ja-JP" sz="1800" dirty="0" smtClean="0"/>
              <a:t>Yu </a:t>
            </a:r>
            <a:r>
              <a:rPr lang="en-US" altLang="ja-JP" sz="1800" dirty="0"/>
              <a:t>Huang (Mentor, A Siemens Business)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altLang="ja-JP" sz="2000" dirty="0"/>
              <a:t>Recent Development and Future Perspective of Quantum Annealing</a:t>
            </a:r>
            <a:endParaRPr lang="en-US" altLang="ja-JP" sz="2000" dirty="0" smtClean="0"/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Organizer:	</a:t>
            </a:r>
            <a:r>
              <a:rPr lang="en-US" altLang="ja-JP" sz="1800" dirty="0"/>
              <a:t>Shu Tanaka (</a:t>
            </a:r>
            <a:r>
              <a:rPr lang="en-US" altLang="ja-JP" sz="1800" dirty="0" err="1"/>
              <a:t>Waseda</a:t>
            </a:r>
            <a:r>
              <a:rPr lang="en-US" altLang="ja-JP" sz="1800" dirty="0"/>
              <a:t> University</a:t>
            </a:r>
            <a:r>
              <a:rPr lang="en-US" altLang="ja-JP" sz="1800" dirty="0" smtClean="0"/>
              <a:t>)</a:t>
            </a:r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Speakers:	</a:t>
            </a:r>
            <a:r>
              <a:rPr lang="en-US" altLang="ja-JP" sz="1800" dirty="0"/>
              <a:t>Shu Tanaka (</a:t>
            </a:r>
            <a:r>
              <a:rPr lang="en-US" altLang="ja-JP" sz="1800" dirty="0" err="1"/>
              <a:t>Waseda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University)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/>
              <a:t>	</a:t>
            </a:r>
            <a:r>
              <a:rPr lang="en-US" altLang="ja-JP" sz="1800" dirty="0" smtClean="0"/>
              <a:t>Yoshiki </a:t>
            </a:r>
            <a:r>
              <a:rPr lang="en-US" altLang="ja-JP" sz="1800" dirty="0"/>
              <a:t>Matsuda (</a:t>
            </a:r>
            <a:r>
              <a:rPr lang="en-US" altLang="ja-JP" sz="1800" dirty="0" err="1"/>
              <a:t>Fixstars</a:t>
            </a:r>
            <a:r>
              <a:rPr lang="en-US" altLang="ja-JP" sz="1800" dirty="0"/>
              <a:t> Corporation)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 smtClean="0"/>
              <a:t>	Kotaro </a:t>
            </a:r>
            <a:r>
              <a:rPr lang="en-US" altLang="ja-JP" sz="1800" dirty="0" err="1"/>
              <a:t>Tanahashi</a:t>
            </a:r>
            <a:r>
              <a:rPr lang="en-US" altLang="ja-JP" sz="1800" dirty="0"/>
              <a:t> (Recruit Communications Co., Ltd.)</a:t>
            </a:r>
          </a:p>
          <a:p>
            <a:pPr marL="2873375" lvl="1" indent="-2416175">
              <a:buNone/>
              <a:tabLst>
                <a:tab pos="2057400" algn="l"/>
              </a:tabLst>
            </a:pPr>
            <a:r>
              <a:rPr lang="en-US" altLang="ja-JP" sz="1800" dirty="0" smtClean="0"/>
              <a:t>	</a:t>
            </a:r>
            <a:r>
              <a:rPr lang="en-US" altLang="ja-JP" sz="1800" dirty="0" err="1" smtClean="0"/>
              <a:t>Yuya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Seki (National Institute of Advanced Industrial Science and Technology, Japan)</a:t>
            </a:r>
            <a:endParaRPr lang="en-US" altLang="ja-JP" sz="1800" dirty="0" smtClean="0"/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72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Tutorials (3)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8637" y="1136998"/>
            <a:ext cx="8229600" cy="5316338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altLang="ja-JP" sz="2000" dirty="0"/>
              <a:t>Embedded Heterogeneous Computing: Architectural Landscape and Software Challenges</a:t>
            </a:r>
            <a:endParaRPr lang="en-US" altLang="ja-JP" sz="2000" dirty="0" smtClean="0"/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Organizer &amp; Speakers: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/>
              <a:t>	</a:t>
            </a:r>
            <a:r>
              <a:rPr lang="en-US" altLang="ja-JP" sz="1800" dirty="0" err="1"/>
              <a:t>Tulika</a:t>
            </a:r>
            <a:r>
              <a:rPr lang="en-US" altLang="ja-JP" sz="1800" dirty="0"/>
              <a:t> </a:t>
            </a:r>
            <a:r>
              <a:rPr lang="en-US" altLang="ja-JP" sz="1800" dirty="0" err="1"/>
              <a:t>Mitra</a:t>
            </a:r>
            <a:r>
              <a:rPr lang="en-US" altLang="ja-JP" sz="1800" dirty="0"/>
              <a:t> (National University of Singapore, Singapore)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altLang="ja-JP" sz="2000" dirty="0"/>
              <a:t>Smart Image Sensor Systems</a:t>
            </a:r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Organizer </a:t>
            </a:r>
            <a:r>
              <a:rPr lang="en-US" altLang="ja-JP" sz="1800" dirty="0"/>
              <a:t>&amp; </a:t>
            </a:r>
            <a:r>
              <a:rPr lang="en-US" altLang="ja-JP" sz="1800" dirty="0" smtClean="0"/>
              <a:t>Speakers: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/>
              <a:t>	Marilyn Wolf (Georgia Institute of Technology)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 smtClean="0"/>
              <a:t>	</a:t>
            </a:r>
            <a:r>
              <a:rPr lang="en-US" altLang="ja-JP" sz="1800" dirty="0" err="1" smtClean="0"/>
              <a:t>Saibal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Mukhopodhyay</a:t>
            </a:r>
            <a:r>
              <a:rPr lang="en-US" altLang="ja-JP" sz="1800" dirty="0"/>
              <a:t> (Georgia Institute of Technology)</a:t>
            </a:r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 smtClean="0"/>
              <a:t>	Jong </a:t>
            </a:r>
            <a:r>
              <a:rPr lang="en-US" altLang="ja-JP" sz="1800" dirty="0"/>
              <a:t>Hwan </a:t>
            </a:r>
            <a:r>
              <a:rPr lang="en-US" altLang="ja-JP" sz="1800" dirty="0" err="1"/>
              <a:t>Ko</a:t>
            </a:r>
            <a:r>
              <a:rPr lang="en-US" altLang="ja-JP" sz="1800" dirty="0"/>
              <a:t> (Agency for Defense Development, Korea)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altLang="ja-JP" sz="2000" dirty="0"/>
              <a:t>Machine Learning for Reliability of ICs and Systems</a:t>
            </a:r>
            <a:endParaRPr lang="en-US" altLang="ja-JP" sz="2000" dirty="0" smtClean="0"/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Organizer:</a:t>
            </a:r>
            <a:r>
              <a:rPr lang="en-US" altLang="ja-JP" sz="1800" dirty="0"/>
              <a:t>	Mehdi B. </a:t>
            </a:r>
            <a:r>
              <a:rPr lang="en-US" altLang="ja-JP" sz="1800" dirty="0" err="1"/>
              <a:t>Tahoori</a:t>
            </a:r>
            <a:r>
              <a:rPr lang="en-US" altLang="ja-JP" sz="1800" dirty="0"/>
              <a:t> (Karlsruhe Institute of Technology)</a:t>
            </a:r>
            <a:endParaRPr lang="en-US" altLang="ja-JP" sz="1800" dirty="0" smtClean="0"/>
          </a:p>
          <a:p>
            <a:pPr lvl="1">
              <a:tabLst>
                <a:tab pos="2057400" algn="l"/>
              </a:tabLst>
            </a:pPr>
            <a:r>
              <a:rPr lang="en-US" altLang="ja-JP" sz="1800" dirty="0" smtClean="0"/>
              <a:t>Speakers:</a:t>
            </a:r>
            <a:r>
              <a:rPr lang="en-US" altLang="ja-JP" sz="1800" dirty="0"/>
              <a:t>	Mehdi B. </a:t>
            </a:r>
            <a:r>
              <a:rPr lang="en-US" altLang="ja-JP" sz="1800" dirty="0" err="1"/>
              <a:t>Tahoori</a:t>
            </a:r>
            <a:r>
              <a:rPr lang="en-US" altLang="ja-JP" sz="1800" dirty="0"/>
              <a:t> (Karlsruhe Institute of Technology)</a:t>
            </a:r>
            <a:endParaRPr lang="en-US" altLang="ja-JP" sz="1800" dirty="0" smtClean="0"/>
          </a:p>
          <a:p>
            <a:pPr marL="457200" lvl="1" indent="0">
              <a:buNone/>
              <a:tabLst>
                <a:tab pos="2057400" algn="l"/>
              </a:tabLst>
            </a:pPr>
            <a:r>
              <a:rPr lang="en-US" altLang="ja-JP" sz="1800" dirty="0"/>
              <a:t>	</a:t>
            </a:r>
            <a:r>
              <a:rPr lang="en-US" altLang="ja-JP" sz="1800" dirty="0" err="1"/>
              <a:t>Krishnendu</a:t>
            </a:r>
            <a:r>
              <a:rPr lang="en-US" altLang="ja-JP" sz="1800" dirty="0"/>
              <a:t> </a:t>
            </a:r>
            <a:r>
              <a:rPr lang="en-US" altLang="ja-JP" sz="1800" dirty="0" err="1"/>
              <a:t>Chakrabarty</a:t>
            </a:r>
            <a:r>
              <a:rPr lang="en-US" altLang="ja-JP" sz="1800" dirty="0"/>
              <a:t> (Duke University)	</a:t>
            </a:r>
          </a:p>
        </p:txBody>
      </p:sp>
    </p:spTree>
    <p:extLst>
      <p:ext uri="{BB962C8B-B14F-4D97-AF65-F5344CB8AC3E}">
        <p14:creationId xmlns:p14="http://schemas.microsoft.com/office/powerpoint/2010/main" val="37482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7713"/>
            <a:ext cx="7344816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Attendees</a:t>
            </a:r>
            <a:br>
              <a:rPr lang="en-US" altLang="ja-JP" dirty="0" smtClean="0">
                <a:latin typeface="Helvetica" panose="020B0604020202020204" pitchFamily="34" charset="0"/>
              </a:rPr>
            </a:br>
            <a:r>
              <a:rPr lang="en-US" altLang="ja-JP" dirty="0" smtClean="0">
                <a:latin typeface="Helvetica" panose="020B0604020202020204" pitchFamily="34" charset="0"/>
              </a:rPr>
              <a:t> </a:t>
            </a:r>
            <a:endParaRPr lang="en-US" altLang="ja-JP" sz="2800" dirty="0" smtClean="0">
              <a:solidFill>
                <a:srgbClr val="00B050"/>
              </a:solidFill>
              <a:latin typeface="Helvetica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352928" cy="5112568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Total Number: 346</a:t>
            </a:r>
            <a:endParaRPr lang="en-US" altLang="ja-JP" dirty="0" smtClean="0">
              <a:solidFill>
                <a:srgbClr val="00B050"/>
              </a:solidFill>
              <a:latin typeface="Helvetica" panose="020B0604020202020204" pitchFamily="34" charset="0"/>
            </a:endParaRP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Academia: 260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       </a:t>
            </a:r>
            <a:r>
              <a:rPr lang="en-US" altLang="ja-JP" dirty="0" smtClean="0">
                <a:latin typeface="Helvetica" panose="020B0604020202020204" pitchFamily="34" charset="0"/>
              </a:rPr>
              <a:t>(incl. 60 </a:t>
            </a:r>
            <a:r>
              <a:rPr lang="en-US" altLang="ja-JP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  </a:t>
            </a:r>
            <a:r>
              <a:rPr lang="en-US" altLang="ja-JP" dirty="0" smtClean="0">
                <a:latin typeface="Helvetica" panose="020B0604020202020204" pitchFamily="34" charset="0"/>
              </a:rPr>
              <a:t>students)</a:t>
            </a: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Industries: 76</a:t>
            </a: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Others:      3</a:t>
            </a:r>
          </a:p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Tutorials: 60</a:t>
            </a:r>
          </a:p>
          <a:p>
            <a:pPr eaLnBrk="1" hangingPunct="1"/>
            <a:r>
              <a:rPr lang="en-US" altLang="ja-JP" dirty="0" smtClean="0">
                <a:latin typeface="Helvetica" panose="020B0604020202020204" pitchFamily="34" charset="0"/>
              </a:rPr>
              <a:t>International participation</a:t>
            </a: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Japan: 108</a:t>
            </a:r>
            <a:endParaRPr lang="en-US" altLang="ja-JP" dirty="0" smtClean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lvl="1" eaLnBrk="1" hangingPunct="1"/>
            <a:r>
              <a:rPr lang="en-US" altLang="ja-JP" dirty="0" smtClean="0">
                <a:latin typeface="Helvetica" panose="020B0604020202020204" pitchFamily="34" charset="0"/>
              </a:rPr>
              <a:t>Overseas: 231</a:t>
            </a:r>
          </a:p>
          <a:p>
            <a:pPr marL="914400" lvl="2" indent="0" eaLnBrk="1" hangingPunct="1">
              <a:buNone/>
            </a:pP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ASP		150	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	</a:t>
            </a: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Americas	55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 </a:t>
            </a:r>
            <a:endParaRPr lang="en-US" altLang="ja-JP" sz="1800" dirty="0" smtClean="0">
              <a:latin typeface="Helvetica" panose="020B0604020202020204" pitchFamily="34" charset="0"/>
            </a:endParaRPr>
          </a:p>
          <a:p>
            <a:pPr marL="914400" lvl="2" indent="0" eaLnBrk="1" hangingPunct="1">
              <a:buNone/>
            </a:pP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EU		30</a:t>
            </a:r>
            <a:r>
              <a:rPr lang="en-US" altLang="ja-JP" sz="1800" dirty="0">
                <a:solidFill>
                  <a:srgbClr val="00B050"/>
                </a:solidFill>
                <a:latin typeface="Helvetica" panose="020B0604020202020204" pitchFamily="34" charset="0"/>
              </a:rPr>
              <a:t> 	</a:t>
            </a:r>
            <a:r>
              <a:rPr lang="en-US" altLang="ja-JP" sz="1800" dirty="0" smtClean="0">
                <a:solidFill>
                  <a:srgbClr val="00B05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ja-JP" altLang="en-US" sz="1800" dirty="0" smtClean="0">
                <a:solidFill>
                  <a:srgbClr val="C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800" dirty="0" smtClean="0">
                <a:latin typeface="Helvetica" panose="020B0604020202020204" pitchFamily="34" charset="0"/>
              </a:rPr>
              <a:t>Mid-East	3</a:t>
            </a:r>
          </a:p>
        </p:txBody>
      </p:sp>
    </p:spTree>
    <p:extLst>
      <p:ext uri="{BB962C8B-B14F-4D97-AF65-F5344CB8AC3E}">
        <p14:creationId xmlns:p14="http://schemas.microsoft.com/office/powerpoint/2010/main" val="24343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Sponsors &amp; Supporters</a:t>
            </a:r>
            <a:endParaRPr lang="ja-JP" altLang="en-US" smtClean="0"/>
          </a:p>
        </p:txBody>
      </p:sp>
      <p:pic>
        <p:nvPicPr>
          <p:cNvPr id="7172" name="Picture 19" descr="ACM/SIG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122396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1" descr="IEEE CAS">
            <a:hlinkClick r:id="rId3" tooltip="Return to the IEEE CAS home pag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700" y="-260080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3" descr="IEEE 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59888"/>
            <a:ext cx="8493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5" descr="CE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67" y="2167242"/>
            <a:ext cx="2235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7" descr="IE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87" y="2095351"/>
            <a:ext cx="1189039" cy="66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9" descr="IPS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50" y="2024855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 descr="SC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6" y="4364511"/>
            <a:ext cx="170821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EIT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8" y="3627088"/>
            <a:ext cx="192973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spdac.com/aspdac2019/images/KDDI_Foundati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14" y="292494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81" y="3539914"/>
            <a:ext cx="19791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spdac.com/aspdac2019/images/banner_tshzai_1800_600_en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50" y="3573088"/>
            <a:ext cx="1944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urat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13" y="4245544"/>
            <a:ext cx="2632355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co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78" y="4230152"/>
            <a:ext cx="2548291" cy="74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OKYO METROPOLITAN GOVERNMEN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13" y="4952459"/>
            <a:ext cx="2660212" cy="10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EE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08" y="2720985"/>
            <a:ext cx="862330" cy="2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620688"/>
            <a:ext cx="7034478" cy="443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Helvetica" pitchFamily="34" charset="0"/>
              </a:rPr>
              <a:t>Attendees: Japanese attendants are decreasing </a:t>
            </a:r>
            <a:br>
              <a:rPr lang="en-US" altLang="ja-JP" dirty="0" smtClean="0">
                <a:latin typeface="Helvetica" pitchFamily="34" charset="0"/>
              </a:rPr>
            </a:br>
            <a:r>
              <a:rPr lang="en-US" altLang="ja-JP" sz="2800" dirty="0" smtClean="0">
                <a:latin typeface="Helvetica" pitchFamily="34" charset="0"/>
              </a:rPr>
              <a:t>      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89335"/>
              </p:ext>
            </p:extLst>
          </p:nvPr>
        </p:nvGraphicFramePr>
        <p:xfrm>
          <a:off x="280988" y="1412875"/>
          <a:ext cx="8640000" cy="4918002"/>
        </p:xfrm>
        <a:graphic>
          <a:graphicData uri="http://schemas.openxmlformats.org/drawingml/2006/table">
            <a:tbl>
              <a:tblPr/>
              <a:tblGrid>
                <a:gridCol w="1080000"/>
                <a:gridCol w="108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Yokohama,JP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Singapore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Makuhari,JP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Macau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Makuhari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, JP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Jeju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Korea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Tokyo, JP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3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Total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462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270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433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233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397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373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346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73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Host Country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287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31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235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18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176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147+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108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07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ASP(except host)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101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147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130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148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127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100+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150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NA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43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51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40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46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57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49+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55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EU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Mid East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31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41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28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21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37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8+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33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8" marR="91428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6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5400675" cy="850900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3200" smtClean="0">
                <a:latin typeface="Helvetica" panose="020B0604020202020204" pitchFamily="34" charset="0"/>
              </a:rPr>
              <a:t>Session Organization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1913"/>
            <a:ext cx="8229600" cy="4962513"/>
          </a:xfrm>
        </p:spPr>
        <p:txBody>
          <a:bodyPr lIns="90000" tIns="46800" rIns="90000" bIns="46800">
            <a:spAutoFit/>
          </a:bodyPr>
          <a:lstStyle/>
          <a:p>
            <a:pPr marL="341313" indent="-341313" defTabSz="457200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400" b="1" dirty="0" smtClean="0">
                <a:latin typeface="Helvetica" pitchFamily="34" charset="0"/>
              </a:rPr>
              <a:t>Plenary Sessions</a:t>
            </a:r>
          </a:p>
          <a:p>
            <a:pPr marL="741363" lvl="1" indent="-341313" defTabSz="457200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000" dirty="0" smtClean="0">
                <a:latin typeface="Helvetica" pitchFamily="34" charset="0"/>
              </a:rPr>
              <a:t>3 Keynotes</a:t>
            </a:r>
          </a:p>
          <a:p>
            <a:pPr marL="341313" indent="-341313" defTabSz="457200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400" b="1" dirty="0" smtClean="0">
                <a:latin typeface="Helvetica" pitchFamily="34" charset="0"/>
              </a:rPr>
              <a:t>Regular Sessions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000" dirty="0" smtClean="0">
                <a:latin typeface="Helvetica" pitchFamily="34" charset="0"/>
              </a:rPr>
              <a:t>2</a:t>
            </a:r>
            <a:r>
              <a:rPr lang="en-US" altLang="ja-JP" sz="2000" dirty="0" smtClean="0">
                <a:latin typeface="Helvetica" pitchFamily="34" charset="0"/>
              </a:rPr>
              <a:t>9</a:t>
            </a:r>
            <a:r>
              <a:rPr lang="en-GB" altLang="ja-JP" sz="2000" dirty="0" smtClean="0">
                <a:latin typeface="Helvetica" pitchFamily="34" charset="0"/>
              </a:rPr>
              <a:t> Sessions</a:t>
            </a:r>
          </a:p>
          <a:p>
            <a:pPr marL="341313" indent="-341313" defTabSz="457200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400" b="1" dirty="0" smtClean="0">
                <a:latin typeface="Helvetica" pitchFamily="34" charset="0"/>
              </a:rPr>
              <a:t>Special Sessions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000" dirty="0" smtClean="0">
                <a:latin typeface="Helvetica" pitchFamily="34" charset="0"/>
              </a:rPr>
              <a:t>Invited Talks, </a:t>
            </a:r>
            <a:r>
              <a:rPr lang="en-US" altLang="ja-JP" sz="2000" dirty="0" smtClean="0">
                <a:latin typeface="Helvetica" pitchFamily="34" charset="0"/>
              </a:rPr>
              <a:t>5</a:t>
            </a:r>
            <a:r>
              <a:rPr lang="en-GB" altLang="ja-JP" sz="2000" dirty="0" smtClean="0">
                <a:latin typeface="Helvetica" pitchFamily="34" charset="0"/>
              </a:rPr>
              <a:t> Sessions 				</a:t>
            </a:r>
          </a:p>
          <a:p>
            <a:pPr marL="341313" indent="-341313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400" b="1" dirty="0" smtClean="0">
                <a:latin typeface="Helvetica" pitchFamily="34" charset="0"/>
              </a:rPr>
              <a:t>Designers’ Forum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000" dirty="0" smtClean="0">
                <a:latin typeface="Helvetica" pitchFamily="34" charset="0"/>
              </a:rPr>
              <a:t>Invited Talks, </a:t>
            </a:r>
            <a:r>
              <a:rPr lang="en-US" altLang="ja-JP" sz="2000" dirty="0" smtClean="0">
                <a:latin typeface="Helvetica" pitchFamily="34" charset="0"/>
              </a:rPr>
              <a:t>4</a:t>
            </a:r>
            <a:r>
              <a:rPr lang="en-GB" altLang="ja-JP" sz="2000" dirty="0" smtClean="0">
                <a:latin typeface="Helvetica" pitchFamily="34" charset="0"/>
              </a:rPr>
              <a:t> Sessions 			</a:t>
            </a:r>
          </a:p>
          <a:p>
            <a:pPr marL="341313" indent="-341313" defTabSz="457200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400" b="1" dirty="0" smtClean="0">
                <a:latin typeface="Helvetica" pitchFamily="34" charset="0"/>
              </a:rPr>
              <a:t>University LSI Design Contest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ja-JP" sz="2000" dirty="0" smtClean="0">
                <a:latin typeface="Helvetica" pitchFamily="34" charset="0"/>
              </a:rPr>
              <a:t>Short Talks &amp; Poster Exhibition, 2 Sessions 	</a:t>
            </a:r>
          </a:p>
          <a:p>
            <a:pPr marL="341313" indent="-341313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ja-JP" sz="2400" b="1" dirty="0" smtClean="0">
                <a:latin typeface="Helvetica" pitchFamily="34" charset="0"/>
              </a:rPr>
              <a:t>Tutorials</a:t>
            </a:r>
            <a:endParaRPr lang="en-US" altLang="ja-JP" sz="2000" b="1" dirty="0" smtClean="0"/>
          </a:p>
          <a:p>
            <a:pPr marL="741363" lvl="1" indent="-284163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ja-JP" sz="2000" dirty="0"/>
              <a:t>9</a:t>
            </a:r>
            <a:r>
              <a:rPr lang="en-US" altLang="ja-JP" sz="2000" dirty="0" smtClean="0"/>
              <a:t> half-day tutorials</a:t>
            </a:r>
            <a:endParaRPr lang="en-GB" altLang="ja-JP" sz="2400" dirty="0" smtClean="0">
              <a:latin typeface="Helvetica" pitchFamily="34" charset="0"/>
            </a:endParaRPr>
          </a:p>
          <a:p>
            <a:pPr marL="341313" indent="-341313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ja-JP" sz="2400" b="1" dirty="0" smtClean="0">
                <a:latin typeface="Helvetica" pitchFamily="34" charset="0"/>
                <a:cs typeface="Helvetica" pitchFamily="34" charset="0"/>
              </a:rPr>
              <a:t>Student Research Forum</a:t>
            </a:r>
            <a:r>
              <a:rPr lang="ja-JP" altLang="en-US" sz="24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ja-JP" sz="2000" dirty="0" smtClean="0">
                <a:latin typeface="Helvetica" pitchFamily="34" charset="0"/>
                <a:cs typeface="Helvetica" pitchFamily="34" charset="0"/>
              </a:rPr>
              <a:t>by ACM SIGDA</a:t>
            </a:r>
          </a:p>
          <a:p>
            <a:pPr marL="341313" indent="-341313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ja-JP" sz="2400" b="1" dirty="0" smtClean="0">
                <a:latin typeface="Helvetica" pitchFamily="34" charset="0"/>
                <a:cs typeface="Helvetica" pitchFamily="34" charset="0"/>
              </a:rPr>
              <a:t>Supporters’ Session</a:t>
            </a:r>
            <a:endParaRPr lang="en-US" altLang="ja-JP" sz="2400" dirty="0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323528" y="317149"/>
            <a:ext cx="6447501" cy="1320800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latin typeface="Helvetica" panose="020B0604020202020204" pitchFamily="34" charset="0"/>
              </a:rPr>
              <a:t>Keynotes</a:t>
            </a:r>
          </a:p>
        </p:txBody>
      </p:sp>
      <p:sp>
        <p:nvSpPr>
          <p:cNvPr id="10243" name="テキスト ボックス 4"/>
          <p:cNvSpPr txBox="1">
            <a:spLocks noChangeArrowheads="1"/>
          </p:cNvSpPr>
          <p:nvPr/>
        </p:nvSpPr>
        <p:spPr bwMode="auto">
          <a:xfrm>
            <a:off x="2339752" y="1308947"/>
            <a:ext cx="612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0488" indent="-90488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b="1" dirty="0">
                <a:latin typeface="Helvetica" panose="020B0604020202020204" pitchFamily="34" charset="0"/>
              </a:rPr>
              <a:t>“Development Trend of Artificial Intelligence Technology and its Application in the Field of Robotics”</a:t>
            </a:r>
            <a:endParaRPr lang="en-US" altLang="ja-JP" sz="2000" dirty="0" smtClean="0"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/>
              <a:t>  </a:t>
            </a:r>
            <a:r>
              <a:rPr lang="en-US" altLang="ja-JP" sz="2000" dirty="0"/>
              <a:t>Prof. Tao </a:t>
            </a:r>
            <a:r>
              <a:rPr lang="en-US" altLang="ja-JP" sz="2000" dirty="0" smtClean="0"/>
              <a:t>Zhang (</a:t>
            </a:r>
            <a:r>
              <a:rPr lang="en-US" altLang="ja-JP" sz="2000" dirty="0"/>
              <a:t>Tsinghua University</a:t>
            </a:r>
            <a:r>
              <a:rPr lang="en-US" altLang="ja-JP" sz="2000" dirty="0" smtClean="0"/>
              <a:t>) </a:t>
            </a:r>
            <a:endParaRPr lang="ja-JP" altLang="ja-JP" sz="1800" dirty="0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323850" y="107076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dirty="0">
                <a:solidFill>
                  <a:srgbClr val="A50021"/>
                </a:solidFill>
              </a:rPr>
              <a:t>I.</a:t>
            </a:r>
          </a:p>
        </p:txBody>
      </p:sp>
      <p:pic>
        <p:nvPicPr>
          <p:cNvPr id="1026" name="Picture 2" descr="tao_zha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b="3961"/>
          <a:stretch/>
        </p:blipFill>
        <p:spPr bwMode="auto">
          <a:xfrm>
            <a:off x="972556" y="1070769"/>
            <a:ext cx="1368000" cy="17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atsuo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3089" r="3132" b="12269"/>
          <a:stretch/>
        </p:blipFill>
        <p:spPr bwMode="auto">
          <a:xfrm>
            <a:off x="972000" y="2916000"/>
            <a:ext cx="136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4"/>
          <p:cNvSpPr txBox="1">
            <a:spLocks noChangeArrowheads="1"/>
          </p:cNvSpPr>
          <p:nvPr/>
        </p:nvSpPr>
        <p:spPr bwMode="auto">
          <a:xfrm>
            <a:off x="2373288" y="3028195"/>
            <a:ext cx="6121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0488" indent="-90488" eaLnBrk="1" hangingPunct="1">
              <a:spcBef>
                <a:spcPct val="0"/>
              </a:spcBef>
              <a:buClrTx/>
              <a:buNone/>
            </a:pPr>
            <a:r>
              <a:rPr lang="en-US" altLang="ja-JP" sz="2000" b="1" dirty="0" smtClean="0">
                <a:latin typeface="Helvetica" panose="020B0604020202020204" pitchFamily="34" charset="0"/>
              </a:rPr>
              <a:t>“</a:t>
            </a:r>
            <a:r>
              <a:rPr lang="en-US" altLang="ja-JP" sz="2000" b="1" dirty="0"/>
              <a:t>Post-K: A Game-changing Supercomputer with Groundbreaking A64fx High Performance Arm </a:t>
            </a:r>
            <a:r>
              <a:rPr lang="en-US" altLang="ja-JP" sz="2000" b="1" dirty="0" smtClean="0"/>
              <a:t>Processor</a:t>
            </a:r>
            <a:r>
              <a:rPr lang="en-US" altLang="ja-JP" sz="2000" b="1" dirty="0" smtClean="0">
                <a:latin typeface="Helvetica" panose="020B0604020202020204" pitchFamily="34" charset="0"/>
              </a:rPr>
              <a:t>”</a:t>
            </a:r>
            <a:endParaRPr lang="en-US" altLang="ja-JP" sz="2000" dirty="0" smtClean="0"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/>
              <a:t>  </a:t>
            </a:r>
            <a:r>
              <a:rPr lang="en-US" altLang="ja-JP" sz="2000" dirty="0" smtClean="0"/>
              <a:t>Prof. Satoshi </a:t>
            </a:r>
            <a:r>
              <a:rPr lang="en-US" altLang="ja-JP" sz="2000" dirty="0"/>
              <a:t>Matsuoka </a:t>
            </a:r>
            <a:endParaRPr lang="en-US" altLang="ja-JP" sz="20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dirty="0" smtClean="0"/>
              <a:t>   (RIKEN </a:t>
            </a:r>
            <a:r>
              <a:rPr lang="en-US" altLang="ja-JP" sz="2000" dirty="0"/>
              <a:t>Center for Computational Science</a:t>
            </a:r>
            <a:r>
              <a:rPr lang="en-US" altLang="ja-JP" sz="2000" dirty="0" smtClean="0"/>
              <a:t>) </a:t>
            </a:r>
            <a:endParaRPr lang="ja-JP" altLang="ja-JP" sz="1800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23528" y="2960117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dirty="0" smtClean="0">
                <a:solidFill>
                  <a:srgbClr val="A50021"/>
                </a:solidFill>
              </a:rPr>
              <a:t>II.</a:t>
            </a:r>
            <a:endParaRPr lang="en-US" altLang="ja-JP" sz="2000" dirty="0">
              <a:solidFill>
                <a:srgbClr val="A50021"/>
              </a:solidFill>
            </a:endParaRPr>
          </a:p>
        </p:txBody>
      </p:sp>
      <p:pic>
        <p:nvPicPr>
          <p:cNvPr id="1030" name="Picture 6" descr="shimazak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r="11916"/>
          <a:stretch/>
        </p:blipFill>
        <p:spPr bwMode="auto">
          <a:xfrm>
            <a:off x="972000" y="4775656"/>
            <a:ext cx="136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4"/>
          <p:cNvSpPr txBox="1">
            <a:spLocks noChangeArrowheads="1"/>
          </p:cNvSpPr>
          <p:nvPr/>
        </p:nvSpPr>
        <p:spPr bwMode="auto">
          <a:xfrm>
            <a:off x="2373288" y="4933617"/>
            <a:ext cx="62671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0488" indent="-90488" eaLnBrk="1" hangingPunct="1">
              <a:spcBef>
                <a:spcPct val="0"/>
              </a:spcBef>
              <a:buClrTx/>
              <a:buNone/>
            </a:pPr>
            <a:r>
              <a:rPr lang="en-US" altLang="ja-JP" sz="2000" b="1" dirty="0" smtClean="0">
                <a:latin typeface="Helvetica" panose="020B0604020202020204" pitchFamily="34" charset="0"/>
              </a:rPr>
              <a:t>“</a:t>
            </a:r>
            <a:r>
              <a:rPr lang="en-US" altLang="ja-JP" sz="2000" b="1" dirty="0"/>
              <a:t>Hardware and Software Security Technologies to Enable Future Connected </a:t>
            </a:r>
            <a:r>
              <a:rPr lang="en-US" altLang="ja-JP" sz="2000" b="1" dirty="0" smtClean="0"/>
              <a:t>Cars</a:t>
            </a:r>
            <a:r>
              <a:rPr lang="en-US" altLang="ja-JP" sz="2000" b="1" dirty="0" smtClean="0">
                <a:latin typeface="Helvetica" panose="020B0604020202020204" pitchFamily="34" charset="0"/>
              </a:rPr>
              <a:t>”</a:t>
            </a:r>
            <a:endParaRPr lang="en-US" altLang="ja-JP" sz="2000" dirty="0" smtClean="0"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/>
              <a:t>  </a:t>
            </a:r>
            <a:r>
              <a:rPr lang="en-US" altLang="ja-JP" sz="2000" dirty="0"/>
              <a:t>Dr. Yasuhisa </a:t>
            </a:r>
            <a:r>
              <a:rPr lang="en-US" altLang="ja-JP" sz="2000" dirty="0" err="1" smtClean="0"/>
              <a:t>Shimazaki</a:t>
            </a:r>
            <a:r>
              <a:rPr lang="en-US" altLang="ja-JP" sz="2000" dirty="0" smtClean="0"/>
              <a:t> (</a:t>
            </a:r>
            <a:r>
              <a:rPr lang="en-US" altLang="ja-JP" sz="2000" dirty="0" err="1"/>
              <a:t>Renesas</a:t>
            </a:r>
            <a:r>
              <a:rPr lang="en-US" altLang="ja-JP" sz="2000" dirty="0"/>
              <a:t> Electronics </a:t>
            </a:r>
            <a:r>
              <a:rPr lang="en-US" altLang="ja-JP" sz="2000" dirty="0" smtClean="0"/>
              <a:t>Corp.)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23528" y="4794229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dirty="0" smtClean="0">
                <a:solidFill>
                  <a:srgbClr val="A50021"/>
                </a:solidFill>
              </a:rPr>
              <a:t>III.</a:t>
            </a:r>
            <a:endParaRPr lang="en-US" altLang="ja-JP" sz="20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latin typeface="Helvetica" panose="020B0604020202020204" pitchFamily="34" charset="0"/>
              </a:rPr>
              <a:t>Designers’ Forum</a:t>
            </a:r>
            <a:endParaRPr lang="en-US" altLang="ja-JP" smtClean="0">
              <a:latin typeface="Helvetica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424862" cy="5449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dirty="0" smtClean="0"/>
              <a:t>4</a:t>
            </a:r>
            <a:r>
              <a:rPr lang="en-GB" altLang="ja-JP" sz="2400" dirty="0" smtClean="0"/>
              <a:t> oral sessions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ja-JP" sz="2400" dirty="0" smtClean="0"/>
              <a:t>Session 5</a:t>
            </a:r>
            <a:r>
              <a:rPr lang="en-US" altLang="ja-JP" sz="2400" dirty="0" smtClean="0"/>
              <a:t>A</a:t>
            </a:r>
            <a:r>
              <a:rPr lang="en-GB" altLang="ja-JP" sz="2400" dirty="0" smtClean="0"/>
              <a:t>: “</a:t>
            </a:r>
            <a:r>
              <a:rPr lang="en-US" altLang="ja-JP" sz="2000" b="1" dirty="0">
                <a:solidFill>
                  <a:srgbClr val="0000FF"/>
                </a:solidFill>
              </a:rPr>
              <a:t>Robotics: From System Design to Application</a:t>
            </a:r>
            <a:r>
              <a:rPr lang="en-GB" altLang="ja-JP" sz="2400" dirty="0" smtClean="0"/>
              <a:t>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 smtClean="0"/>
              <a:t>Computer-Aided Support System for Minimally Invasive Surgery Using 3D Organ Shape Models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 smtClean="0"/>
              <a:t>ROS and </a:t>
            </a:r>
            <a:r>
              <a:rPr lang="en-US" altLang="ja-JP" sz="2000" dirty="0" err="1" smtClean="0"/>
              <a:t>mROS</a:t>
            </a:r>
            <a:r>
              <a:rPr lang="en-US" altLang="ja-JP" sz="2000" dirty="0" smtClean="0"/>
              <a:t>: How to accelerate the development of robot systems and integrate embedded devices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 smtClean="0"/>
              <a:t>Rapid Development of Robotics technology using Robot Contest and Open Collaboration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ja-JP" sz="2400" dirty="0" smtClean="0"/>
              <a:t>Session </a:t>
            </a:r>
            <a:r>
              <a:rPr lang="en-US" altLang="ja-JP" sz="2400" dirty="0" smtClean="0"/>
              <a:t>6A</a:t>
            </a:r>
            <a:r>
              <a:rPr lang="en-GB" altLang="ja-JP" sz="2400" dirty="0" smtClean="0"/>
              <a:t>: “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Advanced Imaging Technologies and Applications</a:t>
            </a:r>
            <a:r>
              <a:rPr lang="en-GB" altLang="ja-JP" sz="2400" dirty="0" smtClean="0"/>
              <a:t>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>
                <a:solidFill>
                  <a:srgbClr val="000000"/>
                </a:solidFill>
              </a:rPr>
              <a:t>NIR Lock-in Pixel Image Sensors for Remote Heart Rate </a:t>
            </a:r>
            <a:r>
              <a:rPr lang="en-US" altLang="ja-JP" sz="2000" dirty="0" smtClean="0">
                <a:solidFill>
                  <a:srgbClr val="000000"/>
                </a:solidFill>
              </a:rPr>
              <a:t>Detection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>
                <a:solidFill>
                  <a:srgbClr val="000000"/>
                </a:solidFill>
              </a:rPr>
              <a:t>A TDC/ADC Hybrid LiDAR SoC for 200m Range Detection with High Image Resolution under 100klux Sunlight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 smtClean="0">
                <a:solidFill>
                  <a:srgbClr val="000000"/>
                </a:solidFill>
              </a:rPr>
              <a:t>A </a:t>
            </a:r>
            <a:r>
              <a:rPr lang="en-US" altLang="ja-JP" sz="2000" dirty="0">
                <a:solidFill>
                  <a:srgbClr val="000000"/>
                </a:solidFill>
              </a:rPr>
              <a:t>1/4-inch 3.9Mpixel Low Power Event-driven Back-illuminated Stacked CMOS Image </a:t>
            </a:r>
            <a:r>
              <a:rPr lang="en-US" altLang="ja-JP" sz="2000" dirty="0" smtClean="0">
                <a:solidFill>
                  <a:srgbClr val="000000"/>
                </a:solidFill>
              </a:rPr>
              <a:t>sensor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 smtClean="0">
                <a:solidFill>
                  <a:srgbClr val="000000"/>
                </a:solidFill>
              </a:rPr>
              <a:t>Next-Generation </a:t>
            </a:r>
            <a:r>
              <a:rPr lang="en-US" altLang="ja-JP" sz="2000" dirty="0">
                <a:solidFill>
                  <a:srgbClr val="000000"/>
                </a:solidFill>
              </a:rPr>
              <a:t>Fundus Camera with Full-Color Image Acquisition in 0-lx Visible Light using BSI CMOS Image Sensor with Advanced NIR Multi-Spectral Imaging System</a:t>
            </a:r>
            <a:endParaRPr lang="en-US" altLang="ja-JP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latin typeface="Helvetica" panose="020B0604020202020204" pitchFamily="34" charset="0"/>
              </a:rPr>
              <a:t>Designers’ Forum</a:t>
            </a:r>
            <a:endParaRPr lang="en-US" altLang="ja-JP" smtClean="0">
              <a:latin typeface="Helvetica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137152" cy="5449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dirty="0" smtClean="0"/>
              <a:t>4</a:t>
            </a:r>
            <a:r>
              <a:rPr lang="en-GB" altLang="ja-JP" sz="2400" dirty="0" smtClean="0"/>
              <a:t> oral sessions (cont.)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 smtClean="0"/>
              <a:t>Session 8A: “</a:t>
            </a:r>
            <a:r>
              <a:rPr lang="en-US" altLang="ja-JP" sz="2000" b="1" dirty="0">
                <a:solidFill>
                  <a:srgbClr val="0000FF"/>
                </a:solidFill>
              </a:rPr>
              <a:t>Emerging Technologies for Tokyo Olympic 2020</a:t>
            </a:r>
            <a:r>
              <a:rPr lang="en-US" altLang="ja-JP" sz="2400" dirty="0" smtClean="0"/>
              <a:t>”</a:t>
            </a:r>
            <a:endParaRPr lang="en-GB" altLang="ja-JP" sz="24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/>
              <a:t>Walking A</a:t>
            </a:r>
            <a:r>
              <a:rPr lang="en-US" altLang="ja-JP" sz="2000" dirty="0" smtClean="0"/>
              <a:t>ssistive Powered-wear </a:t>
            </a:r>
            <a:r>
              <a:rPr lang="en-US" altLang="ja-JP" sz="2000" dirty="0"/>
              <a:t>'HIMICO' with </a:t>
            </a:r>
            <a:r>
              <a:rPr lang="en-US" altLang="ja-JP" sz="2000" dirty="0" smtClean="0"/>
              <a:t>Wire-driven Assist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/>
              <a:t>Deep Scene Recognition with Object Detection</a:t>
            </a:r>
            <a:endParaRPr lang="en-US" altLang="ja-JP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 smtClean="0"/>
              <a:t>Spatial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Battery Sensing Solutions </a:t>
            </a:r>
            <a:r>
              <a:rPr lang="en-US" altLang="ja-JP" sz="2000" dirty="0"/>
              <a:t>for </a:t>
            </a:r>
            <a:r>
              <a:rPr lang="en-US" altLang="ja-JP" sz="2000" dirty="0" smtClean="0"/>
              <a:t>Smart Cities Leading </a:t>
            </a:r>
            <a:r>
              <a:rPr lang="en-US" altLang="ja-JP" sz="2000" dirty="0"/>
              <a:t>to 2020 Olympics</a:t>
            </a:r>
            <a:endParaRPr lang="en-US" altLang="ja-JP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/>
              <a:t>Session </a:t>
            </a:r>
            <a:r>
              <a:rPr lang="en-US" altLang="ja-JP" sz="2400" dirty="0" smtClean="0"/>
              <a:t>9A: “</a:t>
            </a:r>
            <a:r>
              <a:rPr lang="en-US" altLang="ja-JP" sz="2000" b="1" dirty="0">
                <a:solidFill>
                  <a:srgbClr val="0000FF"/>
                </a:solidFill>
              </a:rPr>
              <a:t>Beyond the Virtual Reality World</a:t>
            </a:r>
            <a:r>
              <a:rPr lang="en-US" altLang="ja-JP" sz="2400" dirty="0" smtClean="0"/>
              <a:t>”</a:t>
            </a:r>
            <a:endParaRPr lang="en-GB" altLang="ja-JP" sz="2400" dirty="0"/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/>
              <a:t>The World of VR2.0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/>
              <a:t>Optical </a:t>
            </a:r>
            <a:r>
              <a:rPr lang="en-US" altLang="ja-JP" sz="2000" dirty="0" smtClean="0"/>
              <a:t>Fiber Scanning System </a:t>
            </a:r>
            <a:r>
              <a:rPr lang="en-US" altLang="ja-JP" sz="2000" dirty="0"/>
              <a:t>for U</a:t>
            </a:r>
            <a:r>
              <a:rPr lang="en-US" altLang="ja-JP" sz="2000" dirty="0" smtClean="0"/>
              <a:t>ltra-lightweight Wearable </a:t>
            </a:r>
            <a:r>
              <a:rPr lang="en-US" altLang="ja-JP" sz="2000" dirty="0"/>
              <a:t>D</a:t>
            </a:r>
            <a:r>
              <a:rPr lang="en-US" altLang="ja-JP" sz="2000" dirty="0" smtClean="0"/>
              <a:t>isplay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dirty="0" err="1"/>
              <a:t>Superreal</a:t>
            </a:r>
            <a:r>
              <a:rPr lang="en-US" altLang="ja-JP" sz="2000" dirty="0"/>
              <a:t> Video Representation for Enhanced Sports Experiences </a:t>
            </a:r>
          </a:p>
        </p:txBody>
      </p:sp>
    </p:spTree>
    <p:extLst>
      <p:ext uri="{BB962C8B-B14F-4D97-AF65-F5344CB8AC3E}">
        <p14:creationId xmlns:p14="http://schemas.microsoft.com/office/powerpoint/2010/main" val="30689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5402262" cy="1079500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3200"/>
              <a:t>University LSI </a:t>
            </a:r>
            <a:br>
              <a:rPr lang="en-GB" altLang="ja-JP" sz="3200"/>
            </a:br>
            <a:r>
              <a:rPr lang="en-GB" altLang="ja-JP" sz="3200"/>
              <a:t>Design Contest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5425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ja-JP" sz="2000" dirty="0">
                <a:latin typeface="Helvetica" panose="020B0604020202020204" pitchFamily="34" charset="0"/>
              </a:rPr>
              <a:t>13 excellent designs are accepted out of 15 submissions from five </a:t>
            </a:r>
            <a:r>
              <a:rPr lang="en-GB" altLang="ja-JP" sz="2000" dirty="0" smtClean="0">
                <a:latin typeface="Helvetica" panose="020B0604020202020204" pitchFamily="34" charset="0"/>
              </a:rPr>
              <a:t>countries/areas</a:t>
            </a:r>
          </a:p>
          <a:p>
            <a:pPr eaLnBrk="1" hangingPunct="1"/>
            <a:endParaRPr lang="en-GB" altLang="ja-JP" sz="2000" dirty="0">
              <a:latin typeface="Helvetica" panose="020B0604020202020204" pitchFamily="34" charset="0"/>
            </a:endParaRPr>
          </a:p>
          <a:p>
            <a:pPr eaLnBrk="1" hangingPunct="1"/>
            <a:r>
              <a:rPr lang="en-GB" altLang="ja-JP" sz="2000" dirty="0">
                <a:latin typeface="Helvetica" panose="020B0604020202020204" pitchFamily="34" charset="0"/>
              </a:rPr>
              <a:t>Three awards will be given soon after</a:t>
            </a:r>
          </a:p>
          <a:p>
            <a:r>
              <a:rPr lang="en-US" altLang="ja-JP" sz="2000" dirty="0"/>
              <a:t>Oral Presentations (Session 1A) are scheduled after Keynote I</a:t>
            </a:r>
            <a:endParaRPr lang="ja-JP" altLang="ja-JP" sz="2000" dirty="0"/>
          </a:p>
          <a:p>
            <a:r>
              <a:rPr lang="en-US" altLang="ja-JP" sz="2000" dirty="0"/>
              <a:t>Then, Poster Presentations are held with snacks during lunch time</a:t>
            </a:r>
            <a:endParaRPr lang="ja-JP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643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DA EC DATE2018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DA DATE 2019 BoG" id="{9B6F155D-C6EB-9647-8EF4-F009581EC29F}" vid="{2B9AFF15-0ACC-1941-B5AB-3A3D5068250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1105</Words>
  <Application>Microsoft Office PowerPoint</Application>
  <PresentationFormat>画面に合わせる (4:3)</PresentationFormat>
  <Paragraphs>319</Paragraphs>
  <Slides>22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Calibri</vt:lpstr>
      <vt:lpstr>ＭＳ Ｐゴシック</vt:lpstr>
      <vt:lpstr>Wingdings 3</vt:lpstr>
      <vt:lpstr>Helvetica</vt:lpstr>
      <vt:lpstr>Verdana</vt:lpstr>
      <vt:lpstr>Arial</vt:lpstr>
      <vt:lpstr>Wingdings</vt:lpstr>
      <vt:lpstr>Californian FB</vt:lpstr>
      <vt:lpstr>ＭＳ ゴシック</vt:lpstr>
      <vt:lpstr>CEDA EC DATE2018</vt:lpstr>
      <vt:lpstr>ASP-DAC rep.</vt:lpstr>
      <vt:lpstr>ASPDAC 2019 Conference Overview</vt:lpstr>
      <vt:lpstr>Sponsors &amp; Supporters</vt:lpstr>
      <vt:lpstr>Attendees: Japanese attendants are decreasing        </vt:lpstr>
      <vt:lpstr>Session Organization</vt:lpstr>
      <vt:lpstr>Keynotes</vt:lpstr>
      <vt:lpstr>Designers’ Forum</vt:lpstr>
      <vt:lpstr>Designers’ Forum</vt:lpstr>
      <vt:lpstr>University LSI  Design Contest</vt:lpstr>
      <vt:lpstr>Tutorial Attendances: Not profitable</vt:lpstr>
      <vt:lpstr># of Attendees (Jan 22)</vt:lpstr>
      <vt:lpstr># of Attendees (Jan 23)</vt:lpstr>
      <vt:lpstr># of Attendees (Jan 24)</vt:lpstr>
      <vt:lpstr>Industrial Supporters</vt:lpstr>
      <vt:lpstr>Future Plan</vt:lpstr>
      <vt:lpstr>PowerPoint プレゼンテーション</vt:lpstr>
      <vt:lpstr>OC Members</vt:lpstr>
      <vt:lpstr>Attendees  (against 2017@Makuhari, Japan)</vt:lpstr>
      <vt:lpstr>Tutorials</vt:lpstr>
      <vt:lpstr>Tutorials (2)</vt:lpstr>
      <vt:lpstr>Tutorials (3)</vt:lpstr>
      <vt:lpstr>Attendees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yuichiro.ogawa</dc:creator>
  <cp:lastModifiedBy>0000010653072</cp:lastModifiedBy>
  <cp:revision>390</cp:revision>
  <cp:lastPrinted>2015-01-10T10:35:01Z</cp:lastPrinted>
  <dcterms:created xsi:type="dcterms:W3CDTF">2011-01-19T01:23:19Z</dcterms:created>
  <dcterms:modified xsi:type="dcterms:W3CDTF">2019-03-14T05:37:01Z</dcterms:modified>
</cp:coreProperties>
</file>