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44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541080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9189" y="6487412"/>
            <a:ext cx="911939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06/05/2016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5"/>
            <a:ext cx="2991416" cy="365125"/>
          </a:xfrm>
        </p:spPr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0976" y="6487411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61172" y="6003016"/>
            <a:ext cx="2827651" cy="102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89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1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9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6/5/16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2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Austin Convention Center, Austin, TX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6" y="6084555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361172" y="6003016"/>
            <a:ext cx="2827651" cy="1027183"/>
          </a:xfrm>
          <a:prstGeom prst="rect">
            <a:avLst/>
          </a:prstGeom>
        </p:spPr>
      </p:pic>
      <p:pic>
        <p:nvPicPr>
          <p:cNvPr id="29" name="Picture 2" descr="IEEE MB Blue gif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48425"/>
            <a:ext cx="18415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3662" y="259735"/>
            <a:ext cx="9652659" cy="1066157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ASP-DAC 2016 @ Macau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zh-MO" altLang="en-US" sz="3200" dirty="0" smtClean="0"/>
              <a:t>Jan. 25 - 28, 2016 </a:t>
            </a:r>
            <a:r>
              <a:rPr lang="en-US" altLang="zh-MO" sz="3200" dirty="0" smtClean="0"/>
              <a:t>)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3397"/>
            <a:ext cx="5166959" cy="3880773"/>
          </a:xfrm>
        </p:spPr>
        <p:txBody>
          <a:bodyPr>
            <a:normAutofit/>
          </a:bodyPr>
          <a:lstStyle/>
          <a:p>
            <a:r>
              <a:rPr lang="en-US" sz="2000" dirty="0"/>
              <a:t>General Chair</a:t>
            </a:r>
            <a:br>
              <a:rPr lang="en-US" sz="2000" dirty="0"/>
            </a:br>
            <a:r>
              <a:rPr lang="en-US" sz="2000" dirty="0" err="1"/>
              <a:t>Rui</a:t>
            </a:r>
            <a:r>
              <a:rPr lang="en-US" sz="2000" dirty="0"/>
              <a:t> </a:t>
            </a:r>
            <a:r>
              <a:rPr lang="en-US" sz="2000" dirty="0" smtClean="0"/>
              <a:t>Martins, Univ. of Macau</a:t>
            </a:r>
          </a:p>
          <a:p>
            <a:r>
              <a:rPr lang="en-US" sz="2000" dirty="0"/>
              <a:t>TPC </a:t>
            </a:r>
            <a:r>
              <a:rPr lang="en-US" sz="2000" dirty="0" smtClean="0"/>
              <a:t>Chair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TingTing</a:t>
            </a:r>
            <a:r>
              <a:rPr lang="en-US" sz="2000" dirty="0"/>
              <a:t> </a:t>
            </a:r>
            <a:r>
              <a:rPr lang="en-US" sz="2000" dirty="0" smtClean="0"/>
              <a:t>Hwang, National </a:t>
            </a:r>
            <a:r>
              <a:rPr lang="en-US" sz="2000" dirty="0"/>
              <a:t>Tsing Hua </a:t>
            </a:r>
            <a:r>
              <a:rPr lang="en-US" sz="2000" dirty="0" smtClean="0"/>
              <a:t>Univ.</a:t>
            </a:r>
            <a:endParaRPr lang="en-US" sz="2000" dirty="0"/>
          </a:p>
          <a:p>
            <a:r>
              <a:rPr lang="en-US" sz="2000" dirty="0" smtClean="0"/>
              <a:t>Total Attendance: 233 </a:t>
            </a:r>
          </a:p>
          <a:p>
            <a:pPr lvl="1"/>
            <a:r>
              <a:rPr lang="en-US" sz="1800" dirty="0" smtClean="0"/>
              <a:t>Academia: 214 (including 78 students)</a:t>
            </a:r>
          </a:p>
          <a:p>
            <a:pPr lvl="1"/>
            <a:r>
              <a:rPr lang="en-US" sz="1800" dirty="0" smtClean="0"/>
              <a:t>Industries: 19</a:t>
            </a:r>
          </a:p>
          <a:p>
            <a:endParaRPr lang="en-US" sz="20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848" y="668651"/>
            <a:ext cx="6326776" cy="4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60" y="402272"/>
            <a:ext cx="9561219" cy="132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ASP-DAC 2017 </a:t>
            </a:r>
            <a:r>
              <a:rPr lang="en-US" sz="3200" dirty="0"/>
              <a:t>@ Chiba/Tokyo </a:t>
            </a:r>
            <a:r>
              <a:rPr lang="en-US" sz="3200" dirty="0" smtClean="0"/>
              <a:t>(same as 2015)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/>
              <a:t>Jan.16-19, </a:t>
            </a:r>
            <a:r>
              <a:rPr lang="en-US" sz="3200" dirty="0" smtClean="0"/>
              <a:t>2017)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1644333"/>
            <a:ext cx="9348850" cy="4545011"/>
          </a:xfrm>
        </p:spPr>
        <p:txBody>
          <a:bodyPr>
            <a:noAutofit/>
          </a:bodyPr>
          <a:lstStyle/>
          <a:p>
            <a:r>
              <a:rPr lang="en-US" sz="2000" dirty="0"/>
              <a:t>General </a:t>
            </a:r>
            <a:r>
              <a:rPr lang="en-US" sz="2000" dirty="0" smtClean="0"/>
              <a:t>Chair: </a:t>
            </a:r>
            <a:r>
              <a:rPr lang="en-US" sz="2000" dirty="0" err="1" smtClean="0"/>
              <a:t>Naofumi</a:t>
            </a:r>
            <a:r>
              <a:rPr lang="en-US" sz="2000" dirty="0" smtClean="0"/>
              <a:t> Takagi, Kyoto Univ.</a:t>
            </a:r>
            <a:endParaRPr lang="en-US" sz="2000" dirty="0"/>
          </a:p>
          <a:p>
            <a:r>
              <a:rPr lang="en-US" sz="2000" dirty="0"/>
              <a:t>TPC </a:t>
            </a:r>
            <a:r>
              <a:rPr lang="en-US" sz="2000" dirty="0" smtClean="0"/>
              <a:t>Chair:</a:t>
            </a:r>
            <a:r>
              <a:rPr lang="en-US" sz="2000" dirty="0"/>
              <a:t> </a:t>
            </a:r>
            <a:r>
              <a:rPr lang="en-US" sz="2000" dirty="0" smtClean="0"/>
              <a:t>David </a:t>
            </a:r>
            <a:r>
              <a:rPr lang="en-US" sz="2000" dirty="0"/>
              <a:t>Z. </a:t>
            </a:r>
            <a:r>
              <a:rPr lang="en-US" sz="2000" dirty="0" smtClean="0"/>
              <a:t>Pan, UT Austin</a:t>
            </a:r>
          </a:p>
          <a:p>
            <a:r>
              <a:rPr lang="en-US" sz="2000" dirty="0" smtClean="0"/>
              <a:t>Focus on providing </a:t>
            </a:r>
            <a:r>
              <a:rPr lang="en-US" sz="2000" dirty="0"/>
              <a:t>valuable information on EDA to designers</a:t>
            </a:r>
          </a:p>
          <a:p>
            <a:pPr lvl="1"/>
            <a:r>
              <a:rPr lang="en-US" sz="1800" dirty="0"/>
              <a:t>Designers’ forum</a:t>
            </a:r>
          </a:p>
          <a:p>
            <a:pPr lvl="1"/>
            <a:r>
              <a:rPr lang="en-US" sz="1800" dirty="0"/>
              <a:t>Supporters’ </a:t>
            </a:r>
            <a:r>
              <a:rPr lang="en-US" sz="1800" dirty="0" smtClean="0"/>
              <a:t>exhibition </a:t>
            </a:r>
            <a:r>
              <a:rPr lang="en-US" sz="1800" dirty="0"/>
              <a:t>/ Lunch </a:t>
            </a:r>
            <a:r>
              <a:rPr lang="en-US" sz="1800" dirty="0" smtClean="0"/>
              <a:t>session</a:t>
            </a:r>
            <a:endParaRPr lang="en-US" sz="1800" dirty="0"/>
          </a:p>
          <a:p>
            <a:r>
              <a:rPr lang="en-US" sz="2000" dirty="0" smtClean="0"/>
              <a:t>Important Dates:</a:t>
            </a:r>
          </a:p>
          <a:p>
            <a:pPr lvl="1"/>
            <a:r>
              <a:rPr lang="en-US" sz="1800" dirty="0"/>
              <a:t>Deadline for </a:t>
            </a:r>
            <a:r>
              <a:rPr lang="en-US" sz="1800" dirty="0" smtClean="0"/>
              <a:t>submission: 5 </a:t>
            </a:r>
            <a:r>
              <a:rPr lang="en-US" sz="1800" dirty="0"/>
              <a:t>PM AOE (Anywhere on Earth), July 8 (Friday), 2016</a:t>
            </a:r>
          </a:p>
          <a:p>
            <a:pPr lvl="1"/>
            <a:r>
              <a:rPr lang="en-US" sz="1800" dirty="0"/>
              <a:t>TPC meeting: Aug. 29, 2016 @ Hong Kong</a:t>
            </a:r>
          </a:p>
          <a:p>
            <a:pPr lvl="1"/>
            <a:r>
              <a:rPr lang="en-US" sz="1800" dirty="0"/>
              <a:t>Formal </a:t>
            </a:r>
            <a:r>
              <a:rPr lang="en-US" sz="1800" dirty="0" smtClean="0"/>
              <a:t>notification: </a:t>
            </a:r>
            <a:r>
              <a:rPr lang="en-US" sz="1800" dirty="0"/>
              <a:t>Sep. 12, 2016</a:t>
            </a:r>
          </a:p>
          <a:p>
            <a:pPr lvl="1"/>
            <a:r>
              <a:rPr lang="en-US" sz="1800" dirty="0"/>
              <a:t>Acceptance/rejection results </a:t>
            </a:r>
            <a:r>
              <a:rPr lang="en-US" sz="1800" dirty="0" smtClean="0"/>
              <a:t>on web: Sep</a:t>
            </a:r>
            <a:r>
              <a:rPr lang="en-US" sz="1800" dirty="0"/>
              <a:t>. 1, </a:t>
            </a:r>
            <a:r>
              <a:rPr lang="en-US" sz="1800" dirty="0" smtClean="0"/>
              <a:t>2016 (DATE deadline, Sep. 11)</a:t>
            </a:r>
            <a:endParaRPr lang="en-US" sz="18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494</TotalTime>
  <Words>120</Words>
  <Application>Microsoft Macintosh PowerPoint</Application>
  <PresentationFormat>Custom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Facet</vt:lpstr>
      <vt:lpstr>ASP-DAC 2016 @ Macau  (Jan. 25 - 28, 2016 )</vt:lpstr>
      <vt:lpstr>ASP-DAC 2017 @ Chiba/Tokyo (same as 2015) (Jan.16-19, 2017)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Jennifir McGillis</cp:lastModifiedBy>
  <cp:revision>17</cp:revision>
  <dcterms:created xsi:type="dcterms:W3CDTF">2016-04-15T13:56:06Z</dcterms:created>
  <dcterms:modified xsi:type="dcterms:W3CDTF">2016-06-07T20:28:13Z</dcterms:modified>
</cp:coreProperties>
</file>