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9" r:id="rId3"/>
    <p:sldId id="258" r:id="rId4"/>
    <p:sldId id="263" r:id="rId5"/>
    <p:sldId id="260" r:id="rId6"/>
    <p:sldId id="261" r:id="rId7"/>
    <p:sldId id="262" r:id="rId8"/>
    <p:sldId id="264" r:id="rId9"/>
    <p:sldId id="278" r:id="rId10"/>
    <p:sldId id="272" r:id="rId11"/>
    <p:sldId id="279" r:id="rId12"/>
    <p:sldId id="275" r:id="rId13"/>
    <p:sldId id="280" r:id="rId14"/>
    <p:sldId id="274" r:id="rId15"/>
    <p:sldId id="281" r:id="rId16"/>
    <p:sldId id="282" r:id="rId17"/>
    <p:sldId id="283"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p:restoredTop sz="94684"/>
  </p:normalViewPr>
  <p:slideViewPr>
    <p:cSldViewPr snapToGrid="0" snapToObjects="1">
      <p:cViewPr varScale="1">
        <p:scale>
          <a:sx n="108" d="100"/>
          <a:sy n="108"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B9CC1-08E7-F04A-9D11-37E2694058D2}" type="datetimeFigureOut">
              <a:rPr lang="en-US" smtClean="0"/>
              <a:t>3/18/19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E2D16-9F2A-5E43-8555-AF3FBC1D7DE2}" type="slidenum">
              <a:rPr lang="en-US" smtClean="0"/>
              <a:t>‹#›</a:t>
            </a:fld>
            <a:endParaRPr lang="en-US"/>
          </a:p>
        </p:txBody>
      </p:sp>
    </p:spTree>
    <p:extLst>
      <p:ext uri="{BB962C8B-B14F-4D97-AF65-F5344CB8AC3E}">
        <p14:creationId xmlns:p14="http://schemas.microsoft.com/office/powerpoint/2010/main" val="366895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22181-BF74-48F2-B3BE-98A7CF306C1B}" type="slidenum">
              <a:rPr lang="zh-CN" altLang="en-US" smtClean="0"/>
              <a:t>10</a:t>
            </a:fld>
            <a:endParaRPr lang="zh-CN" altLang="en-US"/>
          </a:p>
        </p:txBody>
      </p:sp>
    </p:spTree>
    <p:extLst>
      <p:ext uri="{BB962C8B-B14F-4D97-AF65-F5344CB8AC3E}">
        <p14:creationId xmlns:p14="http://schemas.microsoft.com/office/powerpoint/2010/main" val="138548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22181-BF74-48F2-B3BE-98A7CF306C1B}" type="slidenum">
              <a:rPr lang="zh-CN" altLang="en-US" smtClean="0"/>
              <a:t>14</a:t>
            </a:fld>
            <a:endParaRPr lang="zh-CN" altLang="en-US"/>
          </a:p>
        </p:txBody>
      </p:sp>
    </p:spTree>
    <p:extLst>
      <p:ext uri="{BB962C8B-B14F-4D97-AF65-F5344CB8AC3E}">
        <p14:creationId xmlns:p14="http://schemas.microsoft.com/office/powerpoint/2010/main" val="295832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5D2AD2-81DB-4DD0-908E-A623FDD2DD28}" type="slidenum">
              <a:rPr lang="zh-TW" altLang="en-US" smtClean="0"/>
              <a:t>16</a:t>
            </a:fld>
            <a:endParaRPr lang="zh-TW" altLang="en-US"/>
          </a:p>
        </p:txBody>
      </p:sp>
    </p:spTree>
    <p:extLst>
      <p:ext uri="{BB962C8B-B14F-4D97-AF65-F5344CB8AC3E}">
        <p14:creationId xmlns:p14="http://schemas.microsoft.com/office/powerpoint/2010/main" val="279776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a:t>
            </a:r>
          </a:p>
          <a:p>
            <a:r>
              <a:rPr lang="en-US" altLang="zh-TW" dirty="0"/>
              <a:t>Currently on a private server</a:t>
            </a:r>
          </a:p>
          <a:p>
            <a:endParaRPr lang="en-US" altLang="zh-TW" dirty="0"/>
          </a:p>
          <a:p>
            <a:r>
              <a:rPr lang="en-US" altLang="zh-TW" dirty="0"/>
              <a:t>4.</a:t>
            </a:r>
          </a:p>
          <a:p>
            <a:r>
              <a:rPr lang="en-US" altLang="zh-TW" dirty="0"/>
              <a:t>Link</a:t>
            </a:r>
            <a:r>
              <a:rPr lang="en-US" altLang="zh-TW" baseline="0" dirty="0"/>
              <a:t> with 2019 ISPD contest: done</a:t>
            </a:r>
          </a:p>
          <a:p>
            <a:r>
              <a:rPr lang="en-US" altLang="zh-TW" baseline="0" dirty="0"/>
              <a:t>Link with 2019 CAD contest: on-going discussion</a:t>
            </a:r>
          </a:p>
          <a:p>
            <a:r>
              <a:rPr lang="en-US" altLang="zh-TW" baseline="0" dirty="0"/>
              <a:t>5.</a:t>
            </a:r>
          </a:p>
          <a:p>
            <a:r>
              <a:rPr lang="en-US" altLang="zh-TW" baseline="0" dirty="0"/>
              <a:t>Collaboration with ERI: scheduled on March 21 (EDA Workshop, Hsinchu, Taiwan)</a:t>
            </a:r>
            <a:endParaRPr lang="zh-TW" altLang="en-US" dirty="0"/>
          </a:p>
        </p:txBody>
      </p:sp>
      <p:sp>
        <p:nvSpPr>
          <p:cNvPr id="4" name="投影片編號版面配置區 3"/>
          <p:cNvSpPr>
            <a:spLocks noGrp="1"/>
          </p:cNvSpPr>
          <p:nvPr>
            <p:ph type="sldNum" sz="quarter" idx="10"/>
          </p:nvPr>
        </p:nvSpPr>
        <p:spPr/>
        <p:txBody>
          <a:bodyPr/>
          <a:lstStyle/>
          <a:p>
            <a:fld id="{73F5129E-DD0A-49D4-9541-ABF8086B91FA}" type="slidenum">
              <a:rPr lang="zh-TW" altLang="en-US" smtClean="0"/>
              <a:t>17</a:t>
            </a:fld>
            <a:endParaRPr lang="zh-TW" altLang="en-US"/>
          </a:p>
        </p:txBody>
      </p:sp>
    </p:spTree>
    <p:extLst>
      <p:ext uri="{BB962C8B-B14F-4D97-AF65-F5344CB8AC3E}">
        <p14:creationId xmlns:p14="http://schemas.microsoft.com/office/powerpoint/2010/main" val="263936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lvl1pPr>
              <a:defRPr/>
            </a:lvl1pPr>
          </a:lstStyle>
          <a:p>
            <a:r>
              <a:rPr lang="en-US" dirty="0"/>
              <a:t>Name of your Activity</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hasCustomPrompt="1"/>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800100" indent="-34290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r>
              <a:rPr lang="en-US" dirty="0"/>
              <a:t>Name of Chair</a:t>
            </a:r>
          </a:p>
          <a:p>
            <a:pPr lvl="1"/>
            <a:r>
              <a:rPr lang="en-US" dirty="0"/>
              <a:t>Members of Committee (if applicable)</a:t>
            </a:r>
          </a:p>
          <a:p>
            <a:pPr lvl="1"/>
            <a:endParaRPr lang="en-US" dirty="0"/>
          </a:p>
        </p:txBody>
      </p:sp>
    </p:spTree>
    <p:extLst>
      <p:ext uri="{BB962C8B-B14F-4D97-AF65-F5344CB8AC3E}">
        <p14:creationId xmlns:p14="http://schemas.microsoft.com/office/powerpoint/2010/main" val="281133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p>
            <a:r>
              <a:rPr lang="en-US" dirty="0"/>
              <a:t>2019 Vision</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742950" indent="-28575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318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755855"/>
          </a:xfrm>
        </p:spPr>
        <p:txBody>
          <a:bodyPr/>
          <a:lstStyle>
            <a:lvl1pPr>
              <a:defRPr sz="3200"/>
            </a:lvl1pPr>
          </a:lstStyle>
          <a:p>
            <a:r>
              <a:rPr lang="en-US" dirty="0"/>
              <a:t>Current Status</a:t>
            </a:r>
          </a:p>
        </p:txBody>
      </p:sp>
      <p:sp>
        <p:nvSpPr>
          <p:cNvPr id="3" name="Text Placeholder 2"/>
          <p:cNvSpPr>
            <a:spLocks noGrp="1"/>
          </p:cNvSpPr>
          <p:nvPr>
            <p:ph type="body" idx="1" hasCustomPrompt="1"/>
          </p:nvPr>
        </p:nvSpPr>
        <p:spPr>
          <a:xfrm>
            <a:off x="388955" y="1655764"/>
            <a:ext cx="8556170" cy="576262"/>
          </a:xfrm>
        </p:spPr>
        <p:txBody>
          <a:bodyPr anchor="b">
            <a:noAutofit/>
          </a:bodyPr>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Ongoing Items:</a:t>
            </a:r>
          </a:p>
        </p:txBody>
      </p:sp>
      <p:sp>
        <p:nvSpPr>
          <p:cNvPr id="4" name="Content Placeholder 3"/>
          <p:cNvSpPr>
            <a:spLocks noGrp="1"/>
          </p:cNvSpPr>
          <p:nvPr>
            <p:ph sz="half" idx="2"/>
          </p:nvPr>
        </p:nvSpPr>
        <p:spPr>
          <a:xfrm>
            <a:off x="388955" y="2395881"/>
            <a:ext cx="8542513" cy="3304117"/>
          </a:xfrm>
        </p:spPr>
        <p:txBody>
          <a:bodyPr>
            <a:normAutofit/>
          </a:bodyPr>
          <a:lstStyle>
            <a:lvl1pPr marL="285750" indent="-285750">
              <a:buClr>
                <a:schemeClr val="tx1"/>
              </a:buClr>
              <a:buSzPct val="90000"/>
              <a:buFont typeface="Arial" panose="020B0604020202020204" pitchFamily="34" charset="0"/>
              <a:buChar char="•"/>
              <a:defRPr sz="2000">
                <a:latin typeface="+mn-lt"/>
              </a:defRPr>
            </a:lvl1pPr>
            <a:lvl2pPr>
              <a:defRPr>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15" name="Slide Number Placeholder 5"/>
          <p:cNvSpPr>
            <a:spLocks noGrp="1"/>
          </p:cNvSpPr>
          <p:nvPr>
            <p:ph type="sldNum" sz="quarter" idx="12"/>
          </p:nvPr>
        </p:nvSpPr>
        <p:spPr>
          <a:xfrm>
            <a:off x="4510216" y="6623222"/>
            <a:ext cx="419189" cy="233671"/>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9815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824128"/>
          </a:xfrm>
        </p:spPr>
        <p:txBody>
          <a:bodyPr/>
          <a:lstStyle/>
          <a:p>
            <a:r>
              <a:rPr lang="en-US" dirty="0"/>
              <a:t>Looking forward (2020)</a:t>
            </a:r>
          </a:p>
        </p:txBody>
      </p:sp>
      <p:sp>
        <p:nvSpPr>
          <p:cNvPr id="5" name="Content Placeholder 3"/>
          <p:cNvSpPr>
            <a:spLocks noGrp="1"/>
          </p:cNvSpPr>
          <p:nvPr>
            <p:ph sz="half" idx="2"/>
          </p:nvPr>
        </p:nvSpPr>
        <p:spPr>
          <a:xfrm>
            <a:off x="375299" y="1877008"/>
            <a:ext cx="8542513" cy="3304117"/>
          </a:xfrm>
        </p:spPr>
        <p:txBody>
          <a:bodyPr>
            <a:normAutofit/>
          </a:bodyPr>
          <a:lstStyle>
            <a:lvl1pPr marL="285750" indent="-285750">
              <a:buClr>
                <a:schemeClr val="tx1"/>
              </a:buClr>
              <a:buSzPct val="100000"/>
              <a:buFont typeface="Arial" panose="020B0604020202020204" pitchFamily="34" charset="0"/>
              <a:buChar char="•"/>
              <a:defRPr sz="2200">
                <a:latin typeface="+mn-lt"/>
              </a:defRPr>
            </a:lvl1pPr>
            <a:lvl2pPr marL="742950" indent="-285750">
              <a:buClr>
                <a:schemeClr val="tx1"/>
              </a:buClr>
              <a:buSzPct val="100000"/>
              <a:buFont typeface="Arial" panose="020B0604020202020204" pitchFamily="34" charset="0"/>
              <a:buChar char="•"/>
              <a:defRPr sz="2000">
                <a:latin typeface="+mn-lt"/>
              </a:defRPr>
            </a:lvl2pPr>
            <a:lvl3pPr marL="1143000" indent="-228600">
              <a:buClr>
                <a:schemeClr val="tx1"/>
              </a:buClr>
              <a:buSzPct val="100000"/>
              <a:buFont typeface="Arial" panose="020B0604020202020204" pitchFamily="34" charset="0"/>
              <a:buChar char="•"/>
              <a:defRPr sz="1800">
                <a:latin typeface="+mn-lt"/>
              </a:defRPr>
            </a:lvl3pPr>
            <a:lvl4pPr marL="1600200" indent="-228600">
              <a:buClr>
                <a:schemeClr val="tx1"/>
              </a:buClr>
              <a:buSzPct val="100000"/>
              <a:buFont typeface="Arial" panose="020B0604020202020204" pitchFamily="34" charset="0"/>
              <a:buChar char="•"/>
              <a:defRPr sz="1800">
                <a:latin typeface="+mn-lt"/>
              </a:defRPr>
            </a:lvl4pPr>
            <a:lvl5pPr marL="2057400" indent="-228600">
              <a:buClr>
                <a:schemeClr val="tx1"/>
              </a:buClr>
              <a:buSzPct val="100000"/>
              <a:buFont typeface="Arial" panose="020B0604020202020204" pitchFamily="34" charset="0"/>
              <a:buChar cha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8EA0407-AADE-604C-99A7-F0A5634D717D}"/>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09560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C8BAD2-C8A8-A74F-A1B4-0D324CB88720}"/>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362857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Text Placeholder 6"/>
          <p:cNvSpPr>
            <a:spLocks noGrp="1"/>
          </p:cNvSpPr>
          <p:nvPr>
            <p:ph type="body" sz="quarter" idx="10" hasCustomPrompt="1"/>
          </p:nvPr>
        </p:nvSpPr>
        <p:spPr>
          <a:xfrm>
            <a:off x="10224459" y="6165304"/>
            <a:ext cx="1152128" cy="404664"/>
          </a:xfrm>
          <a:prstGeom prst="rect">
            <a:avLst/>
          </a:prstGeom>
        </p:spPr>
        <p:txBody>
          <a:bodyPr/>
          <a:lstStyle>
            <a:lvl1pPr marL="0" indent="0">
              <a:buNone/>
              <a:defRPr sz="2800"/>
            </a:lvl1pPr>
          </a:lstStyle>
          <a:p>
            <a:pPr lvl="0"/>
            <a:r>
              <a:rPr lang="en-US" dirty="0"/>
              <a:t>&lt;#&gt;</a:t>
            </a:r>
          </a:p>
        </p:txBody>
      </p:sp>
    </p:spTree>
    <p:extLst>
      <p:ext uri="{BB962C8B-B14F-4D97-AF65-F5344CB8AC3E}">
        <p14:creationId xmlns:p14="http://schemas.microsoft.com/office/powerpoint/2010/main" val="15817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800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2" y="324220"/>
            <a:ext cx="8596668" cy="642611"/>
          </a:xfrm>
        </p:spPr>
        <p:txBody>
          <a:bodyPr>
            <a:normAutofit/>
          </a:bodyPr>
          <a:lstStyle>
            <a:lvl1pPr>
              <a:defRPr sz="3600">
                <a:latin typeface="+mn-lt"/>
                <a:cs typeface="Arial"/>
              </a:defRPr>
            </a:lvl1pPr>
          </a:lstStyle>
          <a:p>
            <a:r>
              <a:rPr lang="en-US" dirty="0"/>
              <a:t>Edit content</a:t>
            </a:r>
          </a:p>
        </p:txBody>
      </p:sp>
      <p:sp>
        <p:nvSpPr>
          <p:cNvPr id="3" name="Content Placeholder 2"/>
          <p:cNvSpPr>
            <a:spLocks noGrp="1"/>
          </p:cNvSpPr>
          <p:nvPr>
            <p:ph idx="1" hasCustomPrompt="1"/>
          </p:nvPr>
        </p:nvSpPr>
        <p:spPr>
          <a:xfrm>
            <a:off x="353951" y="1197717"/>
            <a:ext cx="8596668" cy="4843647"/>
          </a:xfrm>
        </p:spPr>
        <p:txBody>
          <a:bodyPr>
            <a:normAutofit/>
          </a:bodyPr>
          <a:lstStyle>
            <a:lvl1pPr marL="380990" indent="-380990">
              <a:buClr>
                <a:schemeClr val="accent2">
                  <a:lumMod val="75000"/>
                </a:schemeClr>
              </a:buClr>
              <a:buSzPct val="90000"/>
              <a:buFont typeface="Arial"/>
              <a:buChar char="•"/>
              <a:defRPr sz="2400">
                <a:solidFill>
                  <a:schemeClr val="tx1"/>
                </a:solidFill>
                <a:latin typeface="+mn-lt"/>
                <a:cs typeface="Arial"/>
              </a:defRPr>
            </a:lvl1pPr>
            <a:lvl2pPr marL="838179" indent="-380990">
              <a:buClr>
                <a:schemeClr val="accent2">
                  <a:lumMod val="75000"/>
                </a:schemeClr>
              </a:buClr>
              <a:buSzPct val="90000"/>
              <a:buFont typeface="Arial"/>
              <a:buChar char="•"/>
              <a:defRPr sz="2000">
                <a:solidFill>
                  <a:schemeClr val="tx1"/>
                </a:solidFill>
                <a:latin typeface="+mn-lt"/>
                <a:cs typeface="Arial"/>
              </a:defRPr>
            </a:lvl2pPr>
            <a:lvl3pPr marL="1295368" indent="-380990">
              <a:buClr>
                <a:schemeClr val="accent2">
                  <a:lumMod val="75000"/>
                </a:schemeClr>
              </a:buClr>
              <a:buSzPct val="90000"/>
              <a:buFont typeface="Arial"/>
              <a:buChar char="•"/>
              <a:defRPr sz="1867" baseline="0">
                <a:solidFill>
                  <a:schemeClr val="tx1"/>
                </a:solidFill>
                <a:latin typeface="+mn-lt"/>
                <a:cs typeface="Arial"/>
              </a:defRPr>
            </a:lvl3pPr>
            <a:lvl4pPr>
              <a:defRPr>
                <a:latin typeface="California FB"/>
                <a:cs typeface="California FB"/>
              </a:defRPr>
            </a:lvl4pPr>
            <a:lvl5pPr>
              <a:defRPr>
                <a:latin typeface="California FB"/>
                <a:cs typeface="California FB"/>
              </a:defRPr>
            </a:lvl5pPr>
          </a:lstStyle>
          <a:p>
            <a:pPr lvl="0"/>
            <a:r>
              <a:rPr lang="en-US" dirty="0"/>
              <a:t>Level one</a:t>
            </a:r>
          </a:p>
          <a:p>
            <a:pPr lvl="1"/>
            <a:r>
              <a:rPr lang="en-US" dirty="0"/>
              <a:t>Level two</a:t>
            </a:r>
          </a:p>
          <a:p>
            <a:pPr lvl="2"/>
            <a:r>
              <a:rPr lang="en-US" dirty="0"/>
              <a:t>Level three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43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365101" y="609600"/>
            <a:ext cx="8596668" cy="1320800"/>
          </a:xfrm>
          <a:prstGeom prst="rect">
            <a:avLst/>
          </a:prstGeom>
        </p:spPr>
        <p:txBody>
          <a:bodyPr vert="horz" lIns="91440" tIns="45720" rIns="91440" bIns="45720" rtlCol="0" anchor="t">
            <a:normAutofit/>
          </a:bodyPr>
          <a:lstStyle/>
          <a:p>
            <a:r>
              <a:rPr lang="en-US" dirty="0"/>
              <a:t>IEEE CEDA </a:t>
            </a:r>
            <a:br>
              <a:rPr lang="en-US" dirty="0"/>
            </a:br>
            <a:r>
              <a:rPr lang="en-US" dirty="0"/>
              <a:t>Executive Committee Meeting</a:t>
            </a:r>
          </a:p>
        </p:txBody>
      </p:sp>
      <p:sp>
        <p:nvSpPr>
          <p:cNvPr id="3" name="Text Placeholder 2"/>
          <p:cNvSpPr>
            <a:spLocks noGrp="1"/>
          </p:cNvSpPr>
          <p:nvPr>
            <p:ph type="body" idx="1"/>
          </p:nvPr>
        </p:nvSpPr>
        <p:spPr>
          <a:xfrm>
            <a:off x="353949" y="2160590"/>
            <a:ext cx="8596668" cy="1457868"/>
          </a:xfrm>
          <a:prstGeom prst="rect">
            <a:avLst/>
          </a:prstGeom>
        </p:spPr>
        <p:txBody>
          <a:bodyPr vert="horz" lIns="91440" tIns="45720" rIns="91440" bIns="45720" rtlCol="0">
            <a:noAutofit/>
          </a:bodyPr>
          <a:lstStyle/>
          <a:p>
            <a:pPr lvl="0"/>
            <a:r>
              <a:rPr lang="en-US" dirty="0"/>
              <a:t>President David </a:t>
            </a:r>
            <a:r>
              <a:rPr lang="en-US" dirty="0" err="1"/>
              <a:t>Atienza</a:t>
            </a:r>
            <a:endParaRPr lang="en-US" dirty="0"/>
          </a:p>
          <a:p>
            <a:pPr lvl="0"/>
            <a:r>
              <a:rPr lang="en-US" dirty="0"/>
              <a:t>March 25, 2019 (at DATE)</a:t>
            </a:r>
          </a:p>
          <a:p>
            <a:pPr lvl="0"/>
            <a:r>
              <a:rPr lang="en-US" dirty="0"/>
              <a:t>Florence, Italy</a:t>
            </a:r>
          </a:p>
        </p:txBody>
      </p:sp>
      <p:sp>
        <p:nvSpPr>
          <p:cNvPr id="4" name="Date Placeholder 3"/>
          <p:cNvSpPr>
            <a:spLocks noGrp="1"/>
          </p:cNvSpPr>
          <p:nvPr>
            <p:ph type="dt" sz="half" idx="2"/>
          </p:nvPr>
        </p:nvSpPr>
        <p:spPr>
          <a:xfrm>
            <a:off x="3036355" y="6415039"/>
            <a:ext cx="911939"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r>
              <a:rPr lang="en-US" dirty="0"/>
              <a:t>3/25/2019</a:t>
            </a:r>
          </a:p>
        </p:txBody>
      </p:sp>
      <p:sp>
        <p:nvSpPr>
          <p:cNvPr id="5" name="Footer Placeholder 4"/>
          <p:cNvSpPr>
            <a:spLocks noGrp="1"/>
          </p:cNvSpPr>
          <p:nvPr>
            <p:ph type="ftr" sz="quarter" idx="3"/>
          </p:nvPr>
        </p:nvSpPr>
        <p:spPr>
          <a:xfrm>
            <a:off x="387288" y="6415039"/>
            <a:ext cx="2936680"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dirty="0"/>
              <a:t>IEEE CEDA Annual Board of Governors’ Meeting</a:t>
            </a:r>
          </a:p>
        </p:txBody>
      </p:sp>
      <p:pic>
        <p:nvPicPr>
          <p:cNvPr id="9" name="Picture 8"/>
          <p:cNvPicPr>
            <a:picLocks noChangeAspect="1"/>
          </p:cNvPicPr>
          <p:nvPr/>
        </p:nvPicPr>
        <p:blipFill>
          <a:blip r:embed="rId10"/>
          <a:stretch>
            <a:fillRect/>
          </a:stretch>
        </p:blipFill>
        <p:spPr>
          <a:xfrm>
            <a:off x="9858226" y="22037"/>
            <a:ext cx="2235433" cy="1330615"/>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70868" y="5609987"/>
            <a:ext cx="2221132" cy="1248013"/>
          </a:xfrm>
          <a:prstGeom prst="rect">
            <a:avLst/>
          </a:prstGeom>
        </p:spPr>
      </p:pic>
    </p:spTree>
    <p:extLst>
      <p:ext uri="{BB962C8B-B14F-4D97-AF65-F5344CB8AC3E}">
        <p14:creationId xmlns:p14="http://schemas.microsoft.com/office/powerpoint/2010/main" val="188151478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2" r:id="rId3"/>
    <p:sldLayoutId id="2147483664" r:id="rId4"/>
    <p:sldLayoutId id="2147483665" r:id="rId5"/>
    <p:sldLayoutId id="2147483667" r:id="rId6"/>
    <p:sldLayoutId id="2147483668" r:id="rId7"/>
    <p:sldLayoutId id="2147483669" r:id="rId8"/>
  </p:sldLayoutIdLst>
  <p:txStyles>
    <p:title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ieee-cps.org/index.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ieee-cps.org/task-force-sdu.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ieee-cps.org/letter.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hiyan@mtu.edu" TargetMode="External"/><Relationship Id="rId2" Type="http://schemas.openxmlformats.org/officeDocument/2006/relationships/hyperlink" Target="mailto:huiru.jiang@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eee-cps.org/list.html" TargetMode="External"/><Relationship Id="rId2" Type="http://schemas.openxmlformats.org/officeDocument/2006/relationships/hyperlink" Target="http://www.ieee-cps.org/member.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p:txBody>
          <a:bodyPr/>
          <a:lstStyle/>
          <a:p>
            <a:r>
              <a:rPr lang="en-US" dirty="0"/>
              <a:t>Activities</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p:txBody>
          <a:bodyPr/>
          <a:lstStyle/>
          <a:p>
            <a:r>
              <a:rPr lang="en-US" dirty="0"/>
              <a:t>Gi-Joon Nam (</a:t>
            </a:r>
            <a:r>
              <a:rPr lang="en-US" dirty="0" err="1"/>
              <a:t>gnam@us.ibm.com</a:t>
            </a:r>
            <a:r>
              <a:rPr lang="en-US" dirty="0"/>
              <a:t>)</a:t>
            </a:r>
          </a:p>
          <a:p>
            <a:pPr lvl="1"/>
            <a:r>
              <a:rPr lang="en-US" dirty="0"/>
              <a:t>Committee Members</a:t>
            </a:r>
          </a:p>
          <a:p>
            <a:pPr lvl="2"/>
            <a:r>
              <a:rPr lang="en-US" dirty="0"/>
              <a:t>All CEDA local chapter chairs</a:t>
            </a:r>
          </a:p>
        </p:txBody>
      </p:sp>
    </p:spTree>
    <p:extLst>
      <p:ext uri="{BB962C8B-B14F-4D97-AF65-F5344CB8AC3E}">
        <p14:creationId xmlns:p14="http://schemas.microsoft.com/office/powerpoint/2010/main" val="115844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69" y="361892"/>
            <a:ext cx="9421236" cy="1143000"/>
          </a:xfrm>
        </p:spPr>
        <p:txBody>
          <a:bodyPr>
            <a:normAutofit/>
          </a:bodyPr>
          <a:lstStyle/>
          <a:p>
            <a:r>
              <a:rPr lang="en-US" dirty="0"/>
              <a:t>Journal/Conference Activities in 2018</a:t>
            </a:r>
          </a:p>
        </p:txBody>
      </p:sp>
      <p:sp>
        <p:nvSpPr>
          <p:cNvPr id="3" name="Content Placeholder 2"/>
          <p:cNvSpPr>
            <a:spLocks noGrp="1"/>
          </p:cNvSpPr>
          <p:nvPr>
            <p:ph idx="1"/>
          </p:nvPr>
        </p:nvSpPr>
        <p:spPr>
          <a:xfrm>
            <a:off x="911810" y="1166018"/>
            <a:ext cx="8392988" cy="4525963"/>
          </a:xfrm>
        </p:spPr>
        <p:txBody>
          <a:bodyPr>
            <a:normAutofit/>
          </a:bodyPr>
          <a:lstStyle/>
          <a:p>
            <a:pPr marL="285750" indent="-285750">
              <a:buFont typeface="Arial" panose="020B0604020202020204" pitchFamily="34" charset="0"/>
              <a:buChar char="•"/>
            </a:pPr>
            <a:r>
              <a:rPr lang="en-US" dirty="0">
                <a:sym typeface="+mn-ea"/>
              </a:rPr>
              <a:t>Organized</a:t>
            </a:r>
            <a:r>
              <a:rPr lang="en-US" b="1" dirty="0">
                <a:sym typeface="+mn-ea"/>
              </a:rPr>
              <a:t> </a:t>
            </a:r>
            <a:r>
              <a:rPr lang="en-US" dirty="0">
                <a:sym typeface="+mn-ea"/>
              </a:rPr>
              <a:t>special Issue on Design Automation for Cyber-Physical Systems in </a:t>
            </a:r>
            <a:r>
              <a:rPr lang="en-US" b="1" dirty="0">
                <a:solidFill>
                  <a:srgbClr val="FF0000"/>
                </a:solidFill>
                <a:sym typeface="+mn-ea"/>
              </a:rPr>
              <a:t>Proceedings of the IEEE</a:t>
            </a:r>
            <a:r>
              <a:rPr lang="en-US" dirty="0">
                <a:sym typeface="+mn-ea"/>
              </a:rPr>
              <a:t>, published in September 2018, where all of the four guest editors</a:t>
            </a:r>
            <a:r>
              <a:rPr lang="it-IT" dirty="0">
                <a:sym typeface="+mn-ea"/>
              </a:rPr>
              <a:t> Alberto Sangiovanni-Vincentelli, Shiyan Hu, Xin Li, and Qi Zhu are TC members (or advisory board member).</a:t>
            </a:r>
          </a:p>
          <a:p>
            <a:pPr marL="285750" indent="-285750">
              <a:buFont typeface="Arial" panose="020B0604020202020204" pitchFamily="34" charset="0"/>
              <a:buChar char="•"/>
            </a:pPr>
            <a:r>
              <a:rPr lang="en-US" dirty="0">
                <a:sym typeface="+mn-ea"/>
              </a:rPr>
              <a:t>Organized DAC Workshop on Design Automation for Cyber-Physical Systems (DACPS), 2018, chaired by Qi Zhu. DACPS workshop was founded by the TC since 2016 and 2019 DACPS chair is Mohammad Al </a:t>
            </a:r>
            <a:r>
              <a:rPr lang="en-US" dirty="0" err="1">
                <a:sym typeface="+mn-ea"/>
              </a:rPr>
              <a:t>Faruque</a:t>
            </a:r>
            <a:r>
              <a:rPr lang="en-US" dirty="0">
                <a:sym typeface="+mn-ea"/>
              </a:rPr>
              <a:t>.</a:t>
            </a:r>
          </a:p>
          <a:p>
            <a:pPr marL="285750" indent="-285750">
              <a:buFont typeface="Arial" panose="020B0604020202020204" pitchFamily="34" charset="0"/>
              <a:buChar char="•"/>
            </a:pPr>
            <a:r>
              <a:rPr lang="en-US" dirty="0">
                <a:sym typeface="+mn-ea"/>
              </a:rPr>
              <a:t>IEEE  ICESS 2019 (technical co-sponsor) will be collocated with DAC 2019 and chaired by Qi Zhu, our TC conference chair.</a:t>
            </a:r>
          </a:p>
          <a:p>
            <a:pPr marL="285750" indent="-285750">
              <a:buFont typeface="Arial" panose="020B0604020202020204" pitchFamily="34" charset="0"/>
              <a:buChar char="•"/>
            </a:pPr>
            <a:r>
              <a:rPr lang="en-US" dirty="0">
                <a:sym typeface="+mn-ea"/>
              </a:rPr>
              <a:t>IEEE </a:t>
            </a:r>
            <a:r>
              <a:rPr lang="en-US" dirty="0" err="1">
                <a:sym typeface="+mn-ea"/>
              </a:rPr>
              <a:t>AsianHost</a:t>
            </a:r>
            <a:r>
              <a:rPr lang="en-US" dirty="0">
                <a:sym typeface="+mn-ea"/>
              </a:rPr>
              <a:t> 2018, technical co-sponsor.</a:t>
            </a:r>
          </a:p>
          <a:p>
            <a:pPr marL="285750" indent="-285750">
              <a:buFont typeface="Arial" panose="020B0604020202020204" pitchFamily="34" charset="0"/>
              <a:buChar char="•"/>
            </a:pPr>
            <a:r>
              <a:rPr lang="en-US" dirty="0">
                <a:sym typeface="+mn-ea"/>
              </a:rPr>
              <a:t>IEEE NVMSA 2018, financial co-sponsor.</a:t>
            </a:r>
          </a:p>
          <a:p>
            <a:pPr marL="285750" indent="-285750">
              <a:buFont typeface="Arial" panose="020B0604020202020204" pitchFamily="34" charset="0"/>
              <a:buChar char="•"/>
            </a:pPr>
            <a:r>
              <a:rPr lang="en-US" dirty="0">
                <a:sym typeface="+mn-ea"/>
              </a:rPr>
              <a:t>IEEE RTCSA 2018, technical co-sponsor.</a:t>
            </a:r>
          </a:p>
          <a:p>
            <a:pPr marL="285750" indent="-285750">
              <a:buFont typeface="Arial" panose="020B0604020202020204" pitchFamily="34" charset="0"/>
              <a:buChar char="•"/>
            </a:pPr>
            <a:endParaRPr lang="en-US" dirty="0">
              <a:sym typeface="+mn-ea"/>
            </a:endParaRPr>
          </a:p>
          <a:p>
            <a:endParaRPr lang="en-US" dirty="0">
              <a:solidFill>
                <a:srgbClr val="0070C0"/>
              </a:solidFill>
              <a:sym typeface="+mn-ea"/>
            </a:endParaRPr>
          </a:p>
          <a:p>
            <a:endParaRPr lang="en-US" dirty="0"/>
          </a:p>
        </p:txBody>
      </p:sp>
      <p:sp>
        <p:nvSpPr>
          <p:cNvPr id="14" name="灯片编号占位符 3"/>
          <p:cNvSpPr txBox="1"/>
          <p:nvPr/>
        </p:nvSpPr>
        <p:spPr bwMode="auto">
          <a:xfrm>
            <a:off x="10096500" y="6564631"/>
            <a:ext cx="571500" cy="365125"/>
          </a:xfrm>
          <a:prstGeom prst="rect">
            <a:avLst/>
          </a:prstGeom>
          <a:noFill/>
          <a:ln w="9525">
            <a:noFill/>
            <a:miter lim="800000"/>
          </a:ln>
        </p:spPr>
        <p:txBody>
          <a:bodyPr/>
          <a:lstStyle/>
          <a:p>
            <a:fld id="{AF6E5650-8210-481C-856D-253D7CDB89BF}" type="slidenum">
              <a:rPr lang="zh-CN" altLang="en-US"/>
              <a:t>10</a:t>
            </a:fld>
            <a:endParaRPr lang="zh-CN" altLang="en-US" dirty="0"/>
          </a:p>
        </p:txBody>
      </p:sp>
    </p:spTree>
    <p:extLst>
      <p:ext uri="{BB962C8B-B14F-4D97-AF65-F5344CB8AC3E}">
        <p14:creationId xmlns:p14="http://schemas.microsoft.com/office/powerpoint/2010/main" val="102752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62A3-B800-40EB-870D-34FE2B9A4650}"/>
              </a:ext>
            </a:extLst>
          </p:cNvPr>
          <p:cNvSpPr>
            <a:spLocks noGrp="1"/>
          </p:cNvSpPr>
          <p:nvPr>
            <p:ph type="title"/>
          </p:nvPr>
        </p:nvSpPr>
        <p:spPr/>
        <p:txBody>
          <a:bodyPr/>
          <a:lstStyle/>
          <a:p>
            <a:r>
              <a:rPr lang="en-US" dirty="0"/>
              <a:t>Outreach</a:t>
            </a:r>
          </a:p>
        </p:txBody>
      </p:sp>
      <p:sp>
        <p:nvSpPr>
          <p:cNvPr id="3" name="Content Placeholder 2">
            <a:extLst>
              <a:ext uri="{FF2B5EF4-FFF2-40B4-BE49-F238E27FC236}">
                <a16:creationId xmlns:a16="http://schemas.microsoft.com/office/drawing/2014/main" id="{585213D9-60E2-4140-A6C9-3900E750A339}"/>
              </a:ext>
            </a:extLst>
          </p:cNvPr>
          <p:cNvSpPr>
            <a:spLocks noGrp="1"/>
          </p:cNvSpPr>
          <p:nvPr>
            <p:ph idx="1"/>
          </p:nvPr>
        </p:nvSpPr>
        <p:spPr>
          <a:xfrm>
            <a:off x="520823" y="1076958"/>
            <a:ext cx="8845119" cy="5323842"/>
          </a:xfrm>
        </p:spPr>
        <p:txBody>
          <a:bodyPr>
            <a:normAutofit fontScale="85000" lnSpcReduction="10000"/>
          </a:bodyPr>
          <a:lstStyle/>
          <a:p>
            <a:pPr marL="285750" indent="-285750">
              <a:buFont typeface="Arial" panose="020B0604020202020204" pitchFamily="34" charset="0"/>
              <a:buChar char="•"/>
            </a:pPr>
            <a:r>
              <a:rPr lang="en-US" sz="1900" dirty="0"/>
              <a:t>General impact: the TC is becoming very popular in the broader CPS academic community. The visit to our TCCPS website since 2017 reaches </a:t>
            </a:r>
            <a:r>
              <a:rPr lang="en-US" sz="1900" b="1" dirty="0">
                <a:solidFill>
                  <a:srgbClr val="FF0000"/>
                </a:solidFill>
              </a:rPr>
              <a:t>35,458</a:t>
            </a:r>
            <a:r>
              <a:rPr lang="en-US" sz="1900" dirty="0"/>
              <a:t> (as of March 17, 2019). The counter is shown in the main page of the TC at </a:t>
            </a:r>
            <a:r>
              <a:rPr lang="en-US" sz="1900" dirty="0">
                <a:hlinkClick r:id="rId2"/>
              </a:rPr>
              <a:t>http://www.ieee-cps.org/index.html</a:t>
            </a:r>
            <a:r>
              <a:rPr lang="en-US" sz="1900" dirty="0"/>
              <a:t>, maintained by Bei Yu, our web chair and newsletter editor.</a:t>
            </a:r>
          </a:p>
          <a:p>
            <a:pPr marL="285750" indent="-285750">
              <a:buFont typeface="Arial" panose="020B0604020202020204" pitchFamily="34" charset="0"/>
              <a:buChar char="•"/>
            </a:pPr>
            <a:r>
              <a:rPr lang="en-US" sz="1900" dirty="0"/>
              <a:t>For outreach to CPS-IoT Week, the TC conference chair Qi Zhu is the program chair for First Workshop on Design Automation for CPS and IoT (DESTION) 2019 at CPS-IoT Week. The general chairs are </a:t>
            </a:r>
            <a:r>
              <a:rPr lang="it-IT" sz="1900" dirty="0">
                <a:sym typeface="+mn-ea"/>
              </a:rPr>
              <a:t>Alberto Sangiovanni-Vincentelli and Janos Sztipanovits, and a few TC members are in the TPC including Xin Li, Rolf Dresler, Shiyan Hu, Miroslav Pajic, etc</a:t>
            </a:r>
            <a:r>
              <a:rPr lang="en-US" sz="1900" dirty="0"/>
              <a:t>. As of March 15, DESTION has the second most registrations among the 13 workshops in CPS-IoT Week 2019. In the future, DESTION will be in CPS-IoT Week while DACPS workshop will be in DAC. The details of how we can grow these two “sister workshops” are under discussion.</a:t>
            </a:r>
          </a:p>
          <a:p>
            <a:pPr marL="285750" indent="-285750">
              <a:buFont typeface="Arial" panose="020B0604020202020204" pitchFamily="34" charset="0"/>
              <a:buChar char="•"/>
            </a:pPr>
            <a:r>
              <a:rPr lang="en-US" sz="1900" dirty="0"/>
              <a:t>We are strengthening the collaboration with IET where </a:t>
            </a:r>
            <a:r>
              <a:rPr lang="en-US" sz="1900" dirty="0" err="1"/>
              <a:t>Shiyan</a:t>
            </a:r>
            <a:r>
              <a:rPr lang="en-US" sz="1900" dirty="0"/>
              <a:t> Hu is Editor-in-Chief of IET CPS: Theory &amp; Application and a number of TC members are AEs. We are thinking of the possibility to establish IEEE/IET joint conferences. </a:t>
            </a:r>
          </a:p>
          <a:p>
            <a:pPr marL="285750" indent="-285750">
              <a:buFont typeface="Arial" panose="020B0604020202020204" pitchFamily="34" charset="0"/>
              <a:buChar char="•"/>
            </a:pPr>
            <a:r>
              <a:rPr lang="en-US" sz="1900" dirty="0"/>
              <a:t>We are strengthening the collaboration with ACM Transactions on CPS. Its Editor-in-Chief is Kei-Wei </a:t>
            </a:r>
            <a:r>
              <a:rPr lang="en-US" sz="1900" dirty="0" err="1"/>
              <a:t>Kuo</a:t>
            </a:r>
            <a:r>
              <a:rPr lang="en-US" sz="1900" dirty="0"/>
              <a:t>, who is one of the five executive committee members of our TC. </a:t>
            </a:r>
          </a:p>
          <a:p>
            <a:pPr marL="285750" indent="-285750">
              <a:buFont typeface="Arial" panose="020B0604020202020204" pitchFamily="34" charset="0"/>
              <a:buChar char="•"/>
            </a:pPr>
            <a:r>
              <a:rPr lang="en-US" sz="1900" dirty="0"/>
              <a:t>We are establishing the close collaboration with IEEE IES Technical Committee on Industrial Cyber-Physical Systems chaired by Prof. Armando Walter Colombo (our TC member-at-large), esp. in their initiatives of Cyber-Physical-Systems-of-Systems.</a:t>
            </a:r>
          </a:p>
          <a:p>
            <a:pPr marL="285750" indent="-285750">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9993C10C-73E2-4D47-9CE7-72054E9EE9B2}"/>
              </a:ext>
            </a:extLst>
          </p:cNvPr>
          <p:cNvSpPr>
            <a:spLocks noGrp="1"/>
          </p:cNvSpPr>
          <p:nvPr>
            <p:ph type="body" sz="quarter" idx="10"/>
          </p:nvPr>
        </p:nvSpPr>
        <p:spPr/>
        <p:txBody>
          <a:bodyPr>
            <a:normAutofit fontScale="85000" lnSpcReduction="20000"/>
          </a:bodyPr>
          <a:lstStyle/>
          <a:p>
            <a:endParaRPr lang="en-US"/>
          </a:p>
        </p:txBody>
      </p:sp>
    </p:spTree>
    <p:extLst>
      <p:ext uri="{BB962C8B-B14F-4D97-AF65-F5344CB8AC3E}">
        <p14:creationId xmlns:p14="http://schemas.microsoft.com/office/powerpoint/2010/main" val="126806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29" y="420051"/>
            <a:ext cx="8229600" cy="1143000"/>
          </a:xfrm>
        </p:spPr>
        <p:txBody>
          <a:bodyPr/>
          <a:lstStyle/>
          <a:p>
            <a:r>
              <a:rPr lang="en-US" dirty="0"/>
              <a:t>Awards </a:t>
            </a:r>
          </a:p>
        </p:txBody>
      </p:sp>
      <p:sp>
        <p:nvSpPr>
          <p:cNvPr id="3" name="Content Placeholder 2"/>
          <p:cNvSpPr>
            <a:spLocks noGrp="1"/>
          </p:cNvSpPr>
          <p:nvPr>
            <p:ph idx="1"/>
          </p:nvPr>
        </p:nvSpPr>
        <p:spPr>
          <a:xfrm>
            <a:off x="632343" y="1278342"/>
            <a:ext cx="8229600" cy="5007048"/>
          </a:xfrm>
        </p:spPr>
        <p:txBody>
          <a:bodyPr/>
          <a:lstStyle/>
          <a:p>
            <a:pPr marL="285750" indent="-285750">
              <a:buFont typeface="Arial" panose="020B0604020202020204" pitchFamily="34" charset="0"/>
              <a:buChar char="•"/>
            </a:pPr>
            <a:r>
              <a:rPr lang="en-US" dirty="0">
                <a:sym typeface="+mn-ea"/>
              </a:rPr>
              <a:t>Several CPS related awards have been established by since 2017. These include Technical Achievement Award, Distinguished Leadership Award, Middle Career Award, Early Career Award, Most Influential Paper Award, and Industrial Excellence Award. Experts who received the distinctive recognition (in various categories) include </a:t>
            </a:r>
            <a:r>
              <a:rPr lang="en-US" b="1" dirty="0">
                <a:solidFill>
                  <a:srgbClr val="FF0000"/>
                </a:solidFill>
                <a:sym typeface="+mn-ea"/>
              </a:rPr>
              <a:t>Alberto </a:t>
            </a:r>
            <a:r>
              <a:rPr lang="en-US" b="1" dirty="0" err="1">
                <a:solidFill>
                  <a:srgbClr val="FF0000"/>
                </a:solidFill>
                <a:sym typeface="+mn-ea"/>
              </a:rPr>
              <a:t>Sangiovanni-Vincentelli</a:t>
            </a:r>
            <a:r>
              <a:rPr lang="en-US" b="1" dirty="0">
                <a:solidFill>
                  <a:srgbClr val="FF0000"/>
                </a:solidFill>
                <a:sym typeface="+mn-ea"/>
              </a:rPr>
              <a:t>, </a:t>
            </a:r>
            <a:r>
              <a:rPr lang="en-US" b="1" dirty="0" err="1">
                <a:solidFill>
                  <a:srgbClr val="FF0000"/>
                </a:solidFill>
                <a:sym typeface="+mn-ea"/>
              </a:rPr>
              <a:t>Tei</a:t>
            </a:r>
            <a:r>
              <a:rPr lang="en-US" b="1" dirty="0">
                <a:solidFill>
                  <a:srgbClr val="FF0000"/>
                </a:solidFill>
                <a:sym typeface="+mn-ea"/>
              </a:rPr>
              <a:t>-Wei </a:t>
            </a:r>
            <a:r>
              <a:rPr lang="en-US" b="1" dirty="0" err="1">
                <a:solidFill>
                  <a:srgbClr val="FF0000"/>
                </a:solidFill>
                <a:sym typeface="+mn-ea"/>
              </a:rPr>
              <a:t>Kuo</a:t>
            </a:r>
            <a:r>
              <a:rPr lang="en-US" b="1" dirty="0">
                <a:solidFill>
                  <a:srgbClr val="FF0000"/>
                </a:solidFill>
                <a:sym typeface="+mn-ea"/>
              </a:rPr>
              <a:t>, David Atienza, Alex </a:t>
            </a:r>
            <a:r>
              <a:rPr lang="en-US" b="1" dirty="0" err="1">
                <a:solidFill>
                  <a:srgbClr val="FF0000"/>
                </a:solidFill>
                <a:sym typeface="+mn-ea"/>
              </a:rPr>
              <a:t>Bayen</a:t>
            </a:r>
            <a:r>
              <a:rPr lang="en-US" b="1" dirty="0">
                <a:solidFill>
                  <a:srgbClr val="FF0000"/>
                </a:solidFill>
                <a:sym typeface="+mn-ea"/>
              </a:rPr>
              <a:t>, Qi Zhu, Mohammad Al </a:t>
            </a:r>
            <a:r>
              <a:rPr lang="en-US" b="1" dirty="0" err="1">
                <a:solidFill>
                  <a:srgbClr val="FF0000"/>
                </a:solidFill>
                <a:sym typeface="+mn-ea"/>
              </a:rPr>
              <a:t>Faruque</a:t>
            </a:r>
            <a:r>
              <a:rPr lang="en-US" dirty="0">
                <a:sym typeface="+mn-ea"/>
              </a:rPr>
              <a:t>, etc.</a:t>
            </a:r>
          </a:p>
          <a:p>
            <a:pPr marL="285750" indent="-285750">
              <a:buFont typeface="Arial" panose="020B0604020202020204" pitchFamily="34" charset="0"/>
              <a:buChar char="•"/>
            </a:pPr>
            <a:r>
              <a:rPr lang="en-US" dirty="0"/>
              <a:t>TCCPS Award Chairs: </a:t>
            </a:r>
          </a:p>
          <a:p>
            <a:pPr marL="742950" lvl="1" indent="-285750">
              <a:buFont typeface="Arial" panose="020B0604020202020204" pitchFamily="34" charset="0"/>
              <a:buChar char="•"/>
            </a:pPr>
            <a:r>
              <a:rPr lang="en-US" dirty="0">
                <a:latin typeface="+mn-lt"/>
              </a:rPr>
              <a:t>2019: Prof. Xin Li</a:t>
            </a:r>
          </a:p>
          <a:p>
            <a:pPr marL="742950" lvl="1" indent="-285750">
              <a:buFont typeface="Arial" panose="020B0604020202020204" pitchFamily="34" charset="0"/>
              <a:buChar char="•"/>
            </a:pPr>
            <a:r>
              <a:rPr lang="en-US" dirty="0">
                <a:latin typeface="+mn-lt"/>
              </a:rPr>
              <a:t>2018: Prof. </a:t>
            </a:r>
            <a:r>
              <a:rPr lang="en-US" b="1" dirty="0">
                <a:solidFill>
                  <a:srgbClr val="FF0000"/>
                </a:solidFill>
                <a:latin typeface="+mn-lt"/>
              </a:rPr>
              <a:t>Jamal </a:t>
            </a:r>
            <a:r>
              <a:rPr lang="en-US" b="1" dirty="0" err="1">
                <a:solidFill>
                  <a:srgbClr val="FF0000"/>
                </a:solidFill>
                <a:latin typeface="+mn-lt"/>
              </a:rPr>
              <a:t>Deen</a:t>
            </a:r>
            <a:r>
              <a:rPr lang="en-US" b="1" dirty="0">
                <a:solidFill>
                  <a:srgbClr val="FF0000"/>
                </a:solidFill>
                <a:latin typeface="+mn-lt"/>
              </a:rPr>
              <a:t> </a:t>
            </a:r>
            <a:r>
              <a:rPr lang="en-US" dirty="0">
                <a:latin typeface="+mn-lt"/>
              </a:rPr>
              <a:t>(President of Royal Society of Canada, Academy of Science for 2015-2017, he is a TCCPS advisory board member)</a:t>
            </a:r>
          </a:p>
          <a:p>
            <a:pPr marL="742950" lvl="1" indent="-285750">
              <a:buFont typeface="Arial" panose="020B0604020202020204" pitchFamily="34" charset="0"/>
              <a:buChar char="•"/>
            </a:pPr>
            <a:r>
              <a:rPr lang="en-US" dirty="0">
                <a:latin typeface="+mn-lt"/>
              </a:rPr>
              <a:t>2017: Prof. Xin Li</a:t>
            </a:r>
          </a:p>
          <a:p>
            <a:pPr marL="285750" indent="-285750">
              <a:buFont typeface="Arial" panose="020B0604020202020204" pitchFamily="34" charset="0"/>
              <a:buChar char="•"/>
            </a:pPr>
            <a:r>
              <a:rPr lang="en-US" dirty="0"/>
              <a:t>Professor </a:t>
            </a:r>
            <a:r>
              <a:rPr lang="en-US" b="1" dirty="0">
                <a:solidFill>
                  <a:srgbClr val="FF0000"/>
                </a:solidFill>
              </a:rPr>
              <a:t>Edward Lee </a:t>
            </a:r>
            <a:r>
              <a:rPr lang="en-US" dirty="0"/>
              <a:t>has been nominated for the 2019 Technical Achievement Award and he has agreed to attend DAC 2019 to receive the award if elected.</a:t>
            </a:r>
          </a:p>
        </p:txBody>
      </p:sp>
      <p:sp>
        <p:nvSpPr>
          <p:cNvPr id="14" name="灯片编号占位符 3"/>
          <p:cNvSpPr txBox="1"/>
          <p:nvPr/>
        </p:nvSpPr>
        <p:spPr bwMode="auto">
          <a:xfrm>
            <a:off x="10096500" y="6564631"/>
            <a:ext cx="571500" cy="365125"/>
          </a:xfrm>
          <a:prstGeom prst="rect">
            <a:avLst/>
          </a:prstGeom>
          <a:noFill/>
          <a:ln w="9525">
            <a:noFill/>
            <a:miter lim="800000"/>
          </a:ln>
        </p:spPr>
        <p:txBody>
          <a:bodyPr/>
          <a:lstStyle/>
          <a:p>
            <a:fld id="{AF6E5650-8210-481C-856D-253D7CDB89BF}" type="slidenum">
              <a:rPr lang="zh-CN" altLang="en-US"/>
              <a:t>12</a:t>
            </a:fld>
            <a:endParaRPr lang="zh-CN" altLang="en-US" dirty="0"/>
          </a:p>
        </p:txBody>
      </p:sp>
    </p:spTree>
    <p:extLst>
      <p:ext uri="{BB962C8B-B14F-4D97-AF65-F5344CB8AC3E}">
        <p14:creationId xmlns:p14="http://schemas.microsoft.com/office/powerpoint/2010/main" val="136119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FF54-5458-4311-A596-4DD7ACE394CF}"/>
              </a:ext>
            </a:extLst>
          </p:cNvPr>
          <p:cNvSpPr>
            <a:spLocks noGrp="1"/>
          </p:cNvSpPr>
          <p:nvPr>
            <p:ph type="title"/>
          </p:nvPr>
        </p:nvSpPr>
        <p:spPr/>
        <p:txBody>
          <a:bodyPr/>
          <a:lstStyle/>
          <a:p>
            <a:r>
              <a:rPr lang="en-US" dirty="0"/>
              <a:t>Task Force</a:t>
            </a:r>
          </a:p>
        </p:txBody>
      </p:sp>
      <p:sp>
        <p:nvSpPr>
          <p:cNvPr id="3" name="Content Placeholder 2">
            <a:extLst>
              <a:ext uri="{FF2B5EF4-FFF2-40B4-BE49-F238E27FC236}">
                <a16:creationId xmlns:a16="http://schemas.microsoft.com/office/drawing/2014/main" id="{F792F29A-A936-4E3A-9CE1-28AE3956AE86}"/>
              </a:ext>
            </a:extLst>
          </p:cNvPr>
          <p:cNvSpPr>
            <a:spLocks noGrp="1"/>
          </p:cNvSpPr>
          <p:nvPr>
            <p:ph idx="1"/>
          </p:nvPr>
        </p:nvSpPr>
        <p:spPr>
          <a:xfrm>
            <a:off x="609600" y="1166018"/>
            <a:ext cx="7868575" cy="4525963"/>
          </a:xfrm>
        </p:spPr>
        <p:txBody>
          <a:bodyPr/>
          <a:lstStyle/>
          <a:p>
            <a:pPr marL="285750" indent="-285750">
              <a:buFont typeface="Arial" panose="020B0604020202020204" pitchFamily="34" charset="0"/>
              <a:buChar char="•"/>
            </a:pPr>
            <a:r>
              <a:rPr lang="en-US" dirty="0"/>
              <a:t>Through our collaboration with IEEE power and engineering society (PES), we have established a task force (i.e., a working group) under the umbrella of TCCPS, called Smart Distribution and Utility Task Force. See </a:t>
            </a:r>
            <a:r>
              <a:rPr lang="en-US" dirty="0">
                <a:hlinkClick r:id="rId2"/>
              </a:rPr>
              <a:t>http://www.ieee-cps.org/task-force-sdu.html</a:t>
            </a:r>
            <a:r>
              <a:rPr lang="en-US" dirty="0"/>
              <a:t>. This group of people have already published a white paper titled “The Active Control Theory of Safe Operation for Self-healing Power Distribution Networks” and they plan to actively perform more activities (e.g., organizing task force level workshops) in 2019.</a:t>
            </a:r>
          </a:p>
          <a:p>
            <a:pPr marL="285750" indent="-285750">
              <a:buFont typeface="Arial" panose="020B0604020202020204" pitchFamily="34" charset="0"/>
              <a:buChar char="•"/>
            </a:pPr>
            <a:r>
              <a:rPr lang="en-US" dirty="0"/>
              <a:t>We are discussing with a couple of groups of experts to establish more task forces.</a:t>
            </a:r>
          </a:p>
        </p:txBody>
      </p:sp>
      <p:sp>
        <p:nvSpPr>
          <p:cNvPr id="4" name="Text Placeholder 3">
            <a:extLst>
              <a:ext uri="{FF2B5EF4-FFF2-40B4-BE49-F238E27FC236}">
                <a16:creationId xmlns:a16="http://schemas.microsoft.com/office/drawing/2014/main" id="{C5BCBBCF-289C-4AA7-8E57-0FA39C8A8251}"/>
              </a:ext>
            </a:extLst>
          </p:cNvPr>
          <p:cNvSpPr>
            <a:spLocks noGrp="1"/>
          </p:cNvSpPr>
          <p:nvPr>
            <p:ph type="body" sz="quarter" idx="10"/>
          </p:nvPr>
        </p:nvSpPr>
        <p:spPr/>
        <p:txBody>
          <a:bodyPr>
            <a:normAutofit fontScale="85000" lnSpcReduction="20000"/>
          </a:bodyPr>
          <a:lstStyle/>
          <a:p>
            <a:endParaRPr lang="en-US"/>
          </a:p>
        </p:txBody>
      </p:sp>
    </p:spTree>
    <p:extLst>
      <p:ext uri="{BB962C8B-B14F-4D97-AF65-F5344CB8AC3E}">
        <p14:creationId xmlns:p14="http://schemas.microsoft.com/office/powerpoint/2010/main" val="354665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05" y="223838"/>
            <a:ext cx="8229600" cy="1143000"/>
          </a:xfrm>
        </p:spPr>
        <p:txBody>
          <a:bodyPr/>
          <a:lstStyle/>
          <a:p>
            <a:r>
              <a:rPr lang="en-US" dirty="0"/>
              <a:t>CPS Newsletter</a:t>
            </a:r>
          </a:p>
        </p:txBody>
      </p:sp>
      <p:sp>
        <p:nvSpPr>
          <p:cNvPr id="3" name="Content Placeholder 2"/>
          <p:cNvSpPr>
            <a:spLocks noGrp="1"/>
          </p:cNvSpPr>
          <p:nvPr>
            <p:ph sz="half" idx="1"/>
          </p:nvPr>
        </p:nvSpPr>
        <p:spPr>
          <a:xfrm>
            <a:off x="541535" y="967423"/>
            <a:ext cx="8205470" cy="970915"/>
          </a:xfrm>
        </p:spPr>
        <p:txBody>
          <a:bodyPr>
            <a:normAutofit/>
          </a:bodyPr>
          <a:lstStyle/>
          <a:p>
            <a:r>
              <a:rPr lang="en-US" sz="1800" dirty="0">
                <a:hlinkClick r:id="rId3"/>
              </a:rPr>
              <a:t>http://www.ieee-cps.org/letter.html</a:t>
            </a:r>
            <a:r>
              <a:rPr lang="en-US" sz="1800" dirty="0"/>
              <a:t>. The newsletter is published twice a year since 2016. The former Editors-in-Chief are Xin Li and Helen Li. Its new Editor-in-Chief is Bei Yu.</a:t>
            </a:r>
          </a:p>
        </p:txBody>
      </p:sp>
      <p:sp>
        <p:nvSpPr>
          <p:cNvPr id="14" name="灯片编号占位符 3"/>
          <p:cNvSpPr txBox="1"/>
          <p:nvPr/>
        </p:nvSpPr>
        <p:spPr bwMode="auto">
          <a:xfrm>
            <a:off x="10096500" y="6492876"/>
            <a:ext cx="571500" cy="365125"/>
          </a:xfrm>
          <a:prstGeom prst="rect">
            <a:avLst/>
          </a:prstGeom>
          <a:noFill/>
          <a:ln w="9525">
            <a:noFill/>
            <a:miter lim="800000"/>
          </a:ln>
        </p:spPr>
        <p:txBody>
          <a:bodyPr/>
          <a:lstStyle/>
          <a:p>
            <a:fld id="{AF6E5650-8210-481C-856D-253D7CDB89BF}" type="slidenum">
              <a:rPr lang="zh-CN" altLang="en-US"/>
              <a:t>14</a:t>
            </a:fld>
            <a:endParaRPr lang="zh-CN" altLang="en-US" dirty="0"/>
          </a:p>
        </p:txBody>
      </p:sp>
      <p:pic>
        <p:nvPicPr>
          <p:cNvPr id="4" name="Picture 3">
            <a:extLst>
              <a:ext uri="{FF2B5EF4-FFF2-40B4-BE49-F238E27FC236}">
                <a16:creationId xmlns:a16="http://schemas.microsoft.com/office/drawing/2014/main" id="{08EA339C-ED99-43D3-B3E3-308A89C3EEF2}"/>
              </a:ext>
            </a:extLst>
          </p:cNvPr>
          <p:cNvPicPr>
            <a:picLocks noChangeAspect="1"/>
          </p:cNvPicPr>
          <p:nvPr/>
        </p:nvPicPr>
        <p:blipFill>
          <a:blip r:embed="rId4"/>
          <a:stretch>
            <a:fillRect/>
          </a:stretch>
        </p:blipFill>
        <p:spPr>
          <a:xfrm>
            <a:off x="1545371" y="1938338"/>
            <a:ext cx="4081844" cy="4348162"/>
          </a:xfrm>
          <a:prstGeom prst="rect">
            <a:avLst/>
          </a:prstGeom>
        </p:spPr>
      </p:pic>
    </p:spTree>
    <p:extLst>
      <p:ext uri="{BB962C8B-B14F-4D97-AF65-F5344CB8AC3E}">
        <p14:creationId xmlns:p14="http://schemas.microsoft.com/office/powerpoint/2010/main" val="220438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p:txBody>
          <a:bodyPr/>
          <a:lstStyle/>
          <a:p>
            <a:r>
              <a:rPr lang="en-US" altLang="zh-TW" dirty="0"/>
              <a:t>DATC</a:t>
            </a:r>
            <a:endParaRPr lang="en-US" dirty="0"/>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p:txBody>
          <a:bodyPr/>
          <a:lstStyle/>
          <a:p>
            <a:r>
              <a:rPr lang="en-US" altLang="zh-TW" dirty="0"/>
              <a:t>Iris Hui-Ru Jiang</a:t>
            </a:r>
            <a:endParaRPr lang="en-US" dirty="0"/>
          </a:p>
          <a:p>
            <a:pPr lvl="1"/>
            <a:r>
              <a:rPr lang="en-US" altLang="zh-TW" dirty="0"/>
              <a:t>Victor </a:t>
            </a:r>
            <a:r>
              <a:rPr lang="en-US" altLang="zh-TW" dirty="0" err="1"/>
              <a:t>Kravets</a:t>
            </a:r>
            <a:endParaRPr lang="en-US" altLang="zh-TW" dirty="0"/>
          </a:p>
          <a:p>
            <a:pPr lvl="1"/>
            <a:r>
              <a:rPr lang="en-US" dirty="0" err="1"/>
              <a:t>Jianli</a:t>
            </a:r>
            <a:r>
              <a:rPr lang="en-US" dirty="0"/>
              <a:t> Chen</a:t>
            </a:r>
          </a:p>
          <a:p>
            <a:pPr lvl="1"/>
            <a:r>
              <a:rPr lang="en-US" dirty="0"/>
              <a:t>Yi-Lang Li</a:t>
            </a:r>
          </a:p>
          <a:p>
            <a:pPr lvl="1"/>
            <a:r>
              <a:rPr lang="en-US" dirty="0" err="1"/>
              <a:t>Jinwook</a:t>
            </a:r>
            <a:r>
              <a:rPr lang="en-US" dirty="0"/>
              <a:t> Jung</a:t>
            </a:r>
          </a:p>
          <a:p>
            <a:pPr lvl="1"/>
            <a:r>
              <a:rPr lang="en-US" dirty="0"/>
              <a:t>Andrew </a:t>
            </a:r>
            <a:r>
              <a:rPr lang="en-US" dirty="0" err="1"/>
              <a:t>Kahng</a:t>
            </a:r>
            <a:endParaRPr lang="en-US" dirty="0"/>
          </a:p>
        </p:txBody>
      </p:sp>
    </p:spTree>
    <p:extLst>
      <p:ext uri="{BB962C8B-B14F-4D97-AF65-F5344CB8AC3E}">
        <p14:creationId xmlns:p14="http://schemas.microsoft.com/office/powerpoint/2010/main" val="81696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rPr>
              <a:t>D</a:t>
            </a:r>
            <a:r>
              <a:rPr lang="en-US" altLang="zh-TW" dirty="0"/>
              <a:t>esign </a:t>
            </a:r>
            <a:r>
              <a:rPr lang="en-US" altLang="zh-TW" dirty="0">
                <a:solidFill>
                  <a:srgbClr val="FF0000"/>
                </a:solidFill>
              </a:rPr>
              <a:t>A</a:t>
            </a:r>
            <a:r>
              <a:rPr lang="en-US" altLang="zh-TW" dirty="0"/>
              <a:t>utomation </a:t>
            </a:r>
            <a:r>
              <a:rPr lang="en-US" altLang="zh-TW" dirty="0">
                <a:solidFill>
                  <a:srgbClr val="FF0000"/>
                </a:solidFill>
              </a:rPr>
              <a:t>T</a:t>
            </a:r>
            <a:r>
              <a:rPr lang="en-US" altLang="zh-TW" dirty="0"/>
              <a:t>echnical </a:t>
            </a:r>
            <a:r>
              <a:rPr lang="en-US" altLang="zh-TW" dirty="0">
                <a:solidFill>
                  <a:srgbClr val="FF0000"/>
                </a:solidFill>
              </a:rPr>
              <a:t>C</a:t>
            </a:r>
            <a:r>
              <a:rPr lang="en-US" altLang="zh-TW" dirty="0"/>
              <a:t>ommittee</a:t>
            </a:r>
            <a:endParaRPr lang="zh-TW" altLang="en-US" dirty="0"/>
          </a:p>
        </p:txBody>
      </p:sp>
      <p:sp>
        <p:nvSpPr>
          <p:cNvPr id="3" name="內容版面配置區 2"/>
          <p:cNvSpPr>
            <a:spLocks noGrp="1"/>
          </p:cNvSpPr>
          <p:nvPr>
            <p:ph idx="1"/>
          </p:nvPr>
        </p:nvSpPr>
        <p:spPr>
          <a:xfrm>
            <a:off x="353952" y="1197717"/>
            <a:ext cx="7460680" cy="4843647"/>
          </a:xfrm>
        </p:spPr>
        <p:txBody>
          <a:bodyPr>
            <a:normAutofit fontScale="92500" lnSpcReduction="10000"/>
          </a:bodyPr>
          <a:lstStyle/>
          <a:p>
            <a:r>
              <a:rPr lang="en-US" altLang="zh-TW" dirty="0"/>
              <a:t>Construct an </a:t>
            </a:r>
            <a:r>
              <a:rPr lang="en-US" altLang="zh-TW" dirty="0">
                <a:solidFill>
                  <a:srgbClr val="7030A0"/>
                </a:solidFill>
              </a:rPr>
              <a:t>academic reference design flow</a:t>
            </a:r>
            <a:endParaRPr lang="en-US" altLang="zh-TW" dirty="0"/>
          </a:p>
          <a:p>
            <a:r>
              <a:rPr lang="en-US" altLang="zh-TW" dirty="0"/>
              <a:t>Goal in 2016:</a:t>
            </a:r>
          </a:p>
          <a:p>
            <a:pPr lvl="1"/>
            <a:r>
              <a:rPr lang="en-US" altLang="zh-TW" sz="2400" dirty="0" err="1"/>
              <a:t>OpenDesign</a:t>
            </a:r>
            <a:r>
              <a:rPr lang="en-US" altLang="zh-TW" sz="2400" dirty="0"/>
              <a:t> Flow Database v1.0</a:t>
            </a:r>
          </a:p>
          <a:p>
            <a:r>
              <a:rPr lang="en-US" altLang="zh-TW" dirty="0"/>
              <a:t>Goal in 2017:</a:t>
            </a:r>
          </a:p>
          <a:p>
            <a:pPr lvl="1"/>
            <a:r>
              <a:rPr lang="en-US" altLang="zh-TW" sz="2400" dirty="0"/>
              <a:t>Robust Design Flow: from logic synthesis to physical design</a:t>
            </a:r>
          </a:p>
          <a:p>
            <a:r>
              <a:rPr lang="en-US" altLang="zh-TW" dirty="0"/>
              <a:t>Goal in 2018:</a:t>
            </a:r>
          </a:p>
          <a:p>
            <a:pPr lvl="1"/>
            <a:r>
              <a:rPr lang="en-US" altLang="zh-TW" sz="2400" dirty="0"/>
              <a:t>Robust Design Flow v2.0: extended to detailed placement and detailed routing</a:t>
            </a:r>
          </a:p>
          <a:p>
            <a:r>
              <a:rPr lang="en-US" altLang="zh-TW" dirty="0"/>
              <a:t>Goal in 2019:</a:t>
            </a:r>
          </a:p>
          <a:p>
            <a:pPr lvl="1"/>
            <a:r>
              <a:rPr lang="en-US" altLang="zh-TW" sz="2400" dirty="0"/>
              <a:t>Robust Design Flow v3.0: linking to ISPD contest and extended to cloud</a:t>
            </a:r>
            <a:endParaRPr lang="en-US" altLang="zh-TW" sz="2800" dirty="0"/>
          </a:p>
          <a:p>
            <a:pPr lvl="1"/>
            <a:endParaRPr lang="en-US" altLang="zh-TW" sz="2400" dirty="0"/>
          </a:p>
          <a:p>
            <a:pPr lvl="1"/>
            <a:endParaRPr lang="en-US" altLang="zh-TW" sz="2400" dirty="0">
              <a:solidFill>
                <a:srgbClr val="7030A0"/>
              </a:solidFill>
            </a:endParaRPr>
          </a:p>
          <a:p>
            <a:pPr lvl="1"/>
            <a:endParaRPr lang="en-US" altLang="zh-TW" sz="2400" dirty="0"/>
          </a:p>
          <a:p>
            <a:pPr lvl="1"/>
            <a:endParaRPr lang="en-US" altLang="zh-TW" sz="2400" dirty="0"/>
          </a:p>
          <a:p>
            <a:endParaRPr lang="zh-TW" altLang="en-US" dirty="0"/>
          </a:p>
        </p:txBody>
      </p:sp>
      <p:grpSp>
        <p:nvGrpSpPr>
          <p:cNvPr id="48" name="群組 47"/>
          <p:cNvGrpSpPr/>
          <p:nvPr/>
        </p:nvGrpSpPr>
        <p:grpSpPr>
          <a:xfrm>
            <a:off x="7032442" y="919344"/>
            <a:ext cx="5156866" cy="5922507"/>
            <a:chOff x="696034" y="47254"/>
            <a:chExt cx="9173642" cy="10314111"/>
          </a:xfrm>
        </p:grpSpPr>
        <p:sp>
          <p:nvSpPr>
            <p:cNvPr id="49" name="Rectangle 79"/>
            <p:cNvSpPr/>
            <p:nvPr/>
          </p:nvSpPr>
          <p:spPr>
            <a:xfrm>
              <a:off x="4076505" y="5793478"/>
              <a:ext cx="4643179" cy="2016000"/>
            </a:xfrm>
            <a:prstGeom prst="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0" name="Rectangle 74"/>
            <p:cNvSpPr/>
            <p:nvPr/>
          </p:nvSpPr>
          <p:spPr>
            <a:xfrm>
              <a:off x="4076505" y="8291241"/>
              <a:ext cx="4643179" cy="1368000"/>
            </a:xfrm>
            <a:prstGeom prst="rect">
              <a:avLst/>
            </a:prstGeom>
            <a:solidFill>
              <a:srgbClr val="E2F0D8"/>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1" name="Rectangle 45"/>
            <p:cNvSpPr/>
            <p:nvPr/>
          </p:nvSpPr>
          <p:spPr>
            <a:xfrm>
              <a:off x="4076505" y="1479758"/>
              <a:ext cx="4643179" cy="648000"/>
            </a:xfrm>
            <a:prstGeom prst="rect">
              <a:avLst/>
            </a:prstGeom>
            <a:solidFill>
              <a:srgbClr val="FFE1E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2" name="Rectangle 47"/>
            <p:cNvSpPr/>
            <p:nvPr/>
          </p:nvSpPr>
          <p:spPr>
            <a:xfrm>
              <a:off x="4328802" y="1588748"/>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Logic synthesis</a:t>
              </a:r>
            </a:p>
          </p:txBody>
        </p:sp>
        <p:cxnSp>
          <p:nvCxnSpPr>
            <p:cNvPr id="53" name="Elbow Connector 131"/>
            <p:cNvCxnSpPr>
              <a:stCxn id="57" idx="3"/>
              <a:endCxn id="49" idx="1"/>
            </p:cNvCxnSpPr>
            <p:nvPr/>
          </p:nvCxnSpPr>
          <p:spPr>
            <a:xfrm rot="16200000" flipH="1">
              <a:off x="353063" y="3078035"/>
              <a:ext cx="542067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134"/>
            <p:cNvCxnSpPr>
              <a:cxnSpLocks/>
              <a:stCxn id="57" idx="4"/>
              <a:endCxn id="52" idx="0"/>
            </p:cNvCxnSpPr>
            <p:nvPr/>
          </p:nvCxnSpPr>
          <p:spPr>
            <a:xfrm>
              <a:off x="3404555" y="840803"/>
              <a:ext cx="2998378" cy="7479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137"/>
            <p:cNvCxnSpPr>
              <a:cxnSpLocks/>
              <a:stCxn id="57" idx="3"/>
              <a:endCxn id="64" idx="1"/>
            </p:cNvCxnSpPr>
            <p:nvPr/>
          </p:nvCxnSpPr>
          <p:spPr>
            <a:xfrm rot="16200000" flipH="1">
              <a:off x="1780449" y="1650649"/>
              <a:ext cx="2565902"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144"/>
            <p:cNvSpPr txBox="1"/>
            <p:nvPr/>
          </p:nvSpPr>
          <p:spPr>
            <a:xfrm>
              <a:off x="6522853" y="1048358"/>
              <a:ext cx="111851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sp>
          <p:nvSpPr>
            <p:cNvPr id="57" name="Can 97"/>
            <p:cNvSpPr/>
            <p:nvPr/>
          </p:nvSpPr>
          <p:spPr>
            <a:xfrm>
              <a:off x="696034" y="300803"/>
              <a:ext cx="2708521" cy="1080000"/>
            </a:xfrm>
            <a:prstGeom prst="can">
              <a:avLst>
                <a:gd name="adj" fmla="val 15044"/>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Liberty, DEF/LEF,</a:t>
              </a:r>
            </a:p>
            <a:p>
              <a:pPr algn="ctr">
                <a:lnSpc>
                  <a:spcPct val="90000"/>
                </a:lnSpc>
              </a:pPr>
              <a:r>
                <a:rPr lang="en-US" sz="1600" b="1" dirty="0">
                  <a:latin typeface="Helvetica" panose="020B0604020202020204" pitchFamily="34" charset="0"/>
                  <a:ea typeface="Helvetica Neue" charset="0"/>
                  <a:cs typeface="Helvetica" panose="020B0604020202020204" pitchFamily="34" charset="0"/>
                </a:rPr>
                <a:t>Verilog, SDC</a:t>
              </a:r>
            </a:p>
          </p:txBody>
        </p:sp>
        <p:sp>
          <p:nvSpPr>
            <p:cNvPr id="58" name="TextBox 154"/>
            <p:cNvSpPr txBox="1"/>
            <p:nvPr/>
          </p:nvSpPr>
          <p:spPr>
            <a:xfrm>
              <a:off x="3134998" y="47254"/>
              <a:ext cx="1835936" cy="771834"/>
            </a:xfrm>
            <a:prstGeom prst="rect">
              <a:avLst/>
            </a:prstGeom>
            <a:noFill/>
          </p:spPr>
          <p:txBody>
            <a:bodyPr wrap="squar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Library</a:t>
              </a:r>
            </a:p>
          </p:txBody>
        </p:sp>
        <p:cxnSp>
          <p:nvCxnSpPr>
            <p:cNvPr id="59" name="Elbow Connector 161"/>
            <p:cNvCxnSpPr>
              <a:cxnSpLocks/>
              <a:stCxn id="57" idx="3"/>
              <a:endCxn id="51" idx="1"/>
            </p:cNvCxnSpPr>
            <p:nvPr/>
          </p:nvCxnSpPr>
          <p:spPr>
            <a:xfrm rot="16200000" flipH="1">
              <a:off x="2851923" y="579175"/>
              <a:ext cx="42295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80"/>
            <p:cNvSpPr/>
            <p:nvPr/>
          </p:nvSpPr>
          <p:spPr>
            <a:xfrm>
              <a:off x="4316564" y="6567442"/>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Gate sizing</a:t>
              </a:r>
            </a:p>
          </p:txBody>
        </p:sp>
        <p:sp>
          <p:nvSpPr>
            <p:cNvPr id="61" name="Rectangle 81"/>
            <p:cNvSpPr/>
            <p:nvPr/>
          </p:nvSpPr>
          <p:spPr>
            <a:xfrm>
              <a:off x="4318968" y="5895368"/>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Timing analysis</a:t>
              </a:r>
            </a:p>
          </p:txBody>
        </p:sp>
        <p:sp>
          <p:nvSpPr>
            <p:cNvPr id="62" name="Rectangle 84"/>
            <p:cNvSpPr/>
            <p:nvPr/>
          </p:nvSpPr>
          <p:spPr>
            <a:xfrm>
              <a:off x="4316564" y="7268092"/>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latin typeface="Helvetica" panose="020B0604020202020204" pitchFamily="34" charset="0"/>
                  <a:ea typeface="Helvetica Neue" charset="0"/>
                  <a:cs typeface="Helvetica" panose="020B0604020202020204" pitchFamily="34" charset="0"/>
                </a:rPr>
                <a:t>Legalization</a:t>
              </a:r>
            </a:p>
          </p:txBody>
        </p:sp>
        <p:sp>
          <p:nvSpPr>
            <p:cNvPr id="63" name="TextBox 174"/>
            <p:cNvSpPr txBox="1"/>
            <p:nvPr/>
          </p:nvSpPr>
          <p:spPr>
            <a:xfrm>
              <a:off x="6504091" y="5517279"/>
              <a:ext cx="3365585"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 SPEF</a:t>
              </a:r>
            </a:p>
          </p:txBody>
        </p:sp>
        <p:sp>
          <p:nvSpPr>
            <p:cNvPr id="64" name="Rectangle 65"/>
            <p:cNvSpPr/>
            <p:nvPr/>
          </p:nvSpPr>
          <p:spPr>
            <a:xfrm>
              <a:off x="4076505" y="2597713"/>
              <a:ext cx="4643179" cy="2697984"/>
            </a:xfrm>
            <a:prstGeom prst="rect">
              <a:avLst/>
            </a:prstGeom>
            <a:solidFill>
              <a:srgbClr val="DBE4F4"/>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65" name="Rectangle 66"/>
            <p:cNvSpPr/>
            <p:nvPr/>
          </p:nvSpPr>
          <p:spPr>
            <a:xfrm>
              <a:off x="4328802" y="2731147"/>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err="1">
                  <a:latin typeface="Helvetica" panose="020B0604020202020204" pitchFamily="34" charset="0"/>
                  <a:ea typeface="Helvetica Neue" charset="0"/>
                  <a:cs typeface="Helvetica" panose="020B0604020202020204" pitchFamily="34" charset="0"/>
                </a:rPr>
                <a:t>Floorplanning</a:t>
              </a:r>
              <a:endParaRPr lang="en-US" sz="1600" b="1" dirty="0">
                <a:latin typeface="Helvetica" panose="020B0604020202020204" pitchFamily="34" charset="0"/>
                <a:ea typeface="Helvetica Neue" charset="0"/>
                <a:cs typeface="Helvetica" panose="020B0604020202020204" pitchFamily="34" charset="0"/>
              </a:endParaRPr>
            </a:p>
          </p:txBody>
        </p:sp>
        <p:sp>
          <p:nvSpPr>
            <p:cNvPr id="66" name="Rectangle 67"/>
            <p:cNvSpPr/>
            <p:nvPr/>
          </p:nvSpPr>
          <p:spPr>
            <a:xfrm>
              <a:off x="4328802" y="340321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a:solidFill>
                    <a:schemeClr val="tx1"/>
                  </a:solidFill>
                  <a:latin typeface="Helvetica" panose="020B0604020202020204" pitchFamily="34" charset="0"/>
                  <a:ea typeface="Helvetica Neue" charset="0"/>
                  <a:cs typeface="Helvetica" panose="020B0604020202020204" pitchFamily="34" charset="0"/>
                </a:rPr>
                <a:t>Global placement</a:t>
              </a:r>
              <a:endParaRPr lang="en-US" sz="1600" b="1" dirty="0">
                <a:solidFill>
                  <a:schemeClr val="tx1"/>
                </a:solidFill>
                <a:latin typeface="Helvetica" panose="020B0604020202020204" pitchFamily="34" charset="0"/>
                <a:ea typeface="Helvetica Neue" charset="0"/>
                <a:cs typeface="Helvetica" panose="020B0604020202020204" pitchFamily="34" charset="0"/>
              </a:endParaRPr>
            </a:p>
          </p:txBody>
        </p:sp>
        <p:cxnSp>
          <p:nvCxnSpPr>
            <p:cNvPr id="67" name="Straight Arrow Connector 70"/>
            <p:cNvCxnSpPr>
              <a:stCxn id="65" idx="2"/>
              <a:endCxn id="66" idx="0"/>
            </p:cNvCxnSpPr>
            <p:nvPr/>
          </p:nvCxnSpPr>
          <p:spPr>
            <a:xfrm>
              <a:off x="6402933" y="3127147"/>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189"/>
            <p:cNvSpPr/>
            <p:nvPr/>
          </p:nvSpPr>
          <p:spPr>
            <a:xfrm>
              <a:off x="4328802" y="4747349"/>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solidFill>
                    <a:schemeClr val="tx1"/>
                  </a:solidFill>
                  <a:latin typeface="Helvetica" panose="020B0604020202020204" pitchFamily="34" charset="0"/>
                  <a:ea typeface="Helvetica Neue" charset="0"/>
                  <a:cs typeface="Helvetica" panose="020B0604020202020204" pitchFamily="34" charset="0"/>
                </a:rPr>
                <a:t>RC extraction</a:t>
              </a:r>
            </a:p>
          </p:txBody>
        </p:sp>
        <p:cxnSp>
          <p:nvCxnSpPr>
            <p:cNvPr id="69" name="Straight Arrow Connector 192"/>
            <p:cNvCxnSpPr>
              <a:cxnSpLocks/>
              <a:stCxn id="83" idx="2"/>
              <a:endCxn id="68" idx="0"/>
            </p:cNvCxnSpPr>
            <p:nvPr/>
          </p:nvCxnSpPr>
          <p:spPr>
            <a:xfrm>
              <a:off x="6402933" y="4471281"/>
              <a:ext cx="0" cy="276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175"/>
            <p:cNvSpPr txBox="1"/>
            <p:nvPr/>
          </p:nvSpPr>
          <p:spPr>
            <a:xfrm>
              <a:off x="6504089" y="2312660"/>
              <a:ext cx="119836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cxnSp>
          <p:nvCxnSpPr>
            <p:cNvPr id="71" name="Elbow Connector 56"/>
            <p:cNvCxnSpPr>
              <a:cxnSpLocks/>
              <a:stCxn id="57" idx="3"/>
              <a:endCxn id="50" idx="1"/>
            </p:cNvCxnSpPr>
            <p:nvPr/>
          </p:nvCxnSpPr>
          <p:spPr>
            <a:xfrm rot="16200000" flipH="1">
              <a:off x="-733819" y="4164917"/>
              <a:ext cx="7594438"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83"/>
            <p:cNvCxnSpPr>
              <a:cxnSpLocks/>
              <a:stCxn id="68" idx="2"/>
              <a:endCxn id="49" idx="0"/>
            </p:cNvCxnSpPr>
            <p:nvPr/>
          </p:nvCxnSpPr>
          <p:spPr>
            <a:xfrm flipH="1">
              <a:off x="6398095" y="5143349"/>
              <a:ext cx="4838" cy="650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86"/>
            <p:cNvCxnSpPr>
              <a:cxnSpLocks/>
              <a:stCxn id="52" idx="2"/>
              <a:endCxn id="65" idx="0"/>
            </p:cNvCxnSpPr>
            <p:nvPr/>
          </p:nvCxnSpPr>
          <p:spPr>
            <a:xfrm>
              <a:off x="6402933" y="1984748"/>
              <a:ext cx="0" cy="746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89"/>
            <p:cNvCxnSpPr>
              <a:cxnSpLocks/>
              <a:stCxn id="62" idx="2"/>
              <a:endCxn id="76" idx="0"/>
            </p:cNvCxnSpPr>
            <p:nvPr/>
          </p:nvCxnSpPr>
          <p:spPr>
            <a:xfrm>
              <a:off x="6390695" y="7664092"/>
              <a:ext cx="7401" cy="763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197"/>
            <p:cNvSpPr txBox="1"/>
            <p:nvPr/>
          </p:nvSpPr>
          <p:spPr>
            <a:xfrm>
              <a:off x="6504089" y="8019084"/>
              <a:ext cx="234322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a:t>
              </a:r>
            </a:p>
          </p:txBody>
        </p:sp>
        <p:sp>
          <p:nvSpPr>
            <p:cNvPr id="76" name="Rectangle 76"/>
            <p:cNvSpPr/>
            <p:nvPr/>
          </p:nvSpPr>
          <p:spPr>
            <a:xfrm>
              <a:off x="4323965" y="842796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Global routing</a:t>
              </a:r>
            </a:p>
          </p:txBody>
        </p:sp>
        <p:sp>
          <p:nvSpPr>
            <p:cNvPr id="77" name="TextBox 101"/>
            <p:cNvSpPr txBox="1"/>
            <p:nvPr/>
          </p:nvSpPr>
          <p:spPr>
            <a:xfrm>
              <a:off x="3992878" y="9975448"/>
              <a:ext cx="4810438" cy="385917"/>
            </a:xfrm>
            <a:prstGeom prst="rect">
              <a:avLst/>
            </a:prstGeom>
            <a:noFill/>
          </p:spPr>
          <p:txBody>
            <a:bodyPr wrap="non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result (Verilog, DEF)</a:t>
              </a:r>
            </a:p>
          </p:txBody>
        </p:sp>
        <p:sp>
          <p:nvSpPr>
            <p:cNvPr id="78" name="TextBox 103"/>
            <p:cNvSpPr txBox="1"/>
            <p:nvPr/>
          </p:nvSpPr>
          <p:spPr>
            <a:xfrm>
              <a:off x="2821850" y="8542385"/>
              <a:ext cx="66727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a:t>
              </a:r>
            </a:p>
          </p:txBody>
        </p:sp>
        <p:sp>
          <p:nvSpPr>
            <p:cNvPr id="79" name="TextBox 104"/>
            <p:cNvSpPr txBox="1"/>
            <p:nvPr/>
          </p:nvSpPr>
          <p:spPr>
            <a:xfrm>
              <a:off x="2219407" y="6312975"/>
              <a:ext cx="204027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 SDC</a:t>
              </a:r>
            </a:p>
          </p:txBody>
        </p:sp>
        <p:sp>
          <p:nvSpPr>
            <p:cNvPr id="80" name="TextBox 105"/>
            <p:cNvSpPr txBox="1"/>
            <p:nvPr/>
          </p:nvSpPr>
          <p:spPr>
            <a:xfrm>
              <a:off x="2465746" y="3529870"/>
              <a:ext cx="149709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LEF/DEF</a:t>
              </a:r>
            </a:p>
          </p:txBody>
        </p:sp>
        <p:sp>
          <p:nvSpPr>
            <p:cNvPr id="81" name="TextBox 106"/>
            <p:cNvSpPr txBox="1"/>
            <p:nvPr/>
          </p:nvSpPr>
          <p:spPr>
            <a:xfrm>
              <a:off x="2607026" y="1426539"/>
              <a:ext cx="1095018"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a:t>
              </a:r>
            </a:p>
          </p:txBody>
        </p:sp>
        <p:cxnSp>
          <p:nvCxnSpPr>
            <p:cNvPr id="82" name="Straight Arrow Connector 59"/>
            <p:cNvCxnSpPr>
              <a:cxnSpLocks/>
              <a:stCxn id="76" idx="2"/>
              <a:endCxn id="84" idx="0"/>
            </p:cNvCxnSpPr>
            <p:nvPr/>
          </p:nvCxnSpPr>
          <p:spPr>
            <a:xfrm>
              <a:off x="6398096" y="8823964"/>
              <a:ext cx="0" cy="288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60">
              <a:extLst>
                <a:ext uri="{FF2B5EF4-FFF2-40B4-BE49-F238E27FC236}">
                  <a16:creationId xmlns:a16="http://schemas.microsoft.com/office/drawing/2014/main" id="{62D88199-F2B8-174F-8706-2E4384AFA9E2}"/>
                </a:ext>
              </a:extLst>
            </p:cNvPr>
            <p:cNvSpPr/>
            <p:nvPr/>
          </p:nvSpPr>
          <p:spPr>
            <a:xfrm>
              <a:off x="4328802" y="4075281"/>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placement</a:t>
              </a:r>
            </a:p>
          </p:txBody>
        </p:sp>
        <p:sp>
          <p:nvSpPr>
            <p:cNvPr id="84" name="Rectangle 87">
              <a:extLst>
                <a:ext uri="{FF2B5EF4-FFF2-40B4-BE49-F238E27FC236}">
                  <a16:creationId xmlns:a16="http://schemas.microsoft.com/office/drawing/2014/main" id="{0C282D8C-2775-4A4C-862F-C51E40EC7EC3}"/>
                </a:ext>
              </a:extLst>
            </p:cNvPr>
            <p:cNvSpPr/>
            <p:nvPr/>
          </p:nvSpPr>
          <p:spPr>
            <a:xfrm>
              <a:off x="4323965" y="9112693"/>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routing</a:t>
              </a:r>
            </a:p>
          </p:txBody>
        </p:sp>
        <p:cxnSp>
          <p:nvCxnSpPr>
            <p:cNvPr id="85" name="Straight Arrow Connector 102">
              <a:extLst>
                <a:ext uri="{FF2B5EF4-FFF2-40B4-BE49-F238E27FC236}">
                  <a16:creationId xmlns:a16="http://schemas.microsoft.com/office/drawing/2014/main" id="{5191820C-CB74-CF41-911B-54D676C6D376}"/>
                </a:ext>
              </a:extLst>
            </p:cNvPr>
            <p:cNvCxnSpPr/>
            <p:nvPr/>
          </p:nvCxnSpPr>
          <p:spPr>
            <a:xfrm>
              <a:off x="6402933" y="3799214"/>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110">
              <a:extLst>
                <a:ext uri="{FF2B5EF4-FFF2-40B4-BE49-F238E27FC236}">
                  <a16:creationId xmlns:a16="http://schemas.microsoft.com/office/drawing/2014/main" id="{B4F9BE98-3447-BE44-9775-52B9011FE45C}"/>
                </a:ext>
              </a:extLst>
            </p:cNvPr>
            <p:cNvCxnSpPr/>
            <p:nvPr/>
          </p:nvCxnSpPr>
          <p:spPr>
            <a:xfrm>
              <a:off x="6402933" y="6291368"/>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111">
              <a:extLst>
                <a:ext uri="{FF2B5EF4-FFF2-40B4-BE49-F238E27FC236}">
                  <a16:creationId xmlns:a16="http://schemas.microsoft.com/office/drawing/2014/main" id="{AD02FDF6-1A81-BF4D-98BB-A17656D606EC}"/>
                </a:ext>
              </a:extLst>
            </p:cNvPr>
            <p:cNvCxnSpPr/>
            <p:nvPr/>
          </p:nvCxnSpPr>
          <p:spPr>
            <a:xfrm>
              <a:off x="6402933" y="6963435"/>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122">
              <a:extLst>
                <a:ext uri="{FF2B5EF4-FFF2-40B4-BE49-F238E27FC236}">
                  <a16:creationId xmlns:a16="http://schemas.microsoft.com/office/drawing/2014/main" id="{ADD131C9-68CA-FF48-B60A-C2D93C498168}"/>
                </a:ext>
              </a:extLst>
            </p:cNvPr>
            <p:cNvCxnSpPr>
              <a:cxnSpLocks/>
              <a:stCxn id="84" idx="2"/>
              <a:endCxn id="77" idx="0"/>
            </p:cNvCxnSpPr>
            <p:nvPr/>
          </p:nvCxnSpPr>
          <p:spPr>
            <a:xfrm>
              <a:off x="6398095" y="9508693"/>
              <a:ext cx="2" cy="46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197"/>
            <p:cNvSpPr txBox="1"/>
            <p:nvPr/>
          </p:nvSpPr>
          <p:spPr>
            <a:xfrm>
              <a:off x="6495782" y="8745265"/>
              <a:ext cx="2247069"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Routing guide</a:t>
              </a:r>
            </a:p>
          </p:txBody>
        </p:sp>
      </p:grpSp>
    </p:spTree>
    <p:extLst>
      <p:ext uri="{BB962C8B-B14F-4D97-AF65-F5344CB8AC3E}">
        <p14:creationId xmlns:p14="http://schemas.microsoft.com/office/powerpoint/2010/main" val="368836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Execution Plan in 2019</a:t>
            </a:r>
            <a:endParaRPr lang="zh-TW" altLang="en-US" dirty="0"/>
          </a:p>
        </p:txBody>
      </p:sp>
      <p:sp>
        <p:nvSpPr>
          <p:cNvPr id="3" name="內容版面配置區 2"/>
          <p:cNvSpPr>
            <a:spLocks noGrp="1"/>
          </p:cNvSpPr>
          <p:nvPr>
            <p:ph idx="1"/>
          </p:nvPr>
        </p:nvSpPr>
        <p:spPr>
          <a:xfrm>
            <a:off x="353951" y="1197717"/>
            <a:ext cx="9867951" cy="4843647"/>
          </a:xfrm>
        </p:spPr>
        <p:txBody>
          <a:bodyPr>
            <a:normAutofit/>
          </a:bodyPr>
          <a:lstStyle/>
          <a:p>
            <a:pPr marL="342891" indent="-342891">
              <a:buFont typeface="+mj-lt"/>
              <a:buAutoNum type="arabicPeriod"/>
            </a:pPr>
            <a:r>
              <a:rPr lang="en-US" altLang="zh-TW" dirty="0"/>
              <a:t>Meetings</a:t>
            </a:r>
          </a:p>
          <a:p>
            <a:pPr marL="800080" lvl="1" indent="-342891">
              <a:buFont typeface="Arial" panose="020B0604020202020204" pitchFamily="34" charset="0"/>
              <a:buChar char="•"/>
            </a:pPr>
            <a:r>
              <a:rPr lang="en-US" altLang="zh-TW" sz="2400" dirty="0"/>
              <a:t>Regular skype meetings</a:t>
            </a:r>
          </a:p>
          <a:p>
            <a:pPr marL="800080" lvl="1" indent="-342891">
              <a:buFont typeface="Arial" panose="020B0604020202020204" pitchFamily="34" charset="0"/>
              <a:buChar char="•"/>
            </a:pPr>
            <a:r>
              <a:rPr lang="en-US" altLang="zh-TW" sz="2400" dirty="0"/>
              <a:t>Status meeting at DAC 2019 and ICCAD 2019</a:t>
            </a:r>
          </a:p>
          <a:p>
            <a:pPr marL="342891" indent="-342891">
              <a:buFont typeface="+mj-lt"/>
              <a:buAutoNum type="arabicPeriod"/>
            </a:pPr>
            <a:r>
              <a:rPr lang="en-US" altLang="zh-TW" dirty="0"/>
              <a:t>Special session at ICCAD 2019 (with CAD Contest)</a:t>
            </a:r>
          </a:p>
          <a:p>
            <a:pPr marL="342891" indent="-342891">
              <a:buFont typeface="+mj-lt"/>
              <a:buAutoNum type="arabicPeriod"/>
            </a:pPr>
            <a:r>
              <a:rPr lang="en-US" altLang="zh-TW" dirty="0"/>
              <a:t>Put the flow in cloud (to rent a public space)</a:t>
            </a:r>
          </a:p>
          <a:p>
            <a:pPr marL="342891" indent="-342891">
              <a:buFont typeface="+mj-lt"/>
              <a:buAutoNum type="arabicPeriod"/>
            </a:pPr>
            <a:r>
              <a:rPr lang="en-US" altLang="zh-TW" dirty="0"/>
              <a:t>Link with EDA research contest (with ISPD Contest, CAD Contest)</a:t>
            </a:r>
          </a:p>
          <a:p>
            <a:pPr marL="342891" indent="-342891">
              <a:buFont typeface="+mj-lt"/>
              <a:buAutoNum type="arabicPeriod"/>
            </a:pPr>
            <a:r>
              <a:rPr lang="en-US" altLang="zh-TW" dirty="0"/>
              <a:t>Seek collaboration with other “open” EDA projects (ERI)</a:t>
            </a:r>
          </a:p>
          <a:p>
            <a:endParaRPr lang="zh-TW" altLang="en-US" dirty="0"/>
          </a:p>
        </p:txBody>
      </p:sp>
    </p:spTree>
    <p:extLst>
      <p:ext uri="{BB962C8B-B14F-4D97-AF65-F5344CB8AC3E}">
        <p14:creationId xmlns:p14="http://schemas.microsoft.com/office/powerpoint/2010/main" val="214432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2019 DATC Members</a:t>
            </a:r>
            <a:endParaRPr lang="zh-TW" altLang="en-US" dirty="0"/>
          </a:p>
        </p:txBody>
      </p:sp>
      <p:sp>
        <p:nvSpPr>
          <p:cNvPr id="3" name="內容版面配置區 2"/>
          <p:cNvSpPr>
            <a:spLocks noGrp="1"/>
          </p:cNvSpPr>
          <p:nvPr>
            <p:ph idx="1"/>
          </p:nvPr>
        </p:nvSpPr>
        <p:spPr>
          <a:xfrm>
            <a:off x="353951" y="1997066"/>
            <a:ext cx="8596668" cy="4843647"/>
          </a:xfrm>
        </p:spPr>
        <p:txBody>
          <a:bodyPr>
            <a:normAutofit/>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Integration: cloud</a:t>
            </a:r>
          </a:p>
          <a:p>
            <a:r>
              <a:rPr lang="en-US" altLang="zh-TW" dirty="0"/>
              <a:t>Flow: collaboration with ERI</a:t>
            </a:r>
          </a:p>
          <a:p>
            <a:r>
              <a:rPr lang="en-US" altLang="zh-TW" dirty="0"/>
              <a:t>Impact: link with 2019 ISPD Contest and more</a:t>
            </a:r>
          </a:p>
        </p:txBody>
      </p:sp>
      <p:graphicFrame>
        <p:nvGraphicFramePr>
          <p:cNvPr id="5" name="內容版面配置區 5"/>
          <p:cNvGraphicFramePr>
            <a:graphicFrameLocks/>
          </p:cNvGraphicFramePr>
          <p:nvPr>
            <p:extLst>
              <p:ext uri="{D42A27DB-BD31-4B8C-83A1-F6EECF244321}">
                <p14:modId xmlns:p14="http://schemas.microsoft.com/office/powerpoint/2010/main" val="1863483768"/>
              </p:ext>
            </p:extLst>
          </p:nvPr>
        </p:nvGraphicFramePr>
        <p:xfrm>
          <a:off x="786556" y="1484378"/>
          <a:ext cx="10502491" cy="2880360"/>
        </p:xfrm>
        <a:graphic>
          <a:graphicData uri="http://schemas.openxmlformats.org/drawingml/2006/table">
            <a:tbl>
              <a:tblPr firstRow="1" bandRow="1">
                <a:tableStyleId>{69012ECD-51FC-41F1-AA8D-1B2483CD663E}</a:tableStyleId>
              </a:tblPr>
              <a:tblGrid>
                <a:gridCol w="1622339">
                  <a:extLst>
                    <a:ext uri="{9D8B030D-6E8A-4147-A177-3AD203B41FA5}">
                      <a16:colId xmlns:a16="http://schemas.microsoft.com/office/drawing/2014/main" val="20000"/>
                    </a:ext>
                  </a:extLst>
                </a:gridCol>
                <a:gridCol w="1356668">
                  <a:extLst>
                    <a:ext uri="{9D8B030D-6E8A-4147-A177-3AD203B41FA5}">
                      <a16:colId xmlns:a16="http://schemas.microsoft.com/office/drawing/2014/main" val="20001"/>
                    </a:ext>
                  </a:extLst>
                </a:gridCol>
                <a:gridCol w="4961903">
                  <a:extLst>
                    <a:ext uri="{9D8B030D-6E8A-4147-A177-3AD203B41FA5}">
                      <a16:colId xmlns:a16="http://schemas.microsoft.com/office/drawing/2014/main" val="20002"/>
                    </a:ext>
                  </a:extLst>
                </a:gridCol>
                <a:gridCol w="2561581">
                  <a:extLst>
                    <a:ext uri="{9D8B030D-6E8A-4147-A177-3AD203B41FA5}">
                      <a16:colId xmlns:a16="http://schemas.microsoft.com/office/drawing/2014/main" val="20003"/>
                    </a:ext>
                  </a:extLst>
                </a:gridCol>
              </a:tblGrid>
              <a:tr h="370880">
                <a:tc>
                  <a:txBody>
                    <a:bodyPr/>
                    <a:lstStyle/>
                    <a:p>
                      <a:r>
                        <a:rPr lang="en-US" altLang="zh-TW" sz="2100" b="1" dirty="0">
                          <a:latin typeface="+mn-lt"/>
                          <a:cs typeface="Times New Roman" panose="02020603050405020304" pitchFamily="18" charset="0"/>
                        </a:rPr>
                        <a:t>First</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Last</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Affiliation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Role</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370880">
                <a:tc>
                  <a:txBody>
                    <a:bodyPr/>
                    <a:lstStyle/>
                    <a:p>
                      <a:r>
                        <a:rPr lang="en-US" altLang="zh-TW" sz="2100" b="1" dirty="0">
                          <a:latin typeface="+mn-lt"/>
                          <a:cs typeface="Times New Roman" panose="02020603050405020304" pitchFamily="18" charset="0"/>
                        </a:rPr>
                        <a:t>Iris Hui-Ru</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Jiang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National Taiwan Univ., Taiwan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Chair / Timer</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80">
                <a:tc>
                  <a:txBody>
                    <a:bodyPr/>
                    <a:lstStyle/>
                    <a:p>
                      <a:r>
                        <a:rPr lang="en-US" altLang="zh-TW" sz="2100" b="1" dirty="0">
                          <a:latin typeface="+mn-lt"/>
                          <a:cs typeface="Times New Roman" panose="02020603050405020304" pitchFamily="18" charset="0"/>
                        </a:rPr>
                        <a:t>Victor</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dirty="0" err="1">
                          <a:solidFill>
                            <a:srgbClr val="222222"/>
                          </a:solidFill>
                          <a:latin typeface="+mn-lt"/>
                          <a:cs typeface="Times New Roman" panose="02020603050405020304" pitchFamily="18" charset="0"/>
                        </a:rPr>
                        <a:t>Kravets</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IBM,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Logic synthesis</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80">
                <a:tc>
                  <a:txBody>
                    <a:bodyPr/>
                    <a:lstStyle/>
                    <a:p>
                      <a:r>
                        <a:rPr lang="en-US" altLang="zh-TW" sz="2100" b="1" dirty="0" err="1">
                          <a:latin typeface="+mn-lt"/>
                          <a:cs typeface="Times New Roman" panose="02020603050405020304" pitchFamily="18" charset="0"/>
                        </a:rPr>
                        <a:t>Jianli</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Chen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Fuzhou Univ., China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Placement</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80">
                <a:tc>
                  <a:txBody>
                    <a:bodyPr/>
                    <a:lstStyle/>
                    <a:p>
                      <a:r>
                        <a:rPr lang="en-US" altLang="zh-TW" sz="2100" b="1" dirty="0" err="1">
                          <a:latin typeface="+mn-lt"/>
                          <a:cs typeface="Times New Roman" panose="02020603050405020304" pitchFamily="18" charset="0"/>
                        </a:rPr>
                        <a:t>Yih</a:t>
                      </a:r>
                      <a:r>
                        <a:rPr lang="en-US" altLang="zh-TW" sz="2100" b="1" dirty="0">
                          <a:latin typeface="+mn-lt"/>
                          <a:cs typeface="Times New Roman" panose="02020603050405020304" pitchFamily="18" charset="0"/>
                        </a:rPr>
                        <a:t>-Lang</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Li</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dirty="0">
                          <a:latin typeface="+mn-lt"/>
                          <a:cs typeface="Times New Roman" panose="02020603050405020304" pitchFamily="18" charset="0"/>
                        </a:rPr>
                        <a:t>National </a:t>
                      </a:r>
                      <a:r>
                        <a:rPr lang="en-US" altLang="zh-TW" sz="2100" b="1" dirty="0" err="1">
                          <a:latin typeface="+mn-lt"/>
                          <a:cs typeface="Times New Roman" panose="02020603050405020304" pitchFamily="18" charset="0"/>
                        </a:rPr>
                        <a:t>Chiao</a:t>
                      </a:r>
                      <a:r>
                        <a:rPr lang="en-US" altLang="zh-TW" sz="2100" b="1" dirty="0">
                          <a:latin typeface="+mn-lt"/>
                          <a:cs typeface="Times New Roman" panose="02020603050405020304" pitchFamily="18" charset="0"/>
                        </a:rPr>
                        <a:t> Tung Univ., Taiwan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Routing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80">
                <a:tc>
                  <a:txBody>
                    <a:bodyPr/>
                    <a:lstStyle/>
                    <a:p>
                      <a:r>
                        <a:rPr lang="en-US" altLang="zh-TW" sz="2100" b="1" dirty="0" err="1">
                          <a:latin typeface="+mn-lt"/>
                          <a:cs typeface="Times New Roman" panose="02020603050405020304" pitchFamily="18" charset="0"/>
                        </a:rPr>
                        <a:t>Jinwook</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Jung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a:latin typeface="+mn-lt"/>
                          <a:cs typeface="Times New Roman" panose="02020603050405020304" pitchFamily="18" charset="0"/>
                        </a:rPr>
                        <a:t>IBM,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Integration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57237"/>
                  </a:ext>
                </a:extLst>
              </a:tr>
              <a:tr h="390005">
                <a:tc>
                  <a:txBody>
                    <a:bodyPr/>
                    <a:lstStyle/>
                    <a:p>
                      <a:r>
                        <a:rPr lang="en-US" altLang="zh-TW" sz="2100" b="1" dirty="0">
                          <a:latin typeface="+mn-lt"/>
                          <a:cs typeface="Times New Roman" panose="02020603050405020304" pitchFamily="18" charset="0"/>
                        </a:rPr>
                        <a:t>Andrew</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err="1">
                          <a:latin typeface="+mn-lt"/>
                          <a:cs typeface="Times New Roman" panose="02020603050405020304" pitchFamily="18" charset="0"/>
                        </a:rPr>
                        <a:t>Kahng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UCSD,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Vice chair / Flow</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文字方塊 3"/>
          <p:cNvSpPr txBox="1"/>
          <p:nvPr/>
        </p:nvSpPr>
        <p:spPr>
          <a:xfrm rot="19966444">
            <a:off x="158924" y="3993960"/>
            <a:ext cx="822661" cy="420564"/>
          </a:xfrm>
          <a:prstGeom prst="rect">
            <a:avLst/>
          </a:prstGeom>
          <a:noFill/>
        </p:spPr>
        <p:txBody>
          <a:bodyPr wrap="none" rtlCol="0">
            <a:spAutoFit/>
          </a:bodyPr>
          <a:lstStyle/>
          <a:p>
            <a:r>
              <a:rPr lang="en-US" altLang="zh-TW" sz="2133" b="1" dirty="0">
                <a:solidFill>
                  <a:srgbClr val="C00000"/>
                </a:solidFill>
              </a:rPr>
              <a:t>NEW</a:t>
            </a:r>
            <a:endParaRPr lang="zh-TW" altLang="en-US" sz="2133" b="1" dirty="0">
              <a:solidFill>
                <a:srgbClr val="C00000"/>
              </a:solidFill>
            </a:endParaRPr>
          </a:p>
        </p:txBody>
      </p:sp>
    </p:spTree>
    <p:extLst>
      <p:ext uri="{BB962C8B-B14F-4D97-AF65-F5344CB8AC3E}">
        <p14:creationId xmlns:p14="http://schemas.microsoft.com/office/powerpoint/2010/main" val="126521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lstStyle/>
          <a:p>
            <a:r>
              <a:rPr lang="en-US" altLang="en-US" dirty="0">
                <a:ea typeface="ＭＳ Ｐゴシック" panose="020B0600070205080204" pitchFamily="34" charset="-128"/>
              </a:rPr>
              <a:t>Council Activity Overview</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704411" y="1556409"/>
            <a:ext cx="8542513" cy="3304117"/>
          </a:xfrm>
        </p:spPr>
        <p:txBody>
          <a:bodyPr>
            <a:noAutofit/>
          </a:bodyPr>
          <a:lstStyle/>
          <a:p>
            <a:pPr marL="285750" indent="-285750">
              <a:lnSpc>
                <a:spcPct val="150000"/>
              </a:lnSpc>
              <a:spcBef>
                <a:spcPts val="0"/>
              </a:spcBef>
            </a:pPr>
            <a:r>
              <a:rPr lang="en-US" dirty="0"/>
              <a:t>Local Chapters</a:t>
            </a:r>
          </a:p>
          <a:p>
            <a:pPr marL="285750" indent="-285750">
              <a:lnSpc>
                <a:spcPct val="150000"/>
              </a:lnSpc>
              <a:spcBef>
                <a:spcPts val="0"/>
              </a:spcBef>
            </a:pPr>
            <a:r>
              <a:rPr lang="en-US" dirty="0"/>
              <a:t>Distinguished Lecture Program</a:t>
            </a:r>
          </a:p>
          <a:p>
            <a:pPr marL="285750" indent="-285750">
              <a:lnSpc>
                <a:spcPct val="150000"/>
              </a:lnSpc>
              <a:spcBef>
                <a:spcPts val="0"/>
              </a:spcBef>
            </a:pPr>
            <a:r>
              <a:rPr lang="en-US" dirty="0"/>
              <a:t>Sponsored Workshops &amp; Contests</a:t>
            </a:r>
          </a:p>
          <a:p>
            <a:pPr marL="285750" indent="-285750">
              <a:lnSpc>
                <a:spcPct val="150000"/>
              </a:lnSpc>
              <a:spcBef>
                <a:spcPts val="0"/>
              </a:spcBef>
            </a:pPr>
            <a:r>
              <a:rPr lang="en-US" dirty="0"/>
              <a:t>Member Technology Organizations</a:t>
            </a:r>
          </a:p>
        </p:txBody>
      </p:sp>
    </p:spTree>
    <p:extLst>
      <p:ext uri="{BB962C8B-B14F-4D97-AF65-F5344CB8AC3E}">
        <p14:creationId xmlns:p14="http://schemas.microsoft.com/office/powerpoint/2010/main" val="236857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A66A-46CD-284E-9375-B32486951D67}"/>
              </a:ext>
            </a:extLst>
          </p:cNvPr>
          <p:cNvSpPr>
            <a:spLocks noGrp="1"/>
          </p:cNvSpPr>
          <p:nvPr>
            <p:ph type="title"/>
          </p:nvPr>
        </p:nvSpPr>
        <p:spPr/>
        <p:txBody>
          <a:bodyPr>
            <a:normAutofit fontScale="90000"/>
          </a:bodyPr>
          <a:lstStyle/>
          <a:p>
            <a:r>
              <a:rPr lang="en-US" dirty="0"/>
              <a:t>CEDA Local Chapters &amp; Outreach Program</a:t>
            </a:r>
          </a:p>
        </p:txBody>
      </p:sp>
      <p:sp>
        <p:nvSpPr>
          <p:cNvPr id="3" name="Content Placeholder 2">
            <a:extLst>
              <a:ext uri="{FF2B5EF4-FFF2-40B4-BE49-F238E27FC236}">
                <a16:creationId xmlns:a16="http://schemas.microsoft.com/office/drawing/2014/main" id="{F4018945-6A84-F14F-A978-8A53DF2B643E}"/>
              </a:ext>
            </a:extLst>
          </p:cNvPr>
          <p:cNvSpPr>
            <a:spLocks noGrp="1"/>
          </p:cNvSpPr>
          <p:nvPr>
            <p:ph sz="half" idx="10"/>
          </p:nvPr>
        </p:nvSpPr>
        <p:spPr>
          <a:xfrm>
            <a:off x="716716" y="1754117"/>
            <a:ext cx="8542513" cy="4691288"/>
          </a:xfrm>
        </p:spPr>
        <p:txBody>
          <a:bodyPr>
            <a:normAutofit fontScale="85000" lnSpcReduction="10000"/>
          </a:bodyPr>
          <a:lstStyle/>
          <a:p>
            <a:pPr>
              <a:lnSpc>
                <a:spcPct val="150000"/>
              </a:lnSpc>
              <a:spcBef>
                <a:spcPts val="0"/>
              </a:spcBef>
              <a:defRPr/>
            </a:pPr>
            <a:r>
              <a:rPr lang="en-US" dirty="0">
                <a:ea typeface="ＭＳ Ｐゴシック" pitchFamily="34" charset="-128"/>
              </a:rPr>
              <a:t>2019 Status</a:t>
            </a:r>
          </a:p>
          <a:p>
            <a:pPr lvl="1">
              <a:lnSpc>
                <a:spcPct val="150000"/>
              </a:lnSpc>
              <a:spcBef>
                <a:spcPts val="0"/>
              </a:spcBef>
              <a:defRPr/>
            </a:pPr>
            <a:r>
              <a:rPr lang="en-US" dirty="0">
                <a:ea typeface="ＭＳ Ｐゴシック" pitchFamily="34" charset="-128"/>
              </a:rPr>
              <a:t>15 chapters in US, Asia, Europe, South America and Africa</a:t>
            </a:r>
          </a:p>
          <a:p>
            <a:pPr lvl="1">
              <a:lnSpc>
                <a:spcPct val="150000"/>
              </a:lnSpc>
              <a:spcBef>
                <a:spcPts val="0"/>
              </a:spcBef>
              <a:defRPr/>
            </a:pPr>
            <a:r>
              <a:rPr lang="en-US" dirty="0">
                <a:ea typeface="ＭＳ Ｐゴシック" pitchFamily="34" charset="-128"/>
              </a:rPr>
              <a:t>7 chapters made requests for 2019 chapter funding</a:t>
            </a:r>
          </a:p>
          <a:p>
            <a:pPr lvl="2">
              <a:lnSpc>
                <a:spcPct val="150000"/>
              </a:lnSpc>
              <a:spcBef>
                <a:spcPts val="0"/>
              </a:spcBef>
              <a:defRPr/>
            </a:pPr>
            <a:r>
              <a:rPr lang="en-US" dirty="0">
                <a:ea typeface="ＭＳ Ｐゴシック" pitchFamily="34" charset="-128"/>
              </a:rPr>
              <a:t>~ $3K per chapter on average</a:t>
            </a:r>
          </a:p>
          <a:p>
            <a:pPr lvl="1">
              <a:lnSpc>
                <a:spcPct val="150000"/>
              </a:lnSpc>
              <a:spcBef>
                <a:spcPts val="0"/>
              </a:spcBef>
              <a:defRPr/>
            </a:pPr>
            <a:r>
              <a:rPr lang="en-US" dirty="0">
                <a:ea typeface="ＭＳ Ｐゴシック" pitchFamily="34" charset="-128"/>
              </a:rPr>
              <a:t>Need to resurrect a few chapters</a:t>
            </a:r>
          </a:p>
          <a:p>
            <a:pPr lvl="2">
              <a:lnSpc>
                <a:spcPct val="150000"/>
              </a:lnSpc>
              <a:spcBef>
                <a:spcPts val="0"/>
              </a:spcBef>
              <a:defRPr/>
            </a:pPr>
            <a:r>
              <a:rPr lang="en-US" dirty="0">
                <a:ea typeface="ＭＳ Ｐゴシック" pitchFamily="34" charset="-128"/>
              </a:rPr>
              <a:t>Morocco / Tunisia chapters : David’s visit to chapters</a:t>
            </a:r>
          </a:p>
          <a:p>
            <a:pPr lvl="2">
              <a:lnSpc>
                <a:spcPct val="150000"/>
              </a:lnSpc>
              <a:spcBef>
                <a:spcPts val="0"/>
              </a:spcBef>
              <a:defRPr/>
            </a:pPr>
            <a:r>
              <a:rPr lang="en-US" dirty="0">
                <a:ea typeface="ＭＳ Ｐゴシック" pitchFamily="34" charset="-128"/>
              </a:rPr>
              <a:t>Central Texas chapter : Gi-Joon working with IEEE Central Texas section</a:t>
            </a:r>
          </a:p>
          <a:p>
            <a:pPr>
              <a:lnSpc>
                <a:spcPct val="150000"/>
              </a:lnSpc>
              <a:spcBef>
                <a:spcPts val="0"/>
              </a:spcBef>
              <a:defRPr/>
            </a:pPr>
            <a:r>
              <a:rPr lang="en-US" dirty="0">
                <a:ea typeface="ＭＳ Ｐゴシック" pitchFamily="34" charset="-128"/>
              </a:rPr>
              <a:t>Nurturing Vehicles</a:t>
            </a:r>
          </a:p>
          <a:p>
            <a:pPr lvl="1">
              <a:lnSpc>
                <a:spcPct val="150000"/>
              </a:lnSpc>
              <a:spcBef>
                <a:spcPts val="0"/>
              </a:spcBef>
              <a:defRPr/>
            </a:pPr>
            <a:r>
              <a:rPr lang="en-US" dirty="0">
                <a:ea typeface="ＭＳ Ｐゴシック" pitchFamily="34" charset="-128"/>
              </a:rPr>
              <a:t>Distinguished lecture program / local seminars</a:t>
            </a:r>
          </a:p>
          <a:p>
            <a:pPr lvl="1">
              <a:lnSpc>
                <a:spcPct val="150000"/>
              </a:lnSpc>
              <a:spcBef>
                <a:spcPts val="0"/>
              </a:spcBef>
              <a:defRPr/>
            </a:pPr>
            <a:r>
              <a:rPr lang="en-US" dirty="0">
                <a:ea typeface="ＭＳ Ｐゴシック" pitchFamily="34" charset="-128"/>
              </a:rPr>
              <a:t>Hosting local workshops (co-located with conferences)</a:t>
            </a:r>
          </a:p>
          <a:p>
            <a:pPr lvl="2">
              <a:lnSpc>
                <a:spcPct val="150000"/>
              </a:lnSpc>
              <a:spcBef>
                <a:spcPts val="0"/>
              </a:spcBef>
              <a:defRPr/>
            </a:pPr>
            <a:r>
              <a:rPr lang="en-US" dirty="0">
                <a:ea typeface="ＭＳ Ｐゴシック" pitchFamily="34" charset="-128"/>
              </a:rPr>
              <a:t>EDA student summer camp by Taipei chapter</a:t>
            </a:r>
          </a:p>
          <a:p>
            <a:pPr lvl="2">
              <a:lnSpc>
                <a:spcPct val="150000"/>
              </a:lnSpc>
              <a:spcBef>
                <a:spcPts val="0"/>
              </a:spcBef>
              <a:defRPr/>
            </a:pPr>
            <a:r>
              <a:rPr lang="en-US" dirty="0" err="1">
                <a:ea typeface="ＭＳ Ｐゴシック" pitchFamily="34" charset="-128"/>
              </a:rPr>
              <a:t>EDAtholon</a:t>
            </a:r>
            <a:r>
              <a:rPr lang="en-US" dirty="0">
                <a:ea typeface="ＭＳ Ｐゴシック" pitchFamily="34" charset="-128"/>
              </a:rPr>
              <a:t> 2019 by Hongkong chapter</a:t>
            </a:r>
          </a:p>
        </p:txBody>
      </p:sp>
    </p:spTree>
    <p:extLst>
      <p:ext uri="{BB962C8B-B14F-4D97-AF65-F5344CB8AC3E}">
        <p14:creationId xmlns:p14="http://schemas.microsoft.com/office/powerpoint/2010/main" val="96946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09939-BFA0-4145-9EC9-2B34C10C2CE0}"/>
              </a:ext>
            </a:extLst>
          </p:cNvPr>
          <p:cNvPicPr>
            <a:picLocks noChangeAspect="1"/>
          </p:cNvPicPr>
          <p:nvPr/>
        </p:nvPicPr>
        <p:blipFill>
          <a:blip r:embed="rId2"/>
          <a:stretch>
            <a:fillRect/>
          </a:stretch>
        </p:blipFill>
        <p:spPr>
          <a:xfrm>
            <a:off x="983918" y="1169461"/>
            <a:ext cx="7808976" cy="4416552"/>
          </a:xfrm>
          <a:prstGeom prst="rect">
            <a:avLst/>
          </a:prstGeom>
        </p:spPr>
      </p:pic>
      <p:sp>
        <p:nvSpPr>
          <p:cNvPr id="6" name="Rounded Rectangle 5">
            <a:extLst>
              <a:ext uri="{FF2B5EF4-FFF2-40B4-BE49-F238E27FC236}">
                <a16:creationId xmlns:a16="http://schemas.microsoft.com/office/drawing/2014/main" id="{3DD22502-861E-D642-8A0D-64D1E988F5C2}"/>
              </a:ext>
            </a:extLst>
          </p:cNvPr>
          <p:cNvSpPr/>
          <p:nvPr/>
        </p:nvSpPr>
        <p:spPr>
          <a:xfrm>
            <a:off x="6874441" y="1169459"/>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2F8E352-E55B-5F4A-B0DE-1B63836762D9}"/>
              </a:ext>
            </a:extLst>
          </p:cNvPr>
          <p:cNvSpPr/>
          <p:nvPr/>
        </p:nvSpPr>
        <p:spPr>
          <a:xfrm>
            <a:off x="872834" y="4444539"/>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CBBFA22C-21E4-B245-9FD4-A50349069B61}"/>
              </a:ext>
            </a:extLst>
          </p:cNvPr>
          <p:cNvSpPr/>
          <p:nvPr/>
        </p:nvSpPr>
        <p:spPr>
          <a:xfrm>
            <a:off x="2867888" y="2248484"/>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62B145E-731D-AA46-A25D-6423E0FBC3A1}"/>
              </a:ext>
            </a:extLst>
          </p:cNvPr>
          <p:cNvSpPr/>
          <p:nvPr/>
        </p:nvSpPr>
        <p:spPr>
          <a:xfrm>
            <a:off x="2867888" y="3333181"/>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F08204F7-9069-8D48-AF64-B475455A8FB4}"/>
              </a:ext>
            </a:extLst>
          </p:cNvPr>
          <p:cNvSpPr/>
          <p:nvPr/>
        </p:nvSpPr>
        <p:spPr>
          <a:xfrm>
            <a:off x="2867888" y="4437319"/>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BA2E25C-9EED-814C-B8F5-0CD0116FCF06}"/>
              </a:ext>
            </a:extLst>
          </p:cNvPr>
          <p:cNvSpPr/>
          <p:nvPr/>
        </p:nvSpPr>
        <p:spPr>
          <a:xfrm>
            <a:off x="4874729" y="1159489"/>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61895C8-26C2-8C40-A41B-7F2FCC5B04ED}"/>
              </a:ext>
            </a:extLst>
          </p:cNvPr>
          <p:cNvSpPr/>
          <p:nvPr/>
        </p:nvSpPr>
        <p:spPr>
          <a:xfrm>
            <a:off x="6908924" y="2264126"/>
            <a:ext cx="1995054" cy="108469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9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normAutofit fontScale="90000"/>
          </a:bodyPr>
          <a:lstStyle/>
          <a:p>
            <a:r>
              <a:rPr lang="en-US" altLang="en-US" dirty="0">
                <a:ea typeface="ＭＳ Ｐゴシック" panose="020B0600070205080204" pitchFamily="34" charset="-128"/>
              </a:rPr>
              <a:t>CEDA Distinguished Lecture Program (DLP)</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704411" y="1568766"/>
            <a:ext cx="8542513" cy="3304117"/>
          </a:xfrm>
        </p:spPr>
        <p:txBody>
          <a:bodyPr>
            <a:noAutofit/>
          </a:bodyPr>
          <a:lstStyle/>
          <a:p>
            <a:pPr marL="285750" indent="-285750"/>
            <a:r>
              <a:rPr lang="en-US" sz="2000" dirty="0"/>
              <a:t>Placeholder for slides from Tsung-Yi</a:t>
            </a:r>
          </a:p>
        </p:txBody>
      </p:sp>
    </p:spTree>
    <p:extLst>
      <p:ext uri="{BB962C8B-B14F-4D97-AF65-F5344CB8AC3E}">
        <p14:creationId xmlns:p14="http://schemas.microsoft.com/office/powerpoint/2010/main" val="334771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7B1A-3CF6-414D-9AFC-1EBC1B3D0702}"/>
              </a:ext>
            </a:extLst>
          </p:cNvPr>
          <p:cNvSpPr>
            <a:spLocks noGrp="1"/>
          </p:cNvSpPr>
          <p:nvPr>
            <p:ph type="title"/>
          </p:nvPr>
        </p:nvSpPr>
        <p:spPr/>
        <p:txBody>
          <a:bodyPr/>
          <a:lstStyle/>
          <a:p>
            <a:r>
              <a:rPr lang="en-US" dirty="0"/>
              <a:t>Sponsored Workshops &amp; Contests</a:t>
            </a:r>
          </a:p>
        </p:txBody>
      </p:sp>
      <p:sp>
        <p:nvSpPr>
          <p:cNvPr id="3" name="Content Placeholder 2">
            <a:extLst>
              <a:ext uri="{FF2B5EF4-FFF2-40B4-BE49-F238E27FC236}">
                <a16:creationId xmlns:a16="http://schemas.microsoft.com/office/drawing/2014/main" id="{5B4EF0A1-224A-2840-A6D4-F26518BB3727}"/>
              </a:ext>
            </a:extLst>
          </p:cNvPr>
          <p:cNvSpPr>
            <a:spLocks noGrp="1"/>
          </p:cNvSpPr>
          <p:nvPr>
            <p:ph sz="half" idx="10"/>
          </p:nvPr>
        </p:nvSpPr>
        <p:spPr>
          <a:xfrm>
            <a:off x="716716" y="1754117"/>
            <a:ext cx="8542513" cy="4680137"/>
          </a:xfrm>
        </p:spPr>
        <p:txBody>
          <a:bodyPr>
            <a:normAutofit fontScale="55000" lnSpcReduction="20000"/>
          </a:bodyPr>
          <a:lstStyle/>
          <a:p>
            <a:r>
              <a:rPr lang="en-US" dirty="0"/>
              <a:t>DATE’19</a:t>
            </a:r>
          </a:p>
          <a:p>
            <a:pPr lvl="1"/>
            <a:r>
              <a:rPr lang="en-US" dirty="0"/>
              <a:t>PhD Forum 03/25 (Mon)</a:t>
            </a:r>
          </a:p>
          <a:p>
            <a:pPr lvl="1"/>
            <a:r>
              <a:rPr lang="en-US" dirty="0"/>
              <a:t>CEDA Luncheon Keynote by David Pellerin, Amazon, US</a:t>
            </a:r>
          </a:p>
          <a:p>
            <a:pPr lvl="2"/>
            <a:r>
              <a:rPr lang="en-US" dirty="0"/>
              <a:t>“Heterogeneous Computing: Embedded meets Hyperscale and HPC” </a:t>
            </a:r>
          </a:p>
          <a:p>
            <a:pPr lvl="1"/>
            <a:r>
              <a:rPr lang="en-US" dirty="0"/>
              <a:t>International F1/10 Autonomous Racing Demo 03/29 (Fri)</a:t>
            </a:r>
          </a:p>
          <a:p>
            <a:r>
              <a:rPr lang="en-US" dirty="0"/>
              <a:t>DAC’19</a:t>
            </a:r>
          </a:p>
          <a:p>
            <a:pPr lvl="1"/>
            <a:r>
              <a:rPr lang="en-US" dirty="0"/>
              <a:t>Early Career Workshop (Prof. Marco </a:t>
            </a:r>
            <a:r>
              <a:rPr lang="en-US" dirty="0" err="1"/>
              <a:t>Santambrogio</a:t>
            </a:r>
            <a:r>
              <a:rPr lang="en-US" dirty="0"/>
              <a:t> from </a:t>
            </a:r>
            <a:r>
              <a:rPr lang="en-US" dirty="0" err="1"/>
              <a:t>Politecnico</a:t>
            </a:r>
            <a:r>
              <a:rPr lang="en-US" dirty="0"/>
              <a:t> di Milano)</a:t>
            </a:r>
          </a:p>
          <a:p>
            <a:pPr lvl="1"/>
            <a:r>
              <a:rPr lang="en-US" dirty="0" err="1"/>
              <a:t>DivEDA</a:t>
            </a:r>
            <a:r>
              <a:rPr lang="en-US" dirty="0"/>
              <a:t> (</a:t>
            </a:r>
            <a:r>
              <a:rPr lang="en-US" dirty="0" err="1"/>
              <a:t>Ayse</a:t>
            </a:r>
            <a:r>
              <a:rPr lang="en-US" dirty="0"/>
              <a:t> </a:t>
            </a:r>
            <a:r>
              <a:rPr lang="en-US" dirty="0" err="1"/>
              <a:t>Coskun</a:t>
            </a:r>
            <a:r>
              <a:rPr lang="en-US" dirty="0"/>
              <a:t>)</a:t>
            </a:r>
          </a:p>
          <a:p>
            <a:pPr lvl="1"/>
            <a:r>
              <a:rPr lang="en-US" dirty="0" err="1"/>
              <a:t>Ph.D</a:t>
            </a:r>
            <a:r>
              <a:rPr lang="en-US" dirty="0"/>
              <a:t> Forum</a:t>
            </a:r>
          </a:p>
          <a:p>
            <a:pPr lvl="1"/>
            <a:r>
              <a:rPr lang="en-US" dirty="0"/>
              <a:t>CEDA Luncheon Keynote</a:t>
            </a:r>
          </a:p>
          <a:p>
            <a:pPr lvl="2"/>
            <a:r>
              <a:rPr lang="en-US" dirty="0"/>
              <a:t>Looking for a speaker candidate; Honoring event for Larry Nagel (creator of Spice) who just got the IEEE Peterson Award @ ISSCC</a:t>
            </a:r>
          </a:p>
          <a:p>
            <a:r>
              <a:rPr lang="en-US" dirty="0"/>
              <a:t>ICCAD’19</a:t>
            </a:r>
          </a:p>
          <a:p>
            <a:pPr lvl="1"/>
            <a:r>
              <a:rPr lang="en-US" dirty="0"/>
              <a:t>ICCAD CAD Contest</a:t>
            </a:r>
          </a:p>
          <a:p>
            <a:pPr lvl="1"/>
            <a:r>
              <a:rPr lang="en-US" dirty="0"/>
              <a:t>CEDA Luncheon Keynote </a:t>
            </a:r>
          </a:p>
          <a:p>
            <a:r>
              <a:rPr lang="en-US" dirty="0"/>
              <a:t>SMCAD Competition in July 2019, Lausanne, Switzerland</a:t>
            </a:r>
          </a:p>
          <a:p>
            <a:r>
              <a:rPr lang="en-US" dirty="0"/>
              <a:t>CPS (Cyber-Physical Systems) Summer School 2019, Alghero, Sardinia, Italy</a:t>
            </a:r>
          </a:p>
        </p:txBody>
      </p:sp>
    </p:spTree>
    <p:extLst>
      <p:ext uri="{BB962C8B-B14F-4D97-AF65-F5344CB8AC3E}">
        <p14:creationId xmlns:p14="http://schemas.microsoft.com/office/powerpoint/2010/main" val="354592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D822-1AB9-144C-A7C6-AD190E4B79A4}"/>
              </a:ext>
            </a:extLst>
          </p:cNvPr>
          <p:cNvSpPr>
            <a:spLocks noGrp="1"/>
          </p:cNvSpPr>
          <p:nvPr>
            <p:ph type="title"/>
          </p:nvPr>
        </p:nvSpPr>
        <p:spPr/>
        <p:txBody>
          <a:bodyPr/>
          <a:lstStyle/>
          <a:p>
            <a:r>
              <a:rPr lang="en-US" dirty="0"/>
              <a:t>Member Technology Organizations</a:t>
            </a:r>
          </a:p>
        </p:txBody>
      </p:sp>
      <p:sp>
        <p:nvSpPr>
          <p:cNvPr id="3" name="Content Placeholder 2">
            <a:extLst>
              <a:ext uri="{FF2B5EF4-FFF2-40B4-BE49-F238E27FC236}">
                <a16:creationId xmlns:a16="http://schemas.microsoft.com/office/drawing/2014/main" id="{3446FF49-CB57-D249-A29F-A97F8E6E7C14}"/>
              </a:ext>
            </a:extLst>
          </p:cNvPr>
          <p:cNvSpPr>
            <a:spLocks noGrp="1"/>
          </p:cNvSpPr>
          <p:nvPr>
            <p:ph sz="half" idx="10"/>
          </p:nvPr>
        </p:nvSpPr>
        <p:spPr>
          <a:xfrm>
            <a:off x="716716" y="1754117"/>
            <a:ext cx="10381814" cy="4338073"/>
          </a:xfrm>
        </p:spPr>
        <p:txBody>
          <a:bodyPr/>
          <a:lstStyle/>
          <a:p>
            <a:r>
              <a:rPr lang="en-US" dirty="0"/>
              <a:t>DATC (Design Automation Technical Committee)</a:t>
            </a:r>
          </a:p>
          <a:p>
            <a:pPr lvl="1"/>
            <a:r>
              <a:rPr lang="en-US" dirty="0"/>
              <a:t>Chair: Iris Hui-Ru Jiang (</a:t>
            </a:r>
            <a:r>
              <a:rPr lang="en-US" dirty="0">
                <a:hlinkClick r:id="rId2"/>
              </a:rPr>
              <a:t>huiru.jiang@gmail.com</a:t>
            </a:r>
            <a:r>
              <a:rPr lang="en-US" dirty="0"/>
              <a:t>)</a:t>
            </a:r>
          </a:p>
          <a:p>
            <a:r>
              <a:rPr lang="en-US" dirty="0"/>
              <a:t>TCCPS (Technical Committee on Cyber-Physical Systems)</a:t>
            </a:r>
          </a:p>
          <a:p>
            <a:pPr lvl="1"/>
            <a:r>
              <a:rPr lang="en-US" dirty="0"/>
              <a:t>Chair: </a:t>
            </a:r>
            <a:r>
              <a:rPr lang="en-US" dirty="0" err="1"/>
              <a:t>Shiyan</a:t>
            </a:r>
            <a:r>
              <a:rPr lang="en-US" dirty="0"/>
              <a:t> Hu (</a:t>
            </a:r>
            <a:r>
              <a:rPr lang="en-US" dirty="0">
                <a:hlinkClick r:id="rId3"/>
              </a:rPr>
              <a:t>shiyan@mtu.edu</a:t>
            </a:r>
            <a:r>
              <a:rPr lang="en-US" dirty="0"/>
              <a:t>)</a:t>
            </a:r>
          </a:p>
          <a:p>
            <a:r>
              <a:rPr lang="en-US" dirty="0"/>
              <a:t>SVDTC (System Validation and Debug Technology Committee)</a:t>
            </a:r>
          </a:p>
          <a:p>
            <a:pPr lvl="1"/>
            <a:r>
              <a:rPr lang="en-US" dirty="0"/>
              <a:t>Chair: </a:t>
            </a:r>
            <a:r>
              <a:rPr lang="en-US" dirty="0" err="1"/>
              <a:t>Chinna</a:t>
            </a:r>
            <a:r>
              <a:rPr lang="en-US" dirty="0"/>
              <a:t> </a:t>
            </a:r>
            <a:r>
              <a:rPr lang="en-US" dirty="0" err="1"/>
              <a:t>Prudvi</a:t>
            </a:r>
            <a:r>
              <a:rPr lang="en-US" dirty="0"/>
              <a:t> (</a:t>
            </a:r>
            <a:r>
              <a:rPr lang="en-US" dirty="0" err="1"/>
              <a:t>china.prudvi@intel.com</a:t>
            </a:r>
            <a:r>
              <a:rPr lang="en-US" dirty="0"/>
              <a:t>)</a:t>
            </a:r>
          </a:p>
          <a:p>
            <a:r>
              <a:rPr lang="en-US" dirty="0"/>
              <a:t>TTTC (Test Technology Technical Council)</a:t>
            </a:r>
          </a:p>
          <a:p>
            <a:pPr lvl="1"/>
            <a:r>
              <a:rPr lang="en-US" dirty="0"/>
              <a:t>Chair: </a:t>
            </a:r>
            <a:r>
              <a:rPr lang="en-US" dirty="0" err="1"/>
              <a:t>Yervant</a:t>
            </a:r>
            <a:r>
              <a:rPr lang="en-US" dirty="0"/>
              <a:t> </a:t>
            </a:r>
            <a:r>
              <a:rPr lang="en-US" dirty="0" err="1"/>
              <a:t>Zorian</a:t>
            </a:r>
            <a:r>
              <a:rPr lang="en-US" dirty="0"/>
              <a:t> (</a:t>
            </a:r>
            <a:r>
              <a:rPr lang="en-US" dirty="0" err="1"/>
              <a:t>Yervant.Zorian@synopsys.com</a:t>
            </a:r>
            <a:r>
              <a:rPr lang="en-US" dirty="0"/>
              <a:t>) </a:t>
            </a:r>
          </a:p>
        </p:txBody>
      </p:sp>
    </p:spTree>
    <p:extLst>
      <p:ext uri="{BB962C8B-B14F-4D97-AF65-F5344CB8AC3E}">
        <p14:creationId xmlns:p14="http://schemas.microsoft.com/office/powerpoint/2010/main" val="30876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C797F8-6560-40D8-94A7-815B4410DECE}"/>
              </a:ext>
            </a:extLst>
          </p:cNvPr>
          <p:cNvSpPr txBox="1">
            <a:spLocks/>
          </p:cNvSpPr>
          <p:nvPr/>
        </p:nvSpPr>
        <p:spPr>
          <a:xfrm>
            <a:off x="1469605" y="1588296"/>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sz="3200" b="1"/>
              <a:t>IEEE CEDA Technical Committee on Cyber-Physical Systems: Activities in 2018</a:t>
            </a:r>
            <a:endParaRPr lang="en-US" sz="3200" dirty="0"/>
          </a:p>
        </p:txBody>
      </p:sp>
      <p:sp>
        <p:nvSpPr>
          <p:cNvPr id="11" name="Subtitle 2">
            <a:extLst>
              <a:ext uri="{FF2B5EF4-FFF2-40B4-BE49-F238E27FC236}">
                <a16:creationId xmlns:a16="http://schemas.microsoft.com/office/drawing/2014/main" id="{35F5B0F0-F1B4-4D96-9570-EC817B1C8517}"/>
              </a:ext>
            </a:extLst>
          </p:cNvPr>
          <p:cNvSpPr txBox="1">
            <a:spLocks/>
          </p:cNvSpPr>
          <p:nvPr/>
        </p:nvSpPr>
        <p:spPr>
          <a:xfrm>
            <a:off x="1472693" y="3541080"/>
            <a:ext cx="7766936" cy="1096899"/>
          </a:xfrm>
          <a:prstGeom prst="rect">
            <a:avLst/>
          </a:prstGeom>
        </p:spPr>
        <p:txBody>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altLang="zh-CN" b="1" dirty="0">
                <a:solidFill>
                  <a:schemeClr val="accent1"/>
                </a:solidFill>
              </a:rPr>
              <a:t>For IEEE CEDA Meeting on March 25, 2019</a:t>
            </a:r>
          </a:p>
          <a:p>
            <a:pPr algn="ctr"/>
            <a:r>
              <a:rPr lang="en-US" altLang="zh-CN" b="1" dirty="0">
                <a:solidFill>
                  <a:schemeClr val="accent1"/>
                </a:solidFill>
              </a:rPr>
              <a:t>Professor </a:t>
            </a:r>
            <a:r>
              <a:rPr lang="en-US" altLang="zh-CN" b="1" dirty="0" err="1">
                <a:solidFill>
                  <a:schemeClr val="accent1"/>
                </a:solidFill>
              </a:rPr>
              <a:t>Shiyan</a:t>
            </a:r>
            <a:r>
              <a:rPr lang="en-US" altLang="zh-CN" b="1" dirty="0">
                <a:solidFill>
                  <a:schemeClr val="accent1"/>
                </a:solidFill>
              </a:rPr>
              <a:t> Hu, TCCPS Chair</a:t>
            </a:r>
          </a:p>
        </p:txBody>
      </p:sp>
    </p:spTree>
    <p:extLst>
      <p:ext uri="{BB962C8B-B14F-4D97-AF65-F5344CB8AC3E}">
        <p14:creationId xmlns:p14="http://schemas.microsoft.com/office/powerpoint/2010/main" val="429283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D702-07EC-453F-8C1D-2D2FD76326CB}"/>
              </a:ext>
            </a:extLst>
          </p:cNvPr>
          <p:cNvSpPr>
            <a:spLocks noGrp="1"/>
          </p:cNvSpPr>
          <p:nvPr>
            <p:ph type="title"/>
          </p:nvPr>
        </p:nvSpPr>
        <p:spPr/>
        <p:txBody>
          <a:bodyPr/>
          <a:lstStyle/>
          <a:p>
            <a:r>
              <a:rPr lang="en-US" dirty="0"/>
              <a:t>TC Membership Growth</a:t>
            </a:r>
          </a:p>
        </p:txBody>
      </p:sp>
      <p:sp>
        <p:nvSpPr>
          <p:cNvPr id="3" name="Content Placeholder 2">
            <a:extLst>
              <a:ext uri="{FF2B5EF4-FFF2-40B4-BE49-F238E27FC236}">
                <a16:creationId xmlns:a16="http://schemas.microsoft.com/office/drawing/2014/main" id="{5119AA14-7085-4A46-AD30-1C2514054451}"/>
              </a:ext>
            </a:extLst>
          </p:cNvPr>
          <p:cNvSpPr>
            <a:spLocks noGrp="1"/>
          </p:cNvSpPr>
          <p:nvPr>
            <p:ph idx="1"/>
          </p:nvPr>
        </p:nvSpPr>
        <p:spPr>
          <a:xfrm>
            <a:off x="485313" y="1166018"/>
            <a:ext cx="9191347" cy="4525963"/>
          </a:xfrm>
        </p:spPr>
        <p:txBody>
          <a:bodyPr/>
          <a:lstStyle/>
          <a:p>
            <a:pPr marL="285750" indent="-285750">
              <a:buFont typeface="Arial" panose="020B0604020202020204" pitchFamily="34" charset="0"/>
              <a:buChar char="•"/>
            </a:pPr>
            <a:r>
              <a:rPr lang="en-US" dirty="0"/>
              <a:t>The membership page is at </a:t>
            </a:r>
            <a:r>
              <a:rPr lang="en-US" dirty="0">
                <a:hlinkClick r:id="rId2"/>
              </a:rPr>
              <a:t>http://www.ieee-cps.org/member.html</a:t>
            </a:r>
            <a:endParaRPr lang="en-US" dirty="0"/>
          </a:p>
          <a:p>
            <a:pPr marL="285750" indent="-285750">
              <a:buFont typeface="Arial" panose="020B0604020202020204" pitchFamily="34" charset="0"/>
              <a:buChar char="•"/>
            </a:pPr>
            <a:r>
              <a:rPr lang="en-US" dirty="0"/>
              <a:t>In 2017, there were only 40+ members. </a:t>
            </a:r>
          </a:p>
          <a:p>
            <a:pPr marL="285750" indent="-285750">
              <a:buFont typeface="Arial" panose="020B0604020202020204" pitchFamily="34" charset="0"/>
              <a:buChar char="•"/>
            </a:pPr>
            <a:r>
              <a:rPr lang="en-US" dirty="0"/>
              <a:t>We now have more than 60+ members-at-large (from all of the world such as US, Canada, UK, Switzerland, Germany, Italy, Sweden, Denmark, France, Belgium, Turkey, Australia, China, Japan, </a:t>
            </a:r>
            <a:r>
              <a:rPr lang="en-US" dirty="0" err="1"/>
              <a:t>etc</a:t>
            </a:r>
            <a:r>
              <a:rPr lang="en-US" dirty="0"/>
              <a:t>), and the number of total members (see </a:t>
            </a:r>
            <a:r>
              <a:rPr lang="en-US" dirty="0">
                <a:hlinkClick r:id="rId3"/>
              </a:rPr>
              <a:t>http://www.ieee-cps.org/list.html</a:t>
            </a:r>
            <a:r>
              <a:rPr lang="en-US" dirty="0"/>
              <a:t>) reaches 120+. We are </a:t>
            </a:r>
            <a:r>
              <a:rPr lang="en-US" b="1" dirty="0">
                <a:solidFill>
                  <a:srgbClr val="FF0000"/>
                </a:solidFill>
              </a:rPr>
              <a:t>3X</a:t>
            </a:r>
            <a:r>
              <a:rPr lang="en-US" dirty="0"/>
              <a:t> bigger now.</a:t>
            </a:r>
          </a:p>
          <a:p>
            <a:pPr marL="285750" indent="-285750">
              <a:buFont typeface="Arial" panose="020B0604020202020204" pitchFamily="34" charset="0"/>
              <a:buChar char="•"/>
            </a:pPr>
            <a:r>
              <a:rPr lang="en-US" dirty="0"/>
              <a:t>30+ IEEE Fellows</a:t>
            </a:r>
          </a:p>
          <a:p>
            <a:pPr marL="285750" indent="-285750">
              <a:buFont typeface="Arial" panose="020B0604020202020204" pitchFamily="34" charset="0"/>
              <a:buChar char="•"/>
            </a:pPr>
            <a:r>
              <a:rPr lang="en-US" dirty="0"/>
              <a:t>About 15 current or former Editors-in-Chief of IEEE/ACM Transactions in different fields</a:t>
            </a:r>
          </a:p>
          <a:p>
            <a:pPr marL="285750" indent="-285750">
              <a:buFont typeface="Arial" panose="020B0604020202020204" pitchFamily="34" charset="0"/>
              <a:buChar char="•"/>
            </a:pPr>
            <a:r>
              <a:rPr lang="en-US" dirty="0"/>
              <a:t>Our members span different societies and councils within IEEE such as CEDA, Systems Council, Computer Society, Industrial Electronics Society, Power and Engineering Society, SMC, Control Systems Society, etc.</a:t>
            </a:r>
          </a:p>
        </p:txBody>
      </p:sp>
      <p:sp>
        <p:nvSpPr>
          <p:cNvPr id="4" name="Text Placeholder 3">
            <a:extLst>
              <a:ext uri="{FF2B5EF4-FFF2-40B4-BE49-F238E27FC236}">
                <a16:creationId xmlns:a16="http://schemas.microsoft.com/office/drawing/2014/main" id="{36BCA0D4-B4CC-4479-AFEC-88197B09D2CA}"/>
              </a:ext>
            </a:extLst>
          </p:cNvPr>
          <p:cNvSpPr>
            <a:spLocks noGrp="1"/>
          </p:cNvSpPr>
          <p:nvPr>
            <p:ph type="body" sz="quarter" idx="10"/>
          </p:nvPr>
        </p:nvSpPr>
        <p:spPr/>
        <p:txBody>
          <a:bodyPr>
            <a:normAutofit fontScale="85000" lnSpcReduction="20000"/>
          </a:bodyPr>
          <a:lstStyle/>
          <a:p>
            <a:endParaRPr lang="en-US"/>
          </a:p>
        </p:txBody>
      </p:sp>
    </p:spTree>
    <p:extLst>
      <p:ext uri="{BB962C8B-B14F-4D97-AF65-F5344CB8AC3E}">
        <p14:creationId xmlns:p14="http://schemas.microsoft.com/office/powerpoint/2010/main" val="2752503021"/>
      </p:ext>
    </p:extLst>
  </p:cSld>
  <p:clrMapOvr>
    <a:masterClrMapping/>
  </p:clrMapOvr>
</p:sld>
</file>

<file path=ppt/theme/theme1.xml><?xml version="1.0" encoding="utf-8"?>
<a:theme xmlns:a="http://schemas.openxmlformats.org/drawingml/2006/main" name="CEDA EC DATE2018">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EDA DATE 2019 BoG" id="{9B6F155D-C6EB-9647-8EF4-F009581EC29F}" vid="{2B9AFF15-0ACC-1941-B5AB-3A3D50682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CEDA EC DATE2018</Template>
  <TotalTime>103</TotalTime>
  <Words>1475</Words>
  <Application>Microsoft Macintosh PowerPoint</Application>
  <PresentationFormat>Widescreen</PresentationFormat>
  <Paragraphs>191</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California FB</vt:lpstr>
      <vt:lpstr>Arial</vt:lpstr>
      <vt:lpstr>Calibri</vt:lpstr>
      <vt:lpstr>Californian FB</vt:lpstr>
      <vt:lpstr>Helvetica</vt:lpstr>
      <vt:lpstr>Wingdings 3</vt:lpstr>
      <vt:lpstr>CEDA EC DATE2018</vt:lpstr>
      <vt:lpstr>Activities</vt:lpstr>
      <vt:lpstr>Council Activity Overview</vt:lpstr>
      <vt:lpstr>CEDA Local Chapters &amp; Outreach Program</vt:lpstr>
      <vt:lpstr>PowerPoint Presentation</vt:lpstr>
      <vt:lpstr>CEDA Distinguished Lecture Program (DLP)</vt:lpstr>
      <vt:lpstr>Sponsored Workshops &amp; Contests</vt:lpstr>
      <vt:lpstr>Member Technology Organizations</vt:lpstr>
      <vt:lpstr>PowerPoint Presentation</vt:lpstr>
      <vt:lpstr>TC Membership Growth</vt:lpstr>
      <vt:lpstr>Journal/Conference Activities in 2018</vt:lpstr>
      <vt:lpstr>Outreach</vt:lpstr>
      <vt:lpstr>Awards </vt:lpstr>
      <vt:lpstr>Task Force</vt:lpstr>
      <vt:lpstr>CPS Newsletter</vt:lpstr>
      <vt:lpstr>DATC</vt:lpstr>
      <vt:lpstr>Design Automation Technical Committee</vt:lpstr>
      <vt:lpstr>Execution Plan in 2019</vt:lpstr>
      <vt:lpstr>2019 DATC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dc:title>
  <dc:creator>Microsoft Office User</dc:creator>
  <cp:lastModifiedBy>Microsoft Office User</cp:lastModifiedBy>
  <cp:revision>12</cp:revision>
  <dcterms:created xsi:type="dcterms:W3CDTF">2019-03-19T00:55:15Z</dcterms:created>
  <dcterms:modified xsi:type="dcterms:W3CDTF">2019-03-19T02:39:04Z</dcterms:modified>
</cp:coreProperties>
</file>