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81" r:id="rId3"/>
    <p:sldId id="346" r:id="rId4"/>
    <p:sldId id="347" r:id="rId5"/>
    <p:sldId id="353" r:id="rId6"/>
    <p:sldId id="354" r:id="rId7"/>
    <p:sldId id="356" r:id="rId8"/>
    <p:sldId id="355" r:id="rId9"/>
    <p:sldId id="349" r:id="rId10"/>
    <p:sldId id="348" r:id="rId11"/>
    <p:sldId id="358" r:id="rId12"/>
    <p:sldId id="350" r:id="rId13"/>
    <p:sldId id="357" r:id="rId14"/>
    <p:sldId id="35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C7A4E-FBE2-40AE-88B7-006FB8D4131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0C3E2-245F-4445-8F31-D16E9887A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24BFB-3CEC-CEA6-895E-DFB73BF22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AA87A-F81E-7719-B15C-DF4E18CA2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2E32B-0E7A-D405-C25A-6879D874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D0BD8-1BED-4C8E-7772-177E922EE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E2CB6-4A69-DFCF-A4F1-E0B0E9FAD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9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83FB6-292D-FA3B-2FCD-F4FC945B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EDC1C-D25F-5B4F-4372-8AA509DC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2E6A2-BA57-FDFF-B33E-3E26CF6B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DFC3F-5F60-296A-46DA-23DE1B11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EFDE-9D10-B7E2-A0C3-4F887875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1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4787E6-36DD-3F69-EE6B-A88022483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AEF3DF-0ED4-5326-A7B7-637D1FB9A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03991-DDD5-4BAE-9A68-1613851C7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4EEA0-5639-0818-8B05-1D36B30B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3D99D-990D-3BB0-5676-EC78B717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3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5784112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-457199" y="6758555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4" name="Picture 13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64800" y="0"/>
            <a:ext cx="1727200" cy="943050"/>
          </a:xfrm>
          <a:prstGeom prst="rect">
            <a:avLst/>
          </a:prstGeom>
        </p:spPr>
      </p:pic>
      <p:pic>
        <p:nvPicPr>
          <p:cNvPr id="16" name="image1.jpg" descr="CEDA_Logo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6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16412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28599" y="6773072"/>
            <a:ext cx="3134241" cy="2198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8124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4801" y="6748067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r>
              <a:rPr lang="en-US" sz="1000" dirty="0"/>
              <a:t>06 Nov EC Meeting at ICCAD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7337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5,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6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1BDE-D64C-D93E-D3B4-E8CA1A462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0B1D7-5CB1-B5D4-D378-5418B20F9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816CD-9767-0761-068A-7204BB71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7C633-6458-8B0E-E5BB-91E167E1C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82441-774F-DB99-051B-98EAA8A8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0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023A2-A984-58E9-08D8-430EB4C4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05D35-E9A9-3CC7-3A60-9159692A7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22A50-38CE-2706-C9BD-DDD446722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31F03-01E0-A29B-CCA9-D2E7B2192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3E541-9E19-4558-6F31-58280170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9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065A-6511-5F20-4D79-63CEB8676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71C42-E986-AE6B-CFC6-FE1085BE3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7275E-335B-DC72-83B6-95B0FCB89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45897B-49EE-12D5-E2AF-AE418321A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31DA0-4FFE-6E67-6818-C3F15B12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B70E7-8F35-B692-5A76-DF457F2D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5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8603B-5E62-D389-BDFC-B73FCDD9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62E05-9155-24BA-7ABD-73E22B2A8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02B34-F31A-BF20-C8EA-9551B5402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F02DAF-8EDE-8535-74F9-88BAB2146E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749320-8F5D-7673-AF3E-236DC8B22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F82CA-4CAD-3055-0562-0486B3AA6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7C5507-D162-32E5-C078-A142123EF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0BEDC1-C8E7-0CD9-3349-160D8860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DCC73-271C-ADC1-B4FF-70309C9F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3297E7-8EE8-9F22-DDF2-313C89A53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C5C5B-355A-D963-EFD8-6F8BF34F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A47C9-FCED-20D1-F60D-E469E3DB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2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9AAA2-4F92-CFD6-A996-EC0ACEAC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ED5E9-E4D9-0679-CB5C-588D03128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D9D7A-473C-D73D-EC29-92540CE85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5B76-F98F-18AA-1173-39429C7C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3BF56-A957-D5E7-8196-87CD83CE2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E8FA9-C460-AA12-5036-4BF205B6B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D2CD0-42AC-322F-A7C2-98336E58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34DF0-7477-847E-4FEA-51DACB6EB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F81C8-30CA-5AB0-0069-41E8AF8D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5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E15F-446B-BCD2-D53C-1439B4E90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C4B065-1E0A-AB71-55FE-8B5C444BD5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985AC-CCAF-F7C3-0C12-7BB46698D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40E3C-CC18-214F-5A83-A0B1F246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8531C-B5BF-D788-9958-0D42EBF63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4EFCA-7576-AF45-18DD-FDBA14DA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3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4EDF62-C71C-D800-2A99-9B1F3D55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928D6-2067-D146-66C6-6173E19DB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D3063-B470-794D-44E2-B97CB20AF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50410-B4A5-1A89-AC27-F0174F2D1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66635-66D8-02F6-2A58-C266D3A10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5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9" y="6248400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1" y="6172200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960438"/>
            <a:ext cx="9448800" cy="8683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-990600" y="6713615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br>
              <a:rPr lang="en-US" dirty="0"/>
            </a:br>
            <a:r>
              <a:rPr lang="en-US" dirty="0"/>
              <a:t>06 Nov  EC Meeting at ICCAD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314" y="23238"/>
            <a:ext cx="1281063" cy="932614"/>
          </a:xfrm>
          <a:prstGeom prst="rect">
            <a:avLst/>
          </a:prstGeom>
        </p:spPr>
      </p:pic>
      <p:pic>
        <p:nvPicPr>
          <p:cNvPr id="17" name="image1.jpg" descr="CEDA_Logo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032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4762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1" cy="3144837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Activities 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Report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2800" dirty="0"/>
            </a:br>
            <a:br>
              <a:rPr lang="en-US" sz="4800" dirty="0"/>
            </a:br>
            <a:r>
              <a:rPr lang="en-US" sz="2400" b="0" dirty="0"/>
              <a:t>Peng Li</a:t>
            </a:r>
            <a:br>
              <a:rPr lang="en-US" sz="2400" b="0" dirty="0"/>
            </a:br>
            <a:r>
              <a:rPr lang="en-US" sz="2000" b="0" dirty="0"/>
              <a:t>VP-Activities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 and Algorithms for Learning On-a-chip (HALO)</a:t>
            </a:r>
          </a:p>
          <a:p>
            <a:pPr lvl="1"/>
            <a:r>
              <a:rPr lang="en-US" dirty="0"/>
              <a:t>2015: 11 invited talks, 31 posters, &gt; 75 attendees, a special JETC issue </a:t>
            </a:r>
          </a:p>
          <a:p>
            <a:endParaRPr lang="en-US" dirty="0"/>
          </a:p>
          <a:p>
            <a:r>
              <a:rPr lang="en-US" dirty="0"/>
              <a:t>Organizers</a:t>
            </a:r>
          </a:p>
          <a:p>
            <a:pPr lvl="1"/>
            <a:r>
              <a:rPr lang="en-US" dirty="0"/>
              <a:t>Yu Cao - Arizona State Univ.</a:t>
            </a:r>
          </a:p>
          <a:p>
            <a:pPr lvl="1"/>
            <a:r>
              <a:rPr lang="en-US" dirty="0" err="1"/>
              <a:t>Xin</a:t>
            </a:r>
            <a:r>
              <a:rPr lang="en-US" dirty="0"/>
              <a:t> Li - Carnegie Mellon Univ.</a:t>
            </a:r>
          </a:p>
          <a:p>
            <a:pPr lvl="1"/>
            <a:r>
              <a:rPr lang="en-US" dirty="0"/>
              <a:t>Jae-sun </a:t>
            </a:r>
            <a:r>
              <a:rPr lang="en-US" dirty="0" err="1"/>
              <a:t>Seo</a:t>
            </a:r>
            <a:r>
              <a:rPr lang="en-US" dirty="0"/>
              <a:t> - Arizona State Univ.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$3K </a:t>
            </a:r>
            <a:r>
              <a:rPr lang="en-US" dirty="0"/>
              <a:t>from CEDA to provide travel grants for 10 students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HALO Workshop @ ICCAD’16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December 12 – December 13 at </a:t>
            </a:r>
            <a:r>
              <a:rPr lang="en-US" b="1" dirty="0" err="1"/>
              <a:t>Tsinghua</a:t>
            </a:r>
            <a:r>
              <a:rPr lang="en-US" b="1" dirty="0"/>
              <a:t> University</a:t>
            </a:r>
          </a:p>
          <a:p>
            <a:endParaRPr lang="en-US" sz="2100" b="1" dirty="0"/>
          </a:p>
          <a:p>
            <a:r>
              <a:rPr lang="en-US" b="1" dirty="0"/>
              <a:t>Organizers</a:t>
            </a:r>
          </a:p>
          <a:p>
            <a:pPr lvl="1"/>
            <a:r>
              <a:rPr lang="en-US" b="1" dirty="0" err="1">
                <a:solidFill>
                  <a:srgbClr val="C00000"/>
                </a:solidFill>
              </a:rPr>
              <a:t>Tsinghua</a:t>
            </a:r>
            <a:r>
              <a:rPr lang="en-US" b="1" dirty="0">
                <a:solidFill>
                  <a:srgbClr val="C00000"/>
                </a:solidFill>
              </a:rPr>
              <a:t>, ACM SIGDA, CEDA, DAC</a:t>
            </a:r>
          </a:p>
          <a:p>
            <a:endParaRPr lang="en-US" sz="1500" b="1" dirty="0"/>
          </a:p>
          <a:p>
            <a:r>
              <a:rPr lang="en-US" dirty="0"/>
              <a:t>Attendees</a:t>
            </a:r>
          </a:p>
          <a:p>
            <a:pPr lvl="1"/>
            <a:r>
              <a:rPr lang="en-US" dirty="0"/>
              <a:t>ACM SIGDA/CEDA representatives </a:t>
            </a:r>
          </a:p>
          <a:p>
            <a:pPr lvl="1"/>
            <a:r>
              <a:rPr lang="en-US" dirty="0"/>
              <a:t>DAC/ICCAD chairs</a:t>
            </a:r>
          </a:p>
          <a:p>
            <a:pPr lvl="1"/>
            <a:r>
              <a:rPr lang="en-US" dirty="0" err="1"/>
              <a:t>EiCs</a:t>
            </a:r>
            <a:r>
              <a:rPr lang="en-US" dirty="0"/>
              <a:t>: TCAD, TODAES, JETC, TVLSI, D&amp;T EIC, ESL, ACM/CPS</a:t>
            </a:r>
          </a:p>
          <a:p>
            <a:pPr lvl="1"/>
            <a:r>
              <a:rPr lang="en-US" dirty="0"/>
              <a:t>Others (e.g. industry, government, chip design companies, investors, students/faculty) </a:t>
            </a:r>
          </a:p>
          <a:p>
            <a:pPr lvl="1"/>
            <a:endParaRPr lang="en-US" dirty="0"/>
          </a:p>
          <a:p>
            <a:r>
              <a:rPr lang="en-US" dirty="0"/>
              <a:t>Funding request to support PhD students/junior faculty to travel to Beijing </a:t>
            </a:r>
            <a:r>
              <a:rPr lang="en-US" b="1" dirty="0">
                <a:solidFill>
                  <a:srgbClr val="C00000"/>
                </a:solidFill>
              </a:rPr>
              <a:t>($5K??)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EDA Research Outreach Workshop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Help from </a:t>
            </a:r>
            <a:r>
              <a:rPr lang="en-US" dirty="0" err="1"/>
              <a:t>Ayse</a:t>
            </a:r>
            <a:r>
              <a:rPr lang="en-US" dirty="0"/>
              <a:t> and others</a:t>
            </a:r>
          </a:p>
          <a:p>
            <a:endParaRPr lang="en-US" sz="1900" dirty="0"/>
          </a:p>
          <a:p>
            <a:r>
              <a:rPr lang="en-US" dirty="0"/>
              <a:t>Cyber-physical systems: </a:t>
            </a:r>
          </a:p>
          <a:p>
            <a:pPr lvl="1"/>
            <a:r>
              <a:rPr lang="en-US" dirty="0"/>
              <a:t>IEEE SMC/Technical Committee on Cybernetics for Cyber-Physical Systems (CCPS)</a:t>
            </a:r>
          </a:p>
          <a:p>
            <a:pPr lvl="1"/>
            <a:r>
              <a:rPr lang="en-US" dirty="0"/>
              <a:t>ACM CPS</a:t>
            </a:r>
          </a:p>
          <a:p>
            <a:pPr lvl="1"/>
            <a:r>
              <a:rPr lang="en-US" dirty="0"/>
              <a:t>IET CPS</a:t>
            </a:r>
          </a:p>
          <a:p>
            <a:pPr lvl="1"/>
            <a:endParaRPr lang="en-US" dirty="0"/>
          </a:p>
          <a:p>
            <a:r>
              <a:rPr lang="en-US" dirty="0" err="1"/>
              <a:t>IoT</a:t>
            </a:r>
            <a:r>
              <a:rPr lang="en-US" dirty="0"/>
              <a:t> activities</a:t>
            </a:r>
          </a:p>
          <a:p>
            <a:pPr lvl="1"/>
            <a:r>
              <a:rPr lang="en-US" dirty="0"/>
              <a:t>DATE </a:t>
            </a:r>
            <a:r>
              <a:rPr lang="en-US" dirty="0" err="1"/>
              <a:t>IoT</a:t>
            </a:r>
            <a:r>
              <a:rPr lang="en-US" dirty="0"/>
              <a:t> Challenge</a:t>
            </a:r>
          </a:p>
          <a:p>
            <a:endParaRPr lang="en-US" dirty="0"/>
          </a:p>
          <a:p>
            <a:r>
              <a:rPr lang="en-US" dirty="0"/>
              <a:t>DA for Deep Learning</a:t>
            </a:r>
          </a:p>
          <a:p>
            <a:pPr lvl="1"/>
            <a:r>
              <a:rPr lang="en-US" dirty="0"/>
              <a:t>ICCAD Halo Workshop</a:t>
            </a:r>
          </a:p>
          <a:p>
            <a:pPr lvl="1"/>
            <a:r>
              <a:rPr lang="en-US" dirty="0"/>
              <a:t>IEEE CAS Neural Systems &amp; Applications TC (?)</a:t>
            </a:r>
          </a:p>
          <a:p>
            <a:pPr lvl="1"/>
            <a:r>
              <a:rPr lang="en-US" dirty="0"/>
              <a:t>INNS (?)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TA Initiatives – </a:t>
            </a:r>
            <a:r>
              <a:rPr lang="en-US" dirty="0">
                <a:solidFill>
                  <a:srgbClr val="C00000"/>
                </a:solidFill>
              </a:rPr>
              <a:t>Discussions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“Interactions with non-IEEE professionals”</a:t>
            </a:r>
          </a:p>
          <a:p>
            <a:pPr lvl="1"/>
            <a:r>
              <a:rPr lang="en-US" sz="1800" dirty="0"/>
              <a:t>ACM </a:t>
            </a:r>
            <a:r>
              <a:rPr lang="en-US" sz="1800" dirty="0" err="1"/>
              <a:t>Sigda</a:t>
            </a:r>
            <a:r>
              <a:rPr lang="en-US" sz="1800" dirty="0"/>
              <a:t>, INNS and others (?)</a:t>
            </a:r>
          </a:p>
          <a:p>
            <a:pPr lvl="1"/>
            <a:endParaRPr lang="en-US" sz="600" dirty="0"/>
          </a:p>
          <a:p>
            <a:r>
              <a:rPr lang="en-US" sz="2000" dirty="0"/>
              <a:t>“Develop and execute a plan to include more young professionals in CEDA (</a:t>
            </a:r>
            <a:r>
              <a:rPr lang="en-US" sz="2000" dirty="0" err="1"/>
              <a:t>AdCom</a:t>
            </a:r>
            <a:r>
              <a:rPr lang="en-US" sz="2000" dirty="0"/>
              <a:t>, Conferences, Chapters etc)”</a:t>
            </a:r>
          </a:p>
          <a:p>
            <a:pPr lvl="1"/>
            <a:r>
              <a:rPr lang="en-US" sz="1800" dirty="0"/>
              <a:t>DAC EDA Career Panel</a:t>
            </a:r>
          </a:p>
          <a:p>
            <a:pPr lvl="1"/>
            <a:r>
              <a:rPr lang="en-US" sz="1800" dirty="0"/>
              <a:t>Young faculty workshop</a:t>
            </a:r>
          </a:p>
          <a:p>
            <a:pPr lvl="1"/>
            <a:endParaRPr lang="en-US" sz="800" dirty="0"/>
          </a:p>
          <a:p>
            <a:r>
              <a:rPr lang="en-US" sz="2000" dirty="0"/>
              <a:t>“Pursue active strategies to recruit for diversity on the </a:t>
            </a:r>
            <a:r>
              <a:rPr lang="en-US" sz="2000" dirty="0" err="1"/>
              <a:t>AdCom</a:t>
            </a:r>
            <a:r>
              <a:rPr lang="en-US" sz="2000" dirty="0"/>
              <a:t> with regard to gender diversity, and young professionals”</a:t>
            </a:r>
          </a:p>
          <a:p>
            <a:pPr lvl="1"/>
            <a:r>
              <a:rPr lang="en-US" sz="1800" dirty="0"/>
              <a:t>?</a:t>
            </a:r>
          </a:p>
          <a:p>
            <a:pPr lvl="1"/>
            <a:endParaRPr lang="en-US" sz="200" dirty="0"/>
          </a:p>
          <a:p>
            <a:r>
              <a:rPr lang="en-US" sz="2000" dirty="0"/>
              <a:t>Consider practices employed by other Councils and Societies to engage women and Young Professionals</a:t>
            </a:r>
          </a:p>
          <a:p>
            <a:pPr lvl="1"/>
            <a:r>
              <a:rPr lang="en-US" sz="1800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SRC Recommendations – </a:t>
            </a:r>
            <a:r>
              <a:rPr lang="en-US" dirty="0">
                <a:solidFill>
                  <a:srgbClr val="C00000"/>
                </a:solidFill>
              </a:rPr>
              <a:t>Discussions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Current (11)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Beijing, Brazil, Central Texas, Hong Kong, India, Japan, Korean, PA, Shanghai, Taiwan, Montreal </a:t>
            </a:r>
          </a:p>
          <a:p>
            <a:pPr lvl="1"/>
            <a:endParaRPr lang="en-US" sz="1800" dirty="0"/>
          </a:p>
          <a:p>
            <a:r>
              <a:rPr lang="en-US" sz="2400" dirty="0">
                <a:solidFill>
                  <a:srgbClr val="FF0000"/>
                </a:solidFill>
              </a:rPr>
              <a:t>New chapters in progress</a:t>
            </a:r>
          </a:p>
          <a:p>
            <a:pPr lvl="1"/>
            <a:r>
              <a:rPr lang="en-US" sz="2000" dirty="0"/>
              <a:t>Illinois (Champion &amp; Chicago) – Deming Chen</a:t>
            </a:r>
          </a:p>
          <a:p>
            <a:pPr lvl="1"/>
            <a:r>
              <a:rPr lang="en-US" sz="2000" dirty="0"/>
              <a:t>Spain – Jose L. Ayala</a:t>
            </a:r>
          </a:p>
          <a:p>
            <a:pPr lvl="1"/>
            <a:endParaRPr lang="en-US" sz="2000" dirty="0"/>
          </a:p>
          <a:p>
            <a:r>
              <a:rPr lang="en-US" sz="2400" dirty="0"/>
              <a:t>New PA chapter chair</a:t>
            </a:r>
          </a:p>
          <a:p>
            <a:pPr lvl="1"/>
            <a:r>
              <a:rPr lang="en-US" sz="2000" dirty="0" err="1"/>
              <a:t>Baris</a:t>
            </a:r>
            <a:r>
              <a:rPr lang="en-US" sz="2000" dirty="0"/>
              <a:t> </a:t>
            </a:r>
            <a:r>
              <a:rPr lang="en-US" sz="2000" dirty="0" err="1"/>
              <a:t>Taskin</a:t>
            </a:r>
            <a:r>
              <a:rPr lang="en-US" sz="2000" dirty="0"/>
              <a:t> (Drexel)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(1)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new chapters for new future</a:t>
            </a:r>
          </a:p>
          <a:p>
            <a:pPr lvl="1"/>
            <a:r>
              <a:rPr lang="en-US" dirty="0"/>
              <a:t>UAE (1-2 years) </a:t>
            </a:r>
          </a:p>
          <a:p>
            <a:pPr lvl="1"/>
            <a:r>
              <a:rPr lang="en-US" dirty="0"/>
              <a:t>Turkey and Africa (2-3 years) </a:t>
            </a:r>
          </a:p>
          <a:p>
            <a:pPr lvl="1"/>
            <a:r>
              <a:rPr lang="en-US" dirty="0"/>
              <a:t>Southern California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(2)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Distinguished Lecture @ DAC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1125200" cy="3581400"/>
          </a:xfrm>
        </p:spPr>
        <p:txBody>
          <a:bodyPr>
            <a:normAutofit/>
          </a:bodyPr>
          <a:lstStyle/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CEDA Luncheon and Distinguished Lecture in Honor of Prof. Edward J. </a:t>
            </a:r>
            <a:r>
              <a:rPr lang="en-US" sz="2000" b="1" dirty="0" err="1"/>
              <a:t>McCluskey</a:t>
            </a:r>
            <a:endParaRPr lang="en-US" sz="2000" b="1" dirty="0"/>
          </a:p>
          <a:p>
            <a:r>
              <a:rPr lang="en-US" sz="2000" dirty="0"/>
              <a:t>Distinguished Lecture Speaker:</a:t>
            </a:r>
            <a:br>
              <a:rPr lang="en-US" sz="2000" dirty="0"/>
            </a:br>
            <a:r>
              <a:rPr lang="en-US" sz="2000" dirty="0"/>
              <a:t>Dr. </a:t>
            </a:r>
            <a:r>
              <a:rPr lang="en-US" sz="2000" dirty="0" err="1"/>
              <a:t>Arvind</a:t>
            </a:r>
            <a:r>
              <a:rPr lang="en-US" sz="2000" dirty="0"/>
              <a:t> Krishna, Senior Vice President and Director, IBM Research</a:t>
            </a:r>
          </a:p>
          <a:p>
            <a:r>
              <a:rPr lang="en-US" sz="2000" dirty="0"/>
              <a:t>Tribute Speakers: </a:t>
            </a:r>
          </a:p>
          <a:p>
            <a:pPr lvl="1"/>
            <a:r>
              <a:rPr lang="en-US" sz="2000" dirty="0"/>
              <a:t>Dr. Bill Joyner, Senior Science Director, SRC</a:t>
            </a:r>
          </a:p>
          <a:p>
            <a:pPr lvl="1"/>
            <a:r>
              <a:rPr lang="en-US" sz="2000" dirty="0"/>
              <a:t>Prof. Daniel P. </a:t>
            </a:r>
            <a:r>
              <a:rPr lang="en-US" sz="2000" dirty="0" err="1"/>
              <a:t>Siewiorek</a:t>
            </a:r>
            <a:r>
              <a:rPr lang="en-US" sz="2000" dirty="0"/>
              <a:t>, Buhl University Professor, CMU</a:t>
            </a:r>
          </a:p>
          <a:p>
            <a:pPr lvl="1"/>
            <a:r>
              <a:rPr lang="en-US" sz="2000" dirty="0"/>
              <a:t>Dr. Tom Williams, Synopsys Fellow (Retired)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871200" y="6477000"/>
            <a:ext cx="1176867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www.ieee-ceda.org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1026" name="Picture 2" descr="https://dac.com/sites/default/files/files/arvind_krishna_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419601"/>
            <a:ext cx="1366981" cy="1495136"/>
          </a:xfrm>
          <a:prstGeom prst="rect">
            <a:avLst/>
          </a:prstGeom>
          <a:noFill/>
        </p:spPr>
      </p:pic>
      <p:pic>
        <p:nvPicPr>
          <p:cNvPr id="1028" name="Picture 4" descr="https://dac.com/sites/default/files/files/bill_joyner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4419599"/>
            <a:ext cx="1366981" cy="1537854"/>
          </a:xfrm>
          <a:prstGeom prst="rect">
            <a:avLst/>
          </a:prstGeom>
          <a:noFill/>
        </p:spPr>
      </p:pic>
      <p:pic>
        <p:nvPicPr>
          <p:cNvPr id="1030" name="Picture 6" descr="https://dac.com/sites/default/files/files/daniel_siewiorek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419599"/>
            <a:ext cx="1366981" cy="1537854"/>
          </a:xfrm>
          <a:prstGeom prst="rect">
            <a:avLst/>
          </a:prstGeom>
          <a:noFill/>
        </p:spPr>
      </p:pic>
      <p:pic>
        <p:nvPicPr>
          <p:cNvPr id="1032" name="Picture 8" descr="https://dac.com/sites/default/files/files/tom_william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96400" y="4419601"/>
            <a:ext cx="1093585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CEDA Career Perspectives Panel @ DAC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176000" cy="4191000"/>
          </a:xfrm>
        </p:spPr>
        <p:txBody>
          <a:bodyPr/>
          <a:lstStyle/>
          <a:p>
            <a:r>
              <a:rPr lang="en-US" sz="2400" dirty="0"/>
              <a:t>Support 110 attendees; funded by CEDA and DAC</a:t>
            </a:r>
          </a:p>
          <a:p>
            <a:r>
              <a:rPr lang="de-DE" sz="2400" dirty="0"/>
              <a:t>Panelists: </a:t>
            </a:r>
          </a:p>
          <a:p>
            <a:pPr lvl="1"/>
            <a:r>
              <a:rPr lang="de-DE" sz="2000" dirty="0"/>
              <a:t>Zaher Andraus, Ph.D. 2009 – Michigan; CEO of </a:t>
            </a:r>
            <a:r>
              <a:rPr lang="en-US" sz="2000" dirty="0"/>
              <a:t>Reveal Design Automation</a:t>
            </a:r>
          </a:p>
          <a:p>
            <a:pPr lvl="1"/>
            <a:r>
              <a:rPr lang="en-US" sz="2000" dirty="0" err="1"/>
              <a:t>Pranavi</a:t>
            </a:r>
            <a:r>
              <a:rPr lang="en-US" sz="2000" dirty="0"/>
              <a:t> </a:t>
            </a:r>
            <a:r>
              <a:rPr lang="en-US" sz="2000" dirty="0" err="1"/>
              <a:t>Chandupatla</a:t>
            </a:r>
            <a:r>
              <a:rPr lang="en-US" sz="2000" dirty="0"/>
              <a:t>, M.S. 2014 – UT Dallas; Physical Design Engineer, ARM</a:t>
            </a:r>
          </a:p>
          <a:p>
            <a:pPr lvl="1"/>
            <a:r>
              <a:rPr lang="en-US" sz="2000" dirty="0" err="1"/>
              <a:t>Zhuo</a:t>
            </a:r>
            <a:r>
              <a:rPr lang="en-US" sz="2000" dirty="0"/>
              <a:t> Li, Ph.D. 2005 – TAMU; Physical Design Manager at Cadence</a:t>
            </a:r>
          </a:p>
          <a:p>
            <a:pPr lvl="1"/>
            <a:r>
              <a:rPr lang="en-US" sz="2000" dirty="0" err="1"/>
              <a:t>Bei</a:t>
            </a:r>
            <a:r>
              <a:rPr lang="en-US" sz="2000" dirty="0"/>
              <a:t> Yu, Ph. D. 2014 – UT Austin; Assistant Professor, Chinese University of Hong Kong</a:t>
            </a:r>
          </a:p>
          <a:p>
            <a:r>
              <a:rPr lang="en-US" sz="2800" dirty="0"/>
              <a:t>Moderator: </a:t>
            </a:r>
            <a:r>
              <a:rPr lang="en-US" sz="2200" dirty="0"/>
              <a:t>Dr. Bill Joyner, SRC</a:t>
            </a: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871200" y="6477000"/>
            <a:ext cx="1176867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www.ieee-ceda.org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074" name="AutoShape 2" descr="https://dac.com/sites/default/files/files/2016/zaher_andraus_web.jpg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076" name="AutoShape 4" descr="https://dac.com/sites/default/files/files/2016/zaher_andraus_web.jpg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078" name="AutoShape 6" descr="https://gm1.ggpht.com/xgX3PfRRTfuWWimpaXwpQDKaqEzZpcNUU6Ov9GZSLddKsnPVSkVE9W5AbkDhvyhNC__wiYl6lNczR8ICaStwJWRQUhC_1OGRxkjN4MmEG2wUjA9xDB1ljvnzCmqmls2FNuNcRSB6-2_7PscpGFp4ih6QDsE72yQ9vwqTVjncOycpdvTgR0S9uVo1nyazTBr0jXhBKO3Uix27ldVB1C-90SOsZ2hmrY0rMykaqJjZLHcgvrZhj3F_cIA-FuuICsuVLYD0o7STyLAODGKMINN22mA9eTLK8HCk9MK4u6iGP-JGC4DOvA-UfXuZ1RFy9doeJtmvOqOao4FKNCDB7KcbVp85hTAmfDr-49mHcQQO8bNlqIvK3m-WQkj8mb4AZ7I78O-rr9FVAkmyo5O05kzvRaOHqitqb73CZzKbZBJ87RgRM-gNoK78L0v85gcIuP8V7kJOduRUczY4mMoIwGO4Xw4Co89Y04VI3zIIs1MurK05oEE39-U8rjulP4Gudat9lK7FMxF_-ih11_4G20i-4tM6zEtssuN2hMToUdtaS42vbcT2f_HXuZR5_LwS5HIEbKVDCjL-QZ2Y8tZ2f5AUyvXtmvqLqC1XpBH6AIV7_obGbv_KKVbLvGgKMK1rxm_LjY9mzABtCydGmuHJ4Hm7XUyngt0icLNy0CBNZDoOC-C03ticO-ILwljX0C2dVg=w216-h274-l75-ft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3080" name="Picture 8" descr="https://dac.com/sites/default/files/files/2016/zaher_fac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3733" y="4800600"/>
            <a:ext cx="1163525" cy="1066800"/>
          </a:xfrm>
          <a:prstGeom prst="rect">
            <a:avLst/>
          </a:prstGeom>
          <a:noFill/>
        </p:spPr>
      </p:pic>
      <p:pic>
        <p:nvPicPr>
          <p:cNvPr id="3082" name="Picture 10" descr="https://dac.com/sites/default/files/files/2016/pranavi_chandupat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0933" y="4800600"/>
            <a:ext cx="1148080" cy="1066800"/>
          </a:xfrm>
          <a:prstGeom prst="rect">
            <a:avLst/>
          </a:prstGeom>
          <a:noFill/>
        </p:spPr>
      </p:pic>
      <p:pic>
        <p:nvPicPr>
          <p:cNvPr id="3084" name="Picture 12" descr="https://dac.com/sites/default/files/files/2016/zhuo_l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8133" y="4800601"/>
            <a:ext cx="1148080" cy="1066801"/>
          </a:xfrm>
          <a:prstGeom prst="rect">
            <a:avLst/>
          </a:prstGeom>
          <a:noFill/>
        </p:spPr>
      </p:pic>
      <p:pic>
        <p:nvPicPr>
          <p:cNvPr id="3086" name="Picture 14" descr="https://dac.com/sites/default/files/files/2016/bei_yu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4600" y="4800601"/>
            <a:ext cx="1148080" cy="1077469"/>
          </a:xfrm>
          <a:prstGeom prst="rect">
            <a:avLst/>
          </a:prstGeom>
          <a:noFill/>
        </p:spPr>
      </p:pic>
      <p:pic>
        <p:nvPicPr>
          <p:cNvPr id="13" name="Picture 4" descr="https://dac.com/sites/default/files/files/bill_joyner_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525000" y="4800600"/>
            <a:ext cx="956733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202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Organizers</a:t>
            </a:r>
          </a:p>
          <a:p>
            <a:pPr lvl="1"/>
            <a:r>
              <a:rPr lang="en-US" sz="1800" dirty="0" err="1"/>
              <a:t>Jinjun</a:t>
            </a:r>
            <a:r>
              <a:rPr lang="en-US" sz="1800" dirty="0"/>
              <a:t> </a:t>
            </a:r>
            <a:r>
              <a:rPr lang="en-US" sz="1800" dirty="0" err="1"/>
              <a:t>Xiong</a:t>
            </a:r>
            <a:r>
              <a:rPr lang="en-US" sz="1800" dirty="0"/>
              <a:t> - IBM T.J. Watson Research Center, Yorktown Heights, NY</a:t>
            </a:r>
          </a:p>
          <a:p>
            <a:pPr lvl="1"/>
            <a:r>
              <a:rPr lang="en-US" sz="1800" dirty="0"/>
              <a:t>Eli </a:t>
            </a:r>
            <a:r>
              <a:rPr lang="en-US" sz="1800" dirty="0" err="1"/>
              <a:t>Bozorgzadeh</a:t>
            </a:r>
            <a:r>
              <a:rPr lang="en-US" sz="1800" dirty="0"/>
              <a:t> - Univ. of California, Irvine, CA</a:t>
            </a:r>
          </a:p>
          <a:p>
            <a:pPr lvl="1"/>
            <a:r>
              <a:rPr lang="en-US" sz="1800" dirty="0" err="1"/>
              <a:t>Soha</a:t>
            </a:r>
            <a:r>
              <a:rPr lang="en-US" sz="1800" dirty="0"/>
              <a:t> </a:t>
            </a:r>
            <a:r>
              <a:rPr lang="en-US" sz="1800" dirty="0" err="1"/>
              <a:t>Hassoun</a:t>
            </a:r>
            <a:r>
              <a:rPr lang="en-US" sz="1800" dirty="0"/>
              <a:t> - Tufts Univ., Medford, MA</a:t>
            </a:r>
          </a:p>
          <a:p>
            <a:pPr lvl="1"/>
            <a:r>
              <a:rPr lang="en-US" sz="1800" dirty="0"/>
              <a:t>(In Memory) Steve </a:t>
            </a:r>
            <a:r>
              <a:rPr lang="en-US" sz="1800" dirty="0" err="1"/>
              <a:t>Levitan</a:t>
            </a:r>
            <a:r>
              <a:rPr lang="en-US" sz="1800" dirty="0"/>
              <a:t> - Univ. of Pittsburgh, PA</a:t>
            </a:r>
          </a:p>
          <a:p>
            <a:pPr lvl="1"/>
            <a:r>
              <a:rPr lang="en-US" sz="1800" dirty="0"/>
              <a:t>Patrick </a:t>
            </a:r>
            <a:r>
              <a:rPr lang="en-US" sz="1800" dirty="0" err="1"/>
              <a:t>Haspel</a:t>
            </a:r>
            <a:r>
              <a:rPr lang="en-US" sz="1800" dirty="0"/>
              <a:t> - Cadence Design Systems, Inc.</a:t>
            </a:r>
          </a:p>
          <a:p>
            <a:pPr lvl="1"/>
            <a:r>
              <a:rPr lang="en-US" sz="1800" dirty="0"/>
              <a:t>Michael Huebner - Ruhr Univ. Bochum</a:t>
            </a:r>
          </a:p>
          <a:p>
            <a:pPr lvl="1"/>
            <a:endParaRPr lang="en-US" sz="1800" dirty="0"/>
          </a:p>
          <a:p>
            <a:r>
              <a:rPr lang="en-US" sz="2200" dirty="0"/>
              <a:t>Activities </a:t>
            </a:r>
          </a:p>
          <a:p>
            <a:pPr lvl="1"/>
            <a:r>
              <a:rPr lang="en-US" sz="1800" dirty="0"/>
              <a:t>Getting an Academic Job, Research ‐ papers, conferences and grants, The NSF proposal process for CAREER and other programs, Teaching ‐ Best practices, Special Issues, University programs in EDA industries, and a “Speed Networking” lunch event.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Faculty Workshop @ DAC’16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60438"/>
            <a:ext cx="11430000" cy="868362"/>
          </a:xfrm>
        </p:spPr>
        <p:txBody>
          <a:bodyPr>
            <a:normAutofit/>
          </a:bodyPr>
          <a:lstStyle/>
          <a:p>
            <a:r>
              <a:rPr lang="en-US" dirty="0"/>
              <a:t>Inaugural Distinguished Lecturers and Proposed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6123050" cy="1513487"/>
          </a:xfrm>
        </p:spPr>
        <p:txBody>
          <a:bodyPr>
            <a:normAutofit/>
          </a:bodyPr>
          <a:lstStyle/>
          <a:p>
            <a:r>
              <a:rPr lang="en-US" sz="2400" dirty="0"/>
              <a:t>Jason Cong, UCLA</a:t>
            </a:r>
          </a:p>
          <a:p>
            <a:pPr lvl="1"/>
            <a:r>
              <a:rPr lang="en-US" sz="2000" dirty="0"/>
              <a:t>Customizable Computing at Datacenter Scale </a:t>
            </a:r>
          </a:p>
          <a:p>
            <a:pPr lvl="1"/>
            <a:r>
              <a:rPr lang="en-US" sz="2000" dirty="0"/>
              <a:t> High-Level Synthesis and Beyond</a:t>
            </a:r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124200"/>
            <a:ext cx="8439940" cy="1954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Giovanni De Micheli, EPFL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Majority-based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Logic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Synthesis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Technologies and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Platforms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Cyberphysical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Systems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3-Dimensional Nano-Devices: Models and Design To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ols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Lucida Sans Unicode"/>
              <a:ea typeface="+mn-ea"/>
              <a:cs typeface="+mn-cs"/>
              <a:sym typeface="Calibri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1905000"/>
            <a:ext cx="1006544" cy="140916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4724400"/>
            <a:ext cx="1716991" cy="114300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903792"/>
            <a:ext cx="8439940" cy="1954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Committee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Ulf Schlichtmann (chair), Naehyuck Chang, and David Pan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Need to follow up with Ulf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Lucida Sans Unicode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dirty="0"/>
              <a:t>Problems</a:t>
            </a:r>
          </a:p>
          <a:p>
            <a:pPr lvl="1"/>
            <a:r>
              <a:rPr lang="en-US" sz="2600" dirty="0"/>
              <a:t>Problem A: Identical Fault Search</a:t>
            </a:r>
          </a:p>
          <a:p>
            <a:pPr lvl="1"/>
            <a:r>
              <a:rPr lang="en-US" sz="2600" dirty="0"/>
              <a:t>Problem B: NP3: Non-exact Projective NPNP Boolean Matching</a:t>
            </a:r>
          </a:p>
          <a:p>
            <a:pPr lvl="1"/>
            <a:r>
              <a:rPr lang="en-US" sz="2600" dirty="0"/>
              <a:t>Problem C: Pattern Classification for Integrated Circuit Design Space Analysis</a:t>
            </a:r>
          </a:p>
          <a:p>
            <a:pPr lvl="1"/>
            <a:endParaRPr lang="en-US" sz="1400" dirty="0"/>
          </a:p>
          <a:p>
            <a:r>
              <a:rPr lang="en-US" sz="3100" dirty="0"/>
              <a:t>Contest chair: Shih-Hsu Huang (Chung Yuan Christian University, Taiwan)</a:t>
            </a:r>
          </a:p>
          <a:p>
            <a:endParaRPr lang="en-US" sz="1500" dirty="0"/>
          </a:p>
          <a:p>
            <a:r>
              <a:rPr lang="en-US" sz="3100" dirty="0"/>
              <a:t>Contest co-chairs:</a:t>
            </a:r>
          </a:p>
          <a:p>
            <a:pPr marL="361950" lvl="1" indent="0">
              <a:buNone/>
            </a:pPr>
            <a:r>
              <a:rPr lang="en-US" sz="2600" dirty="0"/>
              <a:t>Rung-Bin Lin (Yuan </a:t>
            </a:r>
            <a:r>
              <a:rPr lang="en-US" sz="2600" dirty="0" err="1"/>
              <a:t>Ze</a:t>
            </a:r>
            <a:r>
              <a:rPr lang="en-US" sz="2600" dirty="0"/>
              <a:t> University, Taiwan)  </a:t>
            </a:r>
            <a:r>
              <a:rPr lang="en-US" sz="2600" dirty="0" err="1"/>
              <a:t>Myung-Chul</a:t>
            </a:r>
            <a:r>
              <a:rPr lang="en-US" sz="2600" dirty="0"/>
              <a:t> Kim (IBM Corporation, USA)  </a:t>
            </a:r>
            <a:r>
              <a:rPr lang="en-US" sz="2600" dirty="0" err="1"/>
              <a:t>Shigetoshi</a:t>
            </a:r>
            <a:r>
              <a:rPr lang="en-US" sz="2600" dirty="0"/>
              <a:t> </a:t>
            </a:r>
            <a:r>
              <a:rPr lang="en-US" sz="2600" dirty="0" err="1"/>
              <a:t>Nakatake</a:t>
            </a:r>
            <a:r>
              <a:rPr lang="en-US" sz="2600" dirty="0"/>
              <a:t> (The University of Kitakyushu, Japan)</a:t>
            </a:r>
          </a:p>
          <a:p>
            <a:pPr marL="361950" lvl="1" indent="0">
              <a:buNone/>
            </a:pPr>
            <a:endParaRPr lang="en-US" sz="2800" dirty="0"/>
          </a:p>
          <a:p>
            <a:pPr marL="105918" indent="0"/>
            <a:r>
              <a:rPr lang="en-US" sz="3200" dirty="0"/>
              <a:t>Topic chairs:</a:t>
            </a:r>
          </a:p>
          <a:p>
            <a:pPr marL="361950" indent="0">
              <a:buNone/>
            </a:pPr>
            <a:r>
              <a:rPr lang="en-US" sz="2600" dirty="0"/>
              <a:t>Tangent Wei and Luke Lin (Synopsys Taiwan Co., Ltd.);   Chi-An (Rocky) Wu and </a:t>
            </a:r>
            <a:r>
              <a:rPr lang="en-US" sz="2600" dirty="0" err="1"/>
              <a:t>Chih</a:t>
            </a:r>
            <a:r>
              <a:rPr lang="en-US" sz="2600" dirty="0"/>
              <a:t>-Jen (Jacky) Hsu (Cadence Design Systems Inc., Taiwan);    </a:t>
            </a:r>
            <a:r>
              <a:rPr lang="en-US" sz="2600" dirty="0" err="1"/>
              <a:t>Rasit</a:t>
            </a:r>
            <a:r>
              <a:rPr lang="en-US" sz="2600" dirty="0"/>
              <a:t> O. </a:t>
            </a:r>
            <a:r>
              <a:rPr lang="en-US" sz="2600" dirty="0" err="1"/>
              <a:t>Topaloglu</a:t>
            </a:r>
            <a:r>
              <a:rPr lang="en-US" sz="2600" dirty="0"/>
              <a:t> (IBM Corp., USA)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ICCAD CAD Contest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81201"/>
            <a:ext cx="8382000" cy="4191000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b="1" dirty="0"/>
              <a:t>Socially Acceptable AI-based City Driving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Speaker: </a:t>
            </a:r>
            <a:r>
              <a:rPr lang="en-US" b="1" dirty="0"/>
              <a:t>Maarten </a:t>
            </a:r>
            <a:r>
              <a:rPr lang="en-US" b="1" dirty="0" err="1"/>
              <a:t>Sierhuis</a:t>
            </a:r>
            <a:endParaRPr lang="en-US" b="1" dirty="0"/>
          </a:p>
          <a:p>
            <a:pPr lvl="1"/>
            <a:r>
              <a:rPr lang="en-US" dirty="0"/>
              <a:t>Director Nissan Research Center, Silicon Valley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CEDA Distinguished Lecture @ ICCAD </a:t>
            </a:r>
          </a:p>
        </p:txBody>
      </p:sp>
      <p:pic>
        <p:nvPicPr>
          <p:cNvPr id="1026" name="Picture 2" descr="https://iccad.com/sites/iccad.com/files/Dr.%20Maarten%20Sierhuis%20-%20Copy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9800" y="1371600"/>
            <a:ext cx="1488281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879</Words>
  <Application>Microsoft Office PowerPoint</Application>
  <PresentationFormat>Widescreen</PresentationFormat>
  <Paragraphs>131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Lucida Sans Unicode</vt:lpstr>
      <vt:lpstr>Wingdings</vt:lpstr>
      <vt:lpstr>Wingdings 2</vt:lpstr>
      <vt:lpstr>Wingdings 3</vt:lpstr>
      <vt:lpstr>Office Theme</vt:lpstr>
      <vt:lpstr>Concourse</vt:lpstr>
      <vt:lpstr>Activities  Report   Peng Li VP-Activities</vt:lpstr>
      <vt:lpstr>Chapters (1) </vt:lpstr>
      <vt:lpstr>Chapters (2) </vt:lpstr>
      <vt:lpstr>Distinguished Lecture @ DAC</vt:lpstr>
      <vt:lpstr>CEDA Career Perspectives Panel @ DAC</vt:lpstr>
      <vt:lpstr>Young Faculty Workshop @ DAC’16</vt:lpstr>
      <vt:lpstr>Inaugural Distinguished Lecturers and Proposed Topics</vt:lpstr>
      <vt:lpstr>2016 ICCAD CAD Contest</vt:lpstr>
      <vt:lpstr>2016 CEDA Distinguished Lecture @ ICCAD </vt:lpstr>
      <vt:lpstr>HALO Workshop @ ICCAD’16</vt:lpstr>
      <vt:lpstr>EDA Research Outreach Workshop</vt:lpstr>
      <vt:lpstr>New TA Initiatives – Discussions </vt:lpstr>
      <vt:lpstr>SRC Recommendations – Discussions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 Gi-Joon Nam VP-Finance</dc:title>
  <dc:creator>Madie Nelson</dc:creator>
  <cp:lastModifiedBy>Madie Nelson</cp:lastModifiedBy>
  <cp:revision>4</cp:revision>
  <dcterms:created xsi:type="dcterms:W3CDTF">2022-06-09T20:06:45Z</dcterms:created>
  <dcterms:modified xsi:type="dcterms:W3CDTF">2022-06-09T20:08:33Z</dcterms:modified>
</cp:coreProperties>
</file>