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89" r:id="rId3"/>
    <p:sldId id="409" r:id="rId4"/>
    <p:sldId id="413" r:id="rId5"/>
    <p:sldId id="415" r:id="rId6"/>
    <p:sldId id="416" r:id="rId7"/>
    <p:sldId id="419" r:id="rId8"/>
    <p:sldId id="420" r:id="rId9"/>
    <p:sldId id="421" r:id="rId10"/>
    <p:sldId id="309" r:id="rId11"/>
    <p:sldId id="594" r:id="rId12"/>
    <p:sldId id="595" r:id="rId13"/>
    <p:sldId id="596" r:id="rId14"/>
    <p:sldId id="597" r:id="rId15"/>
    <p:sldId id="598" r:id="rId16"/>
    <p:sldId id="599" r:id="rId17"/>
    <p:sldId id="600" r:id="rId18"/>
    <p:sldId id="60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72" d="100"/>
          <a:sy n="72" d="100"/>
        </p:scale>
        <p:origin x="1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1A17A5-6FF5-4D8C-8F00-E7842631E0C4}" type="datetimeFigureOut">
              <a:rPr lang="en-US" smtClean="0"/>
              <a:t>6/9/2022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BF2C60-83E9-4F17-81F8-227CD06C0412}" type="slidenum">
              <a:rPr lang="en-US" smtClean="0"/>
              <a:t>‹#›</a:t>
            </a:fld>
            <a:endParaRPr lang="en-US"/>
          </a:p>
        </p:txBody>
      </p:sp>
    </p:spTree>
    <p:extLst>
      <p:ext uri="{BB962C8B-B14F-4D97-AF65-F5344CB8AC3E}">
        <p14:creationId xmlns:p14="http://schemas.microsoft.com/office/powerpoint/2010/main" val="369928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2971800" cy="457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8985" eaLnBrk="0" hangingPunct="0">
              <a:defRPr b="1">
                <a:solidFill>
                  <a:schemeClr val="tx1"/>
                </a:solidFill>
                <a:latin typeface="Arial" charset="0"/>
                <a:ea typeface="ＭＳ Ｐゴシック" charset="0"/>
                <a:cs typeface="Arial" charset="0"/>
              </a:defRPr>
            </a:lvl1pPr>
            <a:lvl2pPr marL="696739" indent="-267976" defTabSz="928985" eaLnBrk="0" hangingPunct="0">
              <a:defRPr b="1">
                <a:solidFill>
                  <a:schemeClr val="tx1"/>
                </a:solidFill>
                <a:latin typeface="Arial" charset="0"/>
                <a:ea typeface="Arial" charset="0"/>
                <a:cs typeface="Arial" charset="0"/>
              </a:defRPr>
            </a:lvl2pPr>
            <a:lvl3pPr marL="1071905" indent="-214381" defTabSz="928985" eaLnBrk="0" hangingPunct="0">
              <a:defRPr b="1">
                <a:solidFill>
                  <a:schemeClr val="tx1"/>
                </a:solidFill>
                <a:latin typeface="Arial" charset="0"/>
                <a:ea typeface="Arial" charset="0"/>
                <a:cs typeface="Arial" charset="0"/>
              </a:defRPr>
            </a:lvl3pPr>
            <a:lvl4pPr marL="1500668" indent="-214381" defTabSz="928985" eaLnBrk="0" hangingPunct="0">
              <a:defRPr b="1">
                <a:solidFill>
                  <a:schemeClr val="tx1"/>
                </a:solidFill>
                <a:latin typeface="Arial" charset="0"/>
                <a:ea typeface="Arial" charset="0"/>
                <a:cs typeface="Arial" charset="0"/>
              </a:defRPr>
            </a:lvl4pPr>
            <a:lvl5pPr marL="1929430" indent="-214381" defTabSz="928985" eaLnBrk="0" hangingPunct="0">
              <a:defRPr b="1">
                <a:solidFill>
                  <a:schemeClr val="tx1"/>
                </a:solidFill>
                <a:latin typeface="Arial" charset="0"/>
                <a:ea typeface="Arial" charset="0"/>
                <a:cs typeface="Arial" charset="0"/>
              </a:defRPr>
            </a:lvl5pPr>
            <a:lvl6pPr marL="2358192" indent="-214381" defTabSz="928985" eaLnBrk="0" fontAlgn="base" hangingPunct="0">
              <a:spcBef>
                <a:spcPct val="0"/>
              </a:spcBef>
              <a:spcAft>
                <a:spcPct val="0"/>
              </a:spcAft>
              <a:defRPr b="1">
                <a:solidFill>
                  <a:schemeClr val="tx1"/>
                </a:solidFill>
                <a:latin typeface="Arial" charset="0"/>
                <a:ea typeface="Arial" charset="0"/>
                <a:cs typeface="Arial" charset="0"/>
              </a:defRPr>
            </a:lvl6pPr>
            <a:lvl7pPr marL="2786954" indent="-214381" defTabSz="928985" eaLnBrk="0" fontAlgn="base" hangingPunct="0">
              <a:spcBef>
                <a:spcPct val="0"/>
              </a:spcBef>
              <a:spcAft>
                <a:spcPct val="0"/>
              </a:spcAft>
              <a:defRPr b="1">
                <a:solidFill>
                  <a:schemeClr val="tx1"/>
                </a:solidFill>
                <a:latin typeface="Arial" charset="0"/>
                <a:ea typeface="Arial" charset="0"/>
                <a:cs typeface="Arial" charset="0"/>
              </a:defRPr>
            </a:lvl7pPr>
            <a:lvl8pPr marL="3215716" indent="-214381" defTabSz="928985" eaLnBrk="0" fontAlgn="base" hangingPunct="0">
              <a:spcBef>
                <a:spcPct val="0"/>
              </a:spcBef>
              <a:spcAft>
                <a:spcPct val="0"/>
              </a:spcAft>
              <a:defRPr b="1">
                <a:solidFill>
                  <a:schemeClr val="tx1"/>
                </a:solidFill>
                <a:latin typeface="Arial" charset="0"/>
                <a:ea typeface="Arial" charset="0"/>
                <a:cs typeface="Arial" charset="0"/>
              </a:defRPr>
            </a:lvl8pPr>
            <a:lvl9pPr marL="3644478" indent="-214381" defTabSz="928985" eaLnBrk="0" fontAlgn="base" hangingPunct="0">
              <a:spcBef>
                <a:spcPct val="0"/>
              </a:spcBef>
              <a:spcAft>
                <a:spcPct val="0"/>
              </a:spcAft>
              <a:defRPr b="1">
                <a:solidFill>
                  <a:schemeClr val="tx1"/>
                </a:solidFill>
                <a:latin typeface="Arial" charset="0"/>
                <a:ea typeface="Arial" charset="0"/>
                <a:cs typeface="Arial" charset="0"/>
              </a:defRPr>
            </a:lvl9pPr>
          </a:lstStyle>
          <a:p>
            <a:pPr marL="0" marR="0" lvl="0" indent="0" defTabSz="928985"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black"/>
                </a:solidFill>
                <a:effectLst/>
                <a:uLnTx/>
                <a:uFillTx/>
                <a:latin typeface="Arial" charset="0"/>
                <a:ea typeface="ＭＳ Ｐゴシック" charset="0"/>
                <a:cs typeface="Arial" charset="0"/>
                <a:sym typeface="Calibri"/>
              </a:rPr>
              <a:t>GTO2003EXT.ppt</a:t>
            </a:r>
          </a:p>
        </p:txBody>
      </p:sp>
      <p:sp>
        <p:nvSpPr>
          <p:cNvPr id="17411" name="Rectangle 3"/>
          <p:cNvSpPr>
            <a:spLocks noGrp="1" noChangeArrowheads="1"/>
          </p:cNvSpPr>
          <p:nvPr>
            <p:ph type="dt" sz="quarter" idx="1"/>
          </p:nvPr>
        </p:nvSpPr>
        <p:spPr>
          <a:xfrm>
            <a:off x="3884613" y="0"/>
            <a:ext cx="2971800" cy="457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8985" eaLnBrk="0" hangingPunct="0">
              <a:defRPr b="1">
                <a:solidFill>
                  <a:schemeClr val="tx1"/>
                </a:solidFill>
                <a:latin typeface="Arial" charset="0"/>
                <a:ea typeface="ＭＳ Ｐゴシック" charset="0"/>
                <a:cs typeface="Arial" charset="0"/>
              </a:defRPr>
            </a:lvl1pPr>
            <a:lvl2pPr marL="696739" indent="-267976" defTabSz="928985" eaLnBrk="0" hangingPunct="0">
              <a:defRPr b="1">
                <a:solidFill>
                  <a:schemeClr val="tx1"/>
                </a:solidFill>
                <a:latin typeface="Arial" charset="0"/>
                <a:ea typeface="Arial" charset="0"/>
                <a:cs typeface="Arial" charset="0"/>
              </a:defRPr>
            </a:lvl2pPr>
            <a:lvl3pPr marL="1071905" indent="-214381" defTabSz="928985" eaLnBrk="0" hangingPunct="0">
              <a:defRPr b="1">
                <a:solidFill>
                  <a:schemeClr val="tx1"/>
                </a:solidFill>
                <a:latin typeface="Arial" charset="0"/>
                <a:ea typeface="Arial" charset="0"/>
                <a:cs typeface="Arial" charset="0"/>
              </a:defRPr>
            </a:lvl3pPr>
            <a:lvl4pPr marL="1500668" indent="-214381" defTabSz="928985" eaLnBrk="0" hangingPunct="0">
              <a:defRPr b="1">
                <a:solidFill>
                  <a:schemeClr val="tx1"/>
                </a:solidFill>
                <a:latin typeface="Arial" charset="0"/>
                <a:ea typeface="Arial" charset="0"/>
                <a:cs typeface="Arial" charset="0"/>
              </a:defRPr>
            </a:lvl4pPr>
            <a:lvl5pPr marL="1929430" indent="-214381" defTabSz="928985" eaLnBrk="0" hangingPunct="0">
              <a:defRPr b="1">
                <a:solidFill>
                  <a:schemeClr val="tx1"/>
                </a:solidFill>
                <a:latin typeface="Arial" charset="0"/>
                <a:ea typeface="Arial" charset="0"/>
                <a:cs typeface="Arial" charset="0"/>
              </a:defRPr>
            </a:lvl5pPr>
            <a:lvl6pPr marL="2358192" indent="-214381" defTabSz="928985" eaLnBrk="0" fontAlgn="base" hangingPunct="0">
              <a:spcBef>
                <a:spcPct val="0"/>
              </a:spcBef>
              <a:spcAft>
                <a:spcPct val="0"/>
              </a:spcAft>
              <a:defRPr b="1">
                <a:solidFill>
                  <a:schemeClr val="tx1"/>
                </a:solidFill>
                <a:latin typeface="Arial" charset="0"/>
                <a:ea typeface="Arial" charset="0"/>
                <a:cs typeface="Arial" charset="0"/>
              </a:defRPr>
            </a:lvl6pPr>
            <a:lvl7pPr marL="2786954" indent="-214381" defTabSz="928985" eaLnBrk="0" fontAlgn="base" hangingPunct="0">
              <a:spcBef>
                <a:spcPct val="0"/>
              </a:spcBef>
              <a:spcAft>
                <a:spcPct val="0"/>
              </a:spcAft>
              <a:defRPr b="1">
                <a:solidFill>
                  <a:schemeClr val="tx1"/>
                </a:solidFill>
                <a:latin typeface="Arial" charset="0"/>
                <a:ea typeface="Arial" charset="0"/>
                <a:cs typeface="Arial" charset="0"/>
              </a:defRPr>
            </a:lvl7pPr>
            <a:lvl8pPr marL="3215716" indent="-214381" defTabSz="928985" eaLnBrk="0" fontAlgn="base" hangingPunct="0">
              <a:spcBef>
                <a:spcPct val="0"/>
              </a:spcBef>
              <a:spcAft>
                <a:spcPct val="0"/>
              </a:spcAft>
              <a:defRPr b="1">
                <a:solidFill>
                  <a:schemeClr val="tx1"/>
                </a:solidFill>
                <a:latin typeface="Arial" charset="0"/>
                <a:ea typeface="Arial" charset="0"/>
                <a:cs typeface="Arial" charset="0"/>
              </a:defRPr>
            </a:lvl8pPr>
            <a:lvl9pPr marL="3644478" indent="-214381" defTabSz="928985" eaLnBrk="0" fontAlgn="base" hangingPunct="0">
              <a:spcBef>
                <a:spcPct val="0"/>
              </a:spcBef>
              <a:spcAft>
                <a:spcPct val="0"/>
              </a:spcAft>
              <a:defRPr b="1">
                <a:solidFill>
                  <a:schemeClr val="tx1"/>
                </a:solidFill>
                <a:latin typeface="Arial" charset="0"/>
                <a:ea typeface="Arial" charset="0"/>
                <a:cs typeface="Arial" charset="0"/>
              </a:defRPr>
            </a:lvl9pPr>
          </a:lstStyle>
          <a:p>
            <a:pPr marL="0" marR="0" lvl="0" indent="0" defTabSz="928985" eaLnBrk="1" fontAlgn="auto" latinLnBrk="0" hangingPunct="1">
              <a:lnSpc>
                <a:spcPct val="100000"/>
              </a:lnSpc>
              <a:spcBef>
                <a:spcPts val="0"/>
              </a:spcBef>
              <a:spcAft>
                <a:spcPts val="0"/>
              </a:spcAft>
              <a:buClrTx/>
              <a:buSzTx/>
              <a:buFontTx/>
              <a:buNone/>
              <a:tabLst/>
              <a:defRPr/>
            </a:pPr>
            <a:fld id="{1F399C65-2705-BC47-BA78-9170500B55D9}" type="datetime1">
              <a:rPr kumimoji="0" lang="en-US" sz="2400" b="0" i="0" u="none" strike="noStrike" kern="0" cap="none" spc="0" normalizeH="0" baseline="0" noProof="0">
                <a:ln>
                  <a:noFill/>
                </a:ln>
                <a:solidFill>
                  <a:prstClr val="black"/>
                </a:solidFill>
                <a:effectLst/>
                <a:uLnTx/>
                <a:uFillTx/>
                <a:latin typeface="Arial" charset="0"/>
                <a:ea typeface="ＭＳ Ｐゴシック" charset="0"/>
                <a:cs typeface="Arial" charset="0"/>
                <a:sym typeface="Calibri"/>
              </a:rPr>
              <a:pPr marL="0" marR="0" lvl="0" indent="0" defTabSz="928985" eaLnBrk="1" fontAlgn="auto" latinLnBrk="0" hangingPunct="1">
                <a:lnSpc>
                  <a:spcPct val="100000"/>
                </a:lnSpc>
                <a:spcBef>
                  <a:spcPts val="0"/>
                </a:spcBef>
                <a:spcAft>
                  <a:spcPts val="0"/>
                </a:spcAft>
                <a:buClrTx/>
                <a:buSzTx/>
                <a:buFontTx/>
                <a:buNone/>
                <a:tabLst/>
                <a:defRPr/>
              </a:pPr>
              <a:t>6/9/2022</a:t>
            </a:fld>
            <a:endParaRPr kumimoji="0" lang="en-US" sz="2400" b="0" i="0" u="none" strike="noStrike" kern="0" cap="none" spc="0" normalizeH="0" baseline="0" noProof="0">
              <a:ln>
                <a:noFill/>
              </a:ln>
              <a:solidFill>
                <a:prstClr val="black"/>
              </a:solidFill>
              <a:effectLst/>
              <a:uLnTx/>
              <a:uFillTx/>
              <a:latin typeface="Arial" charset="0"/>
              <a:ea typeface="ＭＳ Ｐゴシック" charset="0"/>
              <a:cs typeface="Arial" charset="0"/>
              <a:sym typeface="Calibri"/>
            </a:endParaRPr>
          </a:p>
        </p:txBody>
      </p:sp>
      <p:sp>
        <p:nvSpPr>
          <p:cNvPr id="17412" name="Rectangle 7"/>
          <p:cNvSpPr>
            <a:spLocks noGrp="1" noChangeArrowheads="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8985" eaLnBrk="0" hangingPunct="0">
              <a:defRPr b="1">
                <a:solidFill>
                  <a:schemeClr val="tx1"/>
                </a:solidFill>
                <a:latin typeface="Arial" charset="0"/>
                <a:ea typeface="ＭＳ Ｐゴシック" charset="0"/>
                <a:cs typeface="Arial" charset="0"/>
              </a:defRPr>
            </a:lvl1pPr>
            <a:lvl2pPr marL="696739" indent="-267976" defTabSz="928985" eaLnBrk="0" hangingPunct="0">
              <a:defRPr b="1">
                <a:solidFill>
                  <a:schemeClr val="tx1"/>
                </a:solidFill>
                <a:latin typeface="Arial" charset="0"/>
                <a:ea typeface="Arial" charset="0"/>
                <a:cs typeface="Arial" charset="0"/>
              </a:defRPr>
            </a:lvl2pPr>
            <a:lvl3pPr marL="1071905" indent="-214381" defTabSz="928985" eaLnBrk="0" hangingPunct="0">
              <a:defRPr b="1">
                <a:solidFill>
                  <a:schemeClr val="tx1"/>
                </a:solidFill>
                <a:latin typeface="Arial" charset="0"/>
                <a:ea typeface="Arial" charset="0"/>
                <a:cs typeface="Arial" charset="0"/>
              </a:defRPr>
            </a:lvl3pPr>
            <a:lvl4pPr marL="1500668" indent="-214381" defTabSz="928985" eaLnBrk="0" hangingPunct="0">
              <a:defRPr b="1">
                <a:solidFill>
                  <a:schemeClr val="tx1"/>
                </a:solidFill>
                <a:latin typeface="Arial" charset="0"/>
                <a:ea typeface="Arial" charset="0"/>
                <a:cs typeface="Arial" charset="0"/>
              </a:defRPr>
            </a:lvl4pPr>
            <a:lvl5pPr marL="1929430" indent="-214381" defTabSz="928985" eaLnBrk="0" hangingPunct="0">
              <a:defRPr b="1">
                <a:solidFill>
                  <a:schemeClr val="tx1"/>
                </a:solidFill>
                <a:latin typeface="Arial" charset="0"/>
                <a:ea typeface="Arial" charset="0"/>
                <a:cs typeface="Arial" charset="0"/>
              </a:defRPr>
            </a:lvl5pPr>
            <a:lvl6pPr marL="2358192" indent="-214381" defTabSz="928985" eaLnBrk="0" fontAlgn="base" hangingPunct="0">
              <a:spcBef>
                <a:spcPct val="0"/>
              </a:spcBef>
              <a:spcAft>
                <a:spcPct val="0"/>
              </a:spcAft>
              <a:defRPr b="1">
                <a:solidFill>
                  <a:schemeClr val="tx1"/>
                </a:solidFill>
                <a:latin typeface="Arial" charset="0"/>
                <a:ea typeface="Arial" charset="0"/>
                <a:cs typeface="Arial" charset="0"/>
              </a:defRPr>
            </a:lvl6pPr>
            <a:lvl7pPr marL="2786954" indent="-214381" defTabSz="928985" eaLnBrk="0" fontAlgn="base" hangingPunct="0">
              <a:spcBef>
                <a:spcPct val="0"/>
              </a:spcBef>
              <a:spcAft>
                <a:spcPct val="0"/>
              </a:spcAft>
              <a:defRPr b="1">
                <a:solidFill>
                  <a:schemeClr val="tx1"/>
                </a:solidFill>
                <a:latin typeface="Arial" charset="0"/>
                <a:ea typeface="Arial" charset="0"/>
                <a:cs typeface="Arial" charset="0"/>
              </a:defRPr>
            </a:lvl7pPr>
            <a:lvl8pPr marL="3215716" indent="-214381" defTabSz="928985" eaLnBrk="0" fontAlgn="base" hangingPunct="0">
              <a:spcBef>
                <a:spcPct val="0"/>
              </a:spcBef>
              <a:spcAft>
                <a:spcPct val="0"/>
              </a:spcAft>
              <a:defRPr b="1">
                <a:solidFill>
                  <a:schemeClr val="tx1"/>
                </a:solidFill>
                <a:latin typeface="Arial" charset="0"/>
                <a:ea typeface="Arial" charset="0"/>
                <a:cs typeface="Arial" charset="0"/>
              </a:defRPr>
            </a:lvl8pPr>
            <a:lvl9pPr marL="3644478" indent="-214381" defTabSz="928985" eaLnBrk="0" fontAlgn="base" hangingPunct="0">
              <a:spcBef>
                <a:spcPct val="0"/>
              </a:spcBef>
              <a:spcAft>
                <a:spcPct val="0"/>
              </a:spcAft>
              <a:defRPr b="1">
                <a:solidFill>
                  <a:schemeClr val="tx1"/>
                </a:solidFill>
                <a:latin typeface="Arial" charset="0"/>
                <a:ea typeface="Arial" charset="0"/>
                <a:cs typeface="Arial" charset="0"/>
              </a:defRPr>
            </a:lvl9pPr>
          </a:lstStyle>
          <a:p>
            <a:pPr marL="0" marR="0" lvl="0" indent="0" defTabSz="928985" eaLnBrk="1" fontAlgn="auto" latinLnBrk="0" hangingPunct="1">
              <a:lnSpc>
                <a:spcPct val="100000"/>
              </a:lnSpc>
              <a:spcBef>
                <a:spcPts val="0"/>
              </a:spcBef>
              <a:spcAft>
                <a:spcPts val="0"/>
              </a:spcAft>
              <a:buClrTx/>
              <a:buSzTx/>
              <a:buFontTx/>
              <a:buNone/>
              <a:tabLst/>
              <a:defRPr/>
            </a:pPr>
            <a:fld id="{2B764D49-D396-2645-B596-AE27B96056A9}" type="slidenum">
              <a:rPr kumimoji="0" lang="en-US" sz="2400" b="0" i="0" u="none" strike="noStrike" kern="0" cap="none" spc="0" normalizeH="0" baseline="0" noProof="0">
                <a:ln>
                  <a:noFill/>
                </a:ln>
                <a:solidFill>
                  <a:prstClr val="black"/>
                </a:solidFill>
                <a:effectLst/>
                <a:uLnTx/>
                <a:uFillTx/>
                <a:latin typeface="Arial" charset="0"/>
                <a:ea typeface="ＭＳ Ｐゴシック" charset="0"/>
                <a:cs typeface="Arial" charset="0"/>
                <a:sym typeface="Calibri"/>
              </a:rPr>
              <a:pPr marL="0" marR="0" lvl="0" indent="0" defTabSz="928985" eaLnBrk="1" fontAlgn="auto" latinLnBrk="0" hangingPunct="1">
                <a:lnSpc>
                  <a:spcPct val="100000"/>
                </a:lnSpc>
                <a:spcBef>
                  <a:spcPts val="0"/>
                </a:spcBef>
                <a:spcAft>
                  <a:spcPts val="0"/>
                </a:spcAft>
                <a:buClrTx/>
                <a:buSzTx/>
                <a:buFontTx/>
                <a:buNone/>
                <a:tabLst/>
                <a:defRPr/>
              </a:pPr>
              <a:t>1</a:t>
            </a:fld>
            <a:endParaRPr kumimoji="0" lang="en-US" sz="2400" b="0" i="0" u="none" strike="noStrike" kern="0" cap="none" spc="0" normalizeH="0" baseline="0" noProof="0">
              <a:ln>
                <a:noFill/>
              </a:ln>
              <a:solidFill>
                <a:prstClr val="black"/>
              </a:solidFill>
              <a:effectLst/>
              <a:uLnTx/>
              <a:uFillTx/>
              <a:latin typeface="Arial" charset="0"/>
              <a:ea typeface="ＭＳ Ｐゴシック" charset="0"/>
              <a:cs typeface="Arial" charset="0"/>
              <a:sym typeface="Calibri"/>
            </a:endParaRPr>
          </a:p>
        </p:txBody>
      </p:sp>
      <p:sp>
        <p:nvSpPr>
          <p:cNvPr id="17413" name="Rectangle 2"/>
          <p:cNvSpPr>
            <a:spLocks noGrp="1" noRot="1" noChangeAspect="1" noChangeArrowheads="1" noTextEdit="1"/>
          </p:cNvSpPr>
          <p:nvPr>
            <p:ph type="sldImg"/>
          </p:nvPr>
        </p:nvSpPr>
        <p:spPr>
          <a:xfrm>
            <a:off x="381000" y="685800"/>
            <a:ext cx="6096000" cy="3429000"/>
          </a:xfrm>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s-ES">
              <a:latin typeface="Arial" charset="0"/>
              <a:ea typeface="MS PGothic" charset="0"/>
            </a:endParaRPr>
          </a:p>
        </p:txBody>
      </p:sp>
    </p:spTree>
    <p:extLst>
      <p:ext uri="{BB962C8B-B14F-4D97-AF65-F5344CB8AC3E}">
        <p14:creationId xmlns:p14="http://schemas.microsoft.com/office/powerpoint/2010/main" val="4201573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1000" y="685800"/>
            <a:ext cx="6096000" cy="3429000"/>
          </a:xfrm>
        </p:spPr>
      </p:sp>
      <p:sp>
        <p:nvSpPr>
          <p:cNvPr id="3" name="備忘稿版面配置區 2"/>
          <p:cNvSpPr>
            <a:spLocks noGrp="1"/>
          </p:cNvSpPr>
          <p:nvPr>
            <p:ph type="body" idx="1"/>
          </p:nvPr>
        </p:nvSpPr>
        <p:spPr/>
        <p:txBody>
          <a:bodyPr lIns="89730" tIns="44865" rIns="89730" bIns="44865"/>
          <a:lstStyle/>
          <a:p>
            <a:pPr marL="168244" indent="-168244">
              <a:buFont typeface="Arial" panose="020B0604020202020204" pitchFamily="34" charset="0"/>
              <a:buChar char="•"/>
            </a:pPr>
            <a:r>
              <a:rPr lang="en-US" altLang="zh-TW" dirty="0"/>
              <a:t>The largest worldwide EDA research and development contest</a:t>
            </a:r>
          </a:p>
          <a:p>
            <a:pPr marL="168244" indent="-168244">
              <a:buFont typeface="Arial" panose="020B0604020202020204" pitchFamily="34" charset="0"/>
              <a:buChar char="•"/>
            </a:pPr>
            <a:r>
              <a:rPr lang="en-US" altLang="zh-TW" dirty="0"/>
              <a:t>Goal: Boost EDA research in advanced real-world problems; Foster industry-academia collaboration</a:t>
            </a:r>
          </a:p>
          <a:p>
            <a:endParaRPr lang="zh-TW" altLang="en-US" dirty="0"/>
          </a:p>
        </p:txBody>
      </p:sp>
      <p:sp>
        <p:nvSpPr>
          <p:cNvPr id="4" name="投影片編號版面配置區 3"/>
          <p:cNvSpPr>
            <a:spLocks noGrp="1"/>
          </p:cNvSpPr>
          <p:nvPr>
            <p:ph type="sldNum" sz="quarter" idx="10"/>
          </p:nvPr>
        </p:nvSpPr>
        <p:spPr>
          <a:xfrm>
            <a:off x="3884027" y="8684926"/>
            <a:ext cx="2972421" cy="457513"/>
          </a:xfrm>
          <a:prstGeom prst="rect">
            <a:avLst/>
          </a:prstGeom>
        </p:spPr>
        <p:txBody>
          <a:bodyPr lIns="89730" tIns="44865" rIns="89730" bIns="44865"/>
          <a:lstStyle/>
          <a:p>
            <a:pPr marL="0" marR="0" lvl="0" indent="0" defTabSz="914400" eaLnBrk="1" fontAlgn="auto" latinLnBrk="0" hangingPunct="1">
              <a:lnSpc>
                <a:spcPct val="100000"/>
              </a:lnSpc>
              <a:spcBef>
                <a:spcPts val="0"/>
              </a:spcBef>
              <a:spcAft>
                <a:spcPts val="0"/>
              </a:spcAft>
              <a:buClrTx/>
              <a:buSzTx/>
              <a:buFontTx/>
              <a:buNone/>
              <a:tabLst/>
              <a:defRPr/>
            </a:pPr>
            <a:fld id="{016C4C07-6BDD-4BA0-8CBE-98A38E76BAF0}" type="slidenum">
              <a:rPr kumimoji="0" lang="en-US" sz="2400" b="1" i="0" u="none" strike="noStrike" kern="0" cap="none" spc="0" normalizeH="0" baseline="0" noProof="0" smtClean="0">
                <a:ln>
                  <a:noFill/>
                </a:ln>
                <a:solidFill>
                  <a:sysClr val="windowText" lastClr="000000"/>
                </a:solidFill>
                <a:effectLst/>
                <a:uLnTx/>
                <a:uFillTx/>
                <a:latin typeface="Calibri"/>
                <a:cs typeface="Calibri"/>
                <a:sym typeface="Calibri"/>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sz="2400" b="1" i="0" u="none" strike="noStrike" kern="0" cap="none" spc="0" normalizeH="0" baseline="0" noProof="0">
              <a:ln>
                <a:noFill/>
              </a:ln>
              <a:solidFill>
                <a:sysClr val="windowText" lastClr="000000"/>
              </a:solidFill>
              <a:effectLst/>
              <a:uLnTx/>
              <a:uFillTx/>
              <a:latin typeface="Calibri"/>
              <a:cs typeface="Calibri"/>
              <a:sym typeface="Calibri"/>
            </a:endParaRPr>
          </a:p>
        </p:txBody>
      </p:sp>
    </p:spTree>
    <p:extLst>
      <p:ext uri="{BB962C8B-B14F-4D97-AF65-F5344CB8AC3E}">
        <p14:creationId xmlns:p14="http://schemas.microsoft.com/office/powerpoint/2010/main" val="621705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lIns="89730" tIns="44865" rIns="89730" bIns="44865"/>
          <a:lstStyle/>
          <a:p>
            <a:endParaRPr lang="en-US" dirty="0"/>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pPr marL="0" marR="0" lvl="0" indent="0" defTabSz="914400" eaLnBrk="1" fontAlgn="auto" latinLnBrk="0" hangingPunct="1">
              <a:lnSpc>
                <a:spcPct val="100000"/>
              </a:lnSpc>
              <a:spcBef>
                <a:spcPts val="0"/>
              </a:spcBef>
              <a:spcAft>
                <a:spcPts val="0"/>
              </a:spcAft>
              <a:buClrTx/>
              <a:buSzTx/>
              <a:buFontTx/>
              <a:buNone/>
              <a:tabLst/>
              <a:defRPr/>
            </a:pPr>
            <a:fld id="{3AAA7625-F743-4F6C-B0FB-782740E325AA}" type="slidenum">
              <a:rPr kumimoji="0" lang="zh-TW" altLang="en-US" sz="2400" b="1" i="0" u="none" strike="noStrike" kern="0" cap="none" spc="0" normalizeH="0" baseline="0" noProof="0" smtClean="0">
                <a:ln>
                  <a:noFill/>
                </a:ln>
                <a:solidFill>
                  <a:sysClr val="windowText" lastClr="000000"/>
                </a:solidFill>
                <a:effectLst/>
                <a:uLnTx/>
                <a:uFillTx/>
                <a:latin typeface="Calibri"/>
                <a:cs typeface="Calibri"/>
                <a:sym typeface="Calibri"/>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altLang="zh-TW" sz="2400" b="1" i="0" u="none" strike="noStrike" kern="0" cap="none" spc="0" normalizeH="0" baseline="0" noProof="0">
              <a:ln>
                <a:noFill/>
              </a:ln>
              <a:solidFill>
                <a:sysClr val="windowText" lastClr="000000"/>
              </a:solidFill>
              <a:effectLst/>
              <a:uLnTx/>
              <a:uFillTx/>
              <a:latin typeface="Calibri"/>
              <a:cs typeface="Calibri"/>
              <a:sym typeface="Calibri"/>
            </a:endParaRPr>
          </a:p>
        </p:txBody>
      </p:sp>
    </p:spTree>
    <p:extLst>
      <p:ext uri="{BB962C8B-B14F-4D97-AF65-F5344CB8AC3E}">
        <p14:creationId xmlns:p14="http://schemas.microsoft.com/office/powerpoint/2010/main" val="2635030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lIns="89730" tIns="44865" rIns="89730" bIns="44865"/>
          <a:lstStyle/>
          <a:p>
            <a:endParaRPr lang="en-US" dirty="0"/>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pPr marL="0" marR="0" lvl="0" indent="0" defTabSz="914400" eaLnBrk="1" fontAlgn="auto" latinLnBrk="0" hangingPunct="1">
              <a:lnSpc>
                <a:spcPct val="100000"/>
              </a:lnSpc>
              <a:spcBef>
                <a:spcPts val="0"/>
              </a:spcBef>
              <a:spcAft>
                <a:spcPts val="0"/>
              </a:spcAft>
              <a:buClrTx/>
              <a:buSzTx/>
              <a:buFontTx/>
              <a:buNone/>
              <a:tabLst/>
              <a:defRPr/>
            </a:pPr>
            <a:fld id="{3AAA7625-F743-4F6C-B0FB-782740E325AA}" type="slidenum">
              <a:rPr kumimoji="0" lang="zh-TW" altLang="en-US" sz="2400" b="1" i="0" u="none" strike="noStrike" kern="0" cap="none" spc="0" normalizeH="0" baseline="0" noProof="0" smtClean="0">
                <a:ln>
                  <a:noFill/>
                </a:ln>
                <a:solidFill>
                  <a:sysClr val="windowText" lastClr="000000"/>
                </a:solidFill>
                <a:effectLst/>
                <a:uLnTx/>
                <a:uFillTx/>
                <a:latin typeface="Calibri"/>
                <a:cs typeface="Calibri"/>
                <a:sym typeface="Calibri"/>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n-US" altLang="zh-TW" sz="2400" b="1" i="0" u="none" strike="noStrike" kern="0" cap="none" spc="0" normalizeH="0" baseline="0" noProof="0">
              <a:ln>
                <a:noFill/>
              </a:ln>
              <a:solidFill>
                <a:sysClr val="windowText" lastClr="000000"/>
              </a:solidFill>
              <a:effectLst/>
              <a:uLnTx/>
              <a:uFillTx/>
              <a:latin typeface="Calibri"/>
              <a:cs typeface="Calibri"/>
              <a:sym typeface="Calibri"/>
            </a:endParaRPr>
          </a:p>
        </p:txBody>
      </p:sp>
    </p:spTree>
    <p:extLst>
      <p:ext uri="{BB962C8B-B14F-4D97-AF65-F5344CB8AC3E}">
        <p14:creationId xmlns:p14="http://schemas.microsoft.com/office/powerpoint/2010/main" val="437453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A9219-C0D7-77F0-756B-51C69844D8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11B4E2-3895-EE39-CE80-BE62EA015B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45A3CF-F8CB-26FB-1C02-87F2A4A07343}"/>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5" name="Footer Placeholder 4">
            <a:extLst>
              <a:ext uri="{FF2B5EF4-FFF2-40B4-BE49-F238E27FC236}">
                <a16:creationId xmlns:a16="http://schemas.microsoft.com/office/drawing/2014/main" id="{36C6C6A0-B33B-33CF-EF5D-577320B30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577335-7C12-37F9-89D9-989A4E2AAE6E}"/>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3175887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77A54-F066-E8C4-75EA-CB7329D372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11CC43-9DD9-9E35-A32B-2983136C8E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E6271C-10F3-8F2E-B54D-C823FE828524}"/>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5" name="Footer Placeholder 4">
            <a:extLst>
              <a:ext uri="{FF2B5EF4-FFF2-40B4-BE49-F238E27FC236}">
                <a16:creationId xmlns:a16="http://schemas.microsoft.com/office/drawing/2014/main" id="{9DD5A247-3CA9-2C11-FE08-7702EEDBC6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8C12CE-2A4A-AFA3-7F8B-AAD257828D18}"/>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3306094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7A64BE-EA2C-376B-98A3-D7D905E462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A8D23D-ECF4-3626-C9FB-774B45DC98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AC1C63-4FFA-C319-1646-BBFC80BE9E20}"/>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5" name="Footer Placeholder 4">
            <a:extLst>
              <a:ext uri="{FF2B5EF4-FFF2-40B4-BE49-F238E27FC236}">
                <a16:creationId xmlns:a16="http://schemas.microsoft.com/office/drawing/2014/main" id="{ECA9D280-447F-CCD3-9BD5-FAFD1FF89E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DAA82-C6ED-AA2F-7CA5-B11407AF822C}"/>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3469593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2">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a:p>
        </p:txBody>
      </p:sp>
      <p:sp>
        <p:nvSpPr>
          <p:cNvPr id="9" name="Title 8"/>
          <p:cNvSpPr>
            <a:spLocks noGrp="1"/>
          </p:cNvSpPr>
          <p:nvPr>
            <p:ph type="ctrTitle"/>
          </p:nvPr>
        </p:nvSpPr>
        <p:spPr>
          <a:xfrm>
            <a:off x="101600" y="76200"/>
            <a:ext cx="11785600" cy="838200"/>
          </a:xfrm>
        </p:spPr>
        <p:txBody>
          <a:bodyPr vert="horz" anchor="t">
            <a:normAutofit/>
            <a:scene3d>
              <a:camera prst="orthographicFront"/>
              <a:lightRig rig="soft" dir="t"/>
            </a:scene3d>
            <a:sp3d prstMaterial="softEdge">
              <a:bevelT w="25400" h="25400"/>
            </a:sp3d>
          </a:bodyPr>
          <a:lstStyle>
            <a:lvl1pPr algn="l">
              <a:defRPr sz="3200" b="1">
                <a:solidFill>
                  <a:schemeClr val="tx1"/>
                </a:solidFill>
                <a:effectLst/>
              </a:defRPr>
            </a:lvl1pPr>
            <a:extLst/>
          </a:lstStyle>
          <a:p>
            <a:endParaRPr kumimoji="0" lang="en-US" dirty="0"/>
          </a:p>
        </p:txBody>
      </p:sp>
      <p:grpSp>
        <p:nvGrpSpPr>
          <p:cNvPr id="2" name="Group 1"/>
          <p:cNvGrpSpPr/>
          <p:nvPr/>
        </p:nvGrpSpPr>
        <p:grpSpPr>
          <a:xfrm>
            <a:off x="-5019" y="5791200"/>
            <a:ext cx="12197020" cy="10738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24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9" name="Footer Placeholder 18"/>
          <p:cNvSpPr>
            <a:spLocks noGrp="1"/>
          </p:cNvSpPr>
          <p:nvPr>
            <p:ph type="ftr" sz="quarter" idx="11"/>
          </p:nvPr>
        </p:nvSpPr>
        <p:spPr>
          <a:xfrm>
            <a:off x="5" y="6638132"/>
            <a:ext cx="3134241" cy="219869"/>
          </a:xfrm>
        </p:spPr>
        <p:txBody>
          <a:bodyPr/>
          <a:lstStyle>
            <a:lvl1pPr>
              <a:defRPr>
                <a:solidFill>
                  <a:schemeClr val="accent1">
                    <a:tint val="20000"/>
                  </a:schemeClr>
                </a:solidFill>
              </a:defRPr>
            </a:lvl1pPr>
            <a:extLst/>
          </a:lstStyle>
          <a:p>
            <a:endParaRPr lang="en-US" dirty="0"/>
          </a:p>
        </p:txBody>
      </p:sp>
      <p:sp>
        <p:nvSpPr>
          <p:cNvPr id="13" name="Text Placeholder 29"/>
          <p:cNvSpPr>
            <a:spLocks noGrp="1"/>
          </p:cNvSpPr>
          <p:nvPr>
            <p:ph idx="1"/>
          </p:nvPr>
        </p:nvSpPr>
        <p:spPr>
          <a:xfrm>
            <a:off x="0" y="914400"/>
            <a:ext cx="12192000" cy="4953000"/>
          </a:xfrm>
          <a:prstGeom prst="rect">
            <a:avLst/>
          </a:prstGeom>
        </p:spPr>
        <p:txBody>
          <a:bodyPr vert="horz">
            <a:normAutofit/>
          </a:bodyPr>
          <a:lstStyle>
            <a:lvl1pPr marL="603489" indent="-457189">
              <a:buFont typeface="Arial"/>
              <a:buChar char="•"/>
              <a:defRPr sz="3200"/>
            </a:lvl1pPr>
            <a:lvl3pPr>
              <a:buFont typeface="Wingdings" pitchFamily="2" charset="2"/>
              <a:buChar char="§"/>
              <a:defRPr/>
            </a:lvl3pPr>
            <a:lvl4pPr>
              <a:buFont typeface="Arial" pitchFamily="34" charset="0"/>
              <a:buChar char="•"/>
              <a:defRPr/>
            </a:lvl4pPr>
            <a:lvl5pPr>
              <a:buFont typeface="Arial" pitchFamily="34" charset="0"/>
              <a:buChar char="•"/>
              <a:defRPr/>
            </a:lvl5pPr>
            <a:lvl7pPr marL="2514537" indent="-380990">
              <a:buFont typeface="Arial"/>
              <a:buChar char="•"/>
              <a:defRPr/>
            </a:lvl7pPr>
            <a:lvl8pPr marL="2819330" indent="-380990">
              <a:buFont typeface="Arial"/>
              <a:buChar char="•"/>
              <a:defRPr/>
            </a:lvl8pPr>
            <a:extLst/>
          </a:lstStyle>
          <a:p>
            <a:pPr lvl="0" eaLnBrk="1" latinLnBrk="0" hangingPunct="1"/>
            <a:r>
              <a:rPr kumimoji="0" lang="en-US" dirty="0"/>
              <a:t>Click to edit Master text styles</a:t>
            </a:r>
          </a:p>
          <a:p>
            <a:pPr lvl="6" eaLnBrk="1" latinLnBrk="0" hangingPunct="1"/>
            <a:r>
              <a:rPr kumimoji="0" lang="en-US" dirty="0"/>
              <a:t>Second level</a:t>
            </a:r>
          </a:p>
          <a:p>
            <a:pPr lvl="6" eaLnBrk="1" latinLnBrk="0" hangingPunct="1"/>
            <a:r>
              <a:rPr kumimoji="0" lang="en-US" dirty="0"/>
              <a:t>Third level</a:t>
            </a:r>
          </a:p>
          <a:p>
            <a:pPr lvl="6" eaLnBrk="1" latinLnBrk="0" hangingPunct="1"/>
            <a:r>
              <a:rPr kumimoji="0" lang="en-US" dirty="0"/>
              <a:t>Fourth level</a:t>
            </a:r>
          </a:p>
          <a:p>
            <a:pPr lvl="7" eaLnBrk="1" latinLnBrk="0" hangingPunct="1"/>
            <a:r>
              <a:rPr kumimoji="0" lang="en-US" dirty="0"/>
              <a:t>Fifth level</a:t>
            </a:r>
          </a:p>
        </p:txBody>
      </p:sp>
      <p:pic>
        <p:nvPicPr>
          <p:cNvPr id="15" name="image1.jpg" descr="CEDA_Logo"/>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064000" y="6045200"/>
            <a:ext cx="3352800" cy="812800"/>
          </a:xfrm>
          <a:prstGeom prst="rect">
            <a:avLst/>
          </a:prstGeom>
          <a:ln w="12700">
            <a:miter lim="400000"/>
          </a:ln>
        </p:spPr>
      </p:pic>
    </p:spTree>
    <p:extLst>
      <p:ext uri="{BB962C8B-B14F-4D97-AF65-F5344CB8AC3E}">
        <p14:creationId xmlns:p14="http://schemas.microsoft.com/office/powerpoint/2010/main" val="1188496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a:t>Click to edit Master title style</a:t>
            </a:r>
          </a:p>
        </p:txBody>
      </p:sp>
      <p:sp>
        <p:nvSpPr>
          <p:cNvPr id="3" name="Footer Placeholder 2"/>
          <p:cNvSpPr>
            <a:spLocks noGrp="1"/>
          </p:cNvSpPr>
          <p:nvPr>
            <p:ph type="ftr" sz="quarter" idx="10"/>
          </p:nvPr>
        </p:nvSpPr>
        <p:spPr>
          <a:xfrm>
            <a:off x="0" y="6553200"/>
            <a:ext cx="4165600" cy="304800"/>
          </a:xfrm>
        </p:spPr>
        <p:txBody>
          <a:bodyPr/>
          <a:lstStyle/>
          <a:p>
            <a:r>
              <a:rPr lang="en-US" dirty="0"/>
              <a:t>CEDA BoG at ICCAD, November 2017</a:t>
            </a:r>
          </a:p>
        </p:txBody>
      </p:sp>
      <p:sp>
        <p:nvSpPr>
          <p:cNvPr id="4" name="Slide Number Placeholder 3"/>
          <p:cNvSpPr>
            <a:spLocks noGrp="1"/>
          </p:cNvSpPr>
          <p:nvPr>
            <p:ph type="sldNum" sz="quarter" idx="11"/>
          </p:nvPr>
        </p:nvSpPr>
        <p:spPr/>
        <p:txBody>
          <a:bodyPr/>
          <a:lstStyle/>
          <a:p>
            <a:fld id="{AE8679CB-D23D-3945-B3BA-AEE628F83C3D}" type="slidenum">
              <a:rPr lang="en-US" smtClean="0"/>
              <a:pPr/>
              <a:t>‹#›</a:t>
            </a:fld>
            <a:endParaRPr lang="en-US"/>
          </a:p>
        </p:txBody>
      </p:sp>
    </p:spTree>
    <p:extLst>
      <p:ext uri="{BB962C8B-B14F-4D97-AF65-F5344CB8AC3E}">
        <p14:creationId xmlns:p14="http://schemas.microsoft.com/office/powerpoint/2010/main" val="2648768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3pPr>
              <a:buFont typeface="Arial" pitchFamily="34" charset="0"/>
              <a:buChar char="•"/>
              <a:defRPr/>
            </a:lvl3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86241" y="6629400"/>
            <a:ext cx="3134241" cy="219869"/>
          </a:xfrm>
        </p:spPr>
        <p:txBody>
          <a:bodyPr/>
          <a:lstStyle/>
          <a:p>
            <a:endParaRPr lang="en-US" dirty="0"/>
          </a:p>
        </p:txBody>
      </p:sp>
      <p:sp>
        <p:nvSpPr>
          <p:cNvPr id="7" name="Title 6"/>
          <p:cNvSpPr>
            <a:spLocks noGrp="1"/>
          </p:cNvSpPr>
          <p:nvPr>
            <p:ph type="title"/>
          </p:nvPr>
        </p:nvSpPr>
        <p:spPr/>
        <p:txBody>
          <a:bodyPr rtlCol="0"/>
          <a:lstStyle>
            <a:lvl1pPr>
              <a:defRPr>
                <a:effectLst/>
              </a:defRPr>
            </a:lvl1pPr>
            <a:extLst/>
          </a:lstStyle>
          <a:p>
            <a:r>
              <a:rPr kumimoji="0" lang="en-US" dirty="0"/>
              <a:t>Click to edit Master title style</a:t>
            </a:r>
          </a:p>
        </p:txBody>
      </p:sp>
      <p:sp>
        <p:nvSpPr>
          <p:cNvPr id="6" name="Footer Placeholder 4"/>
          <p:cNvSpPr txBox="1">
            <a:spLocks/>
          </p:cNvSpPr>
          <p:nvPr userDrawn="1"/>
        </p:nvSpPr>
        <p:spPr>
          <a:xfrm>
            <a:off x="-86241" y="6638132"/>
            <a:ext cx="3134241" cy="219869"/>
          </a:xfrm>
          <a:prstGeom prst="rect">
            <a:avLst/>
          </a:prstGeom>
        </p:spPr>
        <p:txBody>
          <a:bodyPr vert="horz" anchor="b"/>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1333" b="1" i="0" u="none" strike="noStrike" kern="0" cap="none" spc="0" normalizeH="0" baseline="0" noProof="0" dirty="0">
              <a:ln>
                <a:noFill/>
              </a:ln>
              <a:solidFill>
                <a:schemeClr val="tx1"/>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697670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0" y="6578601"/>
            <a:ext cx="4165600" cy="279401"/>
          </a:xfrm>
        </p:spPr>
        <p:txBody>
          <a:bodyPr/>
          <a:lstStyle/>
          <a:p>
            <a:endParaRPr lang="en-US" dirty="0"/>
          </a:p>
        </p:txBody>
      </p:sp>
    </p:spTree>
    <p:extLst>
      <p:ext uri="{BB962C8B-B14F-4D97-AF65-F5344CB8AC3E}">
        <p14:creationId xmlns:p14="http://schemas.microsoft.com/office/powerpoint/2010/main" val="4191139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a:t>Click to edit Master title style</a:t>
            </a:r>
          </a:p>
        </p:txBody>
      </p:sp>
      <p:sp>
        <p:nvSpPr>
          <p:cNvPr id="3" name="Content Placeholder 2"/>
          <p:cNvSpPr>
            <a:spLocks noGrp="1"/>
          </p:cNvSpPr>
          <p:nvPr>
            <p:ph sz="half" idx="1"/>
          </p:nvPr>
        </p:nvSpPr>
        <p:spPr>
          <a:xfrm>
            <a:off x="304800" y="1295400"/>
            <a:ext cx="5689600" cy="4495800"/>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295400"/>
            <a:ext cx="5689600" cy="4495800"/>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48829" y="6578601"/>
            <a:ext cx="4165600" cy="279400"/>
          </a:xfrm>
        </p:spPr>
        <p:txBody>
          <a:bodyPr/>
          <a:lstStyle/>
          <a:p>
            <a:endParaRPr lang="en-US" dirty="0"/>
          </a:p>
        </p:txBody>
      </p:sp>
    </p:spTree>
    <p:extLst>
      <p:ext uri="{BB962C8B-B14F-4D97-AF65-F5344CB8AC3E}">
        <p14:creationId xmlns:p14="http://schemas.microsoft.com/office/powerpoint/2010/main" val="2727796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a:t>Click to edit Master title style</a:t>
            </a:r>
          </a:p>
        </p:txBody>
      </p:sp>
      <p:sp>
        <p:nvSpPr>
          <p:cNvPr id="3" name="Footer Placeholder 2"/>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31693939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blackWhite">
          <a:xfrm>
            <a:off x="0" y="0"/>
            <a:ext cx="12192000" cy="1295400"/>
          </a:xfrm>
          <a:prstGeom prst="rect">
            <a:avLst/>
          </a:prstGeom>
          <a:solidFill>
            <a:srgbClr val="0000FF"/>
          </a:solidFill>
          <a:ln w="9525">
            <a:solidFill>
              <a:schemeClr val="accent1"/>
            </a:solidFill>
            <a:miter lim="800000"/>
            <a:headEnd/>
            <a:tailEnd/>
          </a:ln>
          <a:effectLst/>
        </p:spPr>
        <p:txBody>
          <a:bodyPr wrap="none" anchor="ctr"/>
          <a:lstStyle/>
          <a:p>
            <a:pPr algn="l" rtl="0" fontAlgn="base">
              <a:spcBef>
                <a:spcPct val="0"/>
              </a:spcBef>
              <a:spcAft>
                <a:spcPct val="0"/>
              </a:spcAft>
              <a:defRPr/>
            </a:pPr>
            <a:endParaRPr lang="es-ES" sz="2400" kern="1200">
              <a:solidFill>
                <a:srgbClr val="000000"/>
              </a:solidFill>
              <a:latin typeface="Arial" charset="0"/>
              <a:cs typeface="Arial" charset="0"/>
            </a:endParaRPr>
          </a:p>
        </p:txBody>
      </p:sp>
      <p:pic>
        <p:nvPicPr>
          <p:cNvPr id="5" name="Picture 9" descr="CEDAlogoColor.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 y="2"/>
            <a:ext cx="6197596" cy="1295399"/>
          </a:xfrm>
          <a:prstGeom prst="rect">
            <a:avLst/>
          </a:prstGeom>
          <a:noFill/>
          <a:ln w="9525">
            <a:noFill/>
            <a:miter lim="800000"/>
            <a:headEnd/>
            <a:tailEnd/>
          </a:ln>
        </p:spPr>
      </p:pic>
      <p:sp>
        <p:nvSpPr>
          <p:cNvPr id="1077253" name="Rectangle 5"/>
          <p:cNvSpPr>
            <a:spLocks noGrp="1" noChangeArrowheads="1"/>
          </p:cNvSpPr>
          <p:nvPr>
            <p:ph type="ctrTitle"/>
          </p:nvPr>
        </p:nvSpPr>
        <p:spPr bwMode="black">
          <a:xfrm>
            <a:off x="520705" y="2493966"/>
            <a:ext cx="10606617" cy="1470025"/>
          </a:xfrm>
        </p:spPr>
        <p:txBody>
          <a:bodyPr anchor="t"/>
          <a:lstStyle>
            <a:lvl1pPr>
              <a:defRPr>
                <a:solidFill>
                  <a:schemeClr val="tx1"/>
                </a:solidFill>
              </a:defRPr>
            </a:lvl1pPr>
          </a:lstStyle>
          <a:p>
            <a:endParaRPr lang="en-US" dirty="0"/>
          </a:p>
        </p:txBody>
      </p:sp>
      <p:sp>
        <p:nvSpPr>
          <p:cNvPr id="1077254" name="Rectangle 6"/>
          <p:cNvSpPr>
            <a:spLocks noGrp="1" noChangeArrowheads="1"/>
          </p:cNvSpPr>
          <p:nvPr>
            <p:ph type="subTitle" idx="1"/>
          </p:nvPr>
        </p:nvSpPr>
        <p:spPr bwMode="black">
          <a:xfrm>
            <a:off x="990600" y="4043366"/>
            <a:ext cx="8534400" cy="998537"/>
          </a:xfrm>
        </p:spPr>
        <p:txBody>
          <a:bodyPr/>
          <a:lstStyle>
            <a:lvl1pPr marL="0" indent="0">
              <a:lnSpc>
                <a:spcPct val="90000"/>
              </a:lnSpc>
              <a:spcBef>
                <a:spcPct val="0"/>
              </a:spcBef>
              <a:spcAft>
                <a:spcPct val="0"/>
              </a:spcAft>
              <a:buFont typeface="Wingdings" pitchFamily="-108" charset="2"/>
              <a:buNone/>
              <a:defRPr b="0">
                <a:solidFill>
                  <a:srgbClr val="0000FF"/>
                </a:solidFill>
              </a:defRPr>
            </a:lvl1pPr>
          </a:lstStyle>
          <a:p>
            <a:endParaRPr lang="en-US"/>
          </a:p>
        </p:txBody>
      </p:sp>
      <p:sp>
        <p:nvSpPr>
          <p:cNvPr id="7" name="Date Placeholder 6"/>
          <p:cNvSpPr>
            <a:spLocks noGrp="1" noChangeArrowheads="1"/>
          </p:cNvSpPr>
          <p:nvPr>
            <p:ph type="dt" sz="quarter" idx="11"/>
          </p:nvPr>
        </p:nvSpPr>
        <p:spPr bwMode="auto">
          <a:xfrm>
            <a:off x="7188200" y="6221415"/>
            <a:ext cx="2159000" cy="311151"/>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733" b="0">
                <a:solidFill>
                  <a:srgbClr val="FFFFFF"/>
                </a:solidFill>
                <a:latin typeface="Arial" charset="0"/>
                <a:cs typeface="Arial" charset="0"/>
              </a:defRPr>
            </a:lvl1pPr>
          </a:lstStyle>
          <a:p>
            <a:pPr algn="l" rtl="0" fontAlgn="base">
              <a:spcBef>
                <a:spcPct val="0"/>
              </a:spcBef>
              <a:spcAft>
                <a:spcPct val="0"/>
              </a:spcAft>
              <a:defRPr/>
            </a:pPr>
            <a:endParaRPr lang="en-US" kern="1200" dirty="0"/>
          </a:p>
        </p:txBody>
      </p:sp>
    </p:spTree>
    <p:extLst>
      <p:ext uri="{BB962C8B-B14F-4D97-AF65-F5344CB8AC3E}">
        <p14:creationId xmlns:p14="http://schemas.microsoft.com/office/powerpoint/2010/main" val="4212479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914400" y="1981200"/>
            <a:ext cx="10363200" cy="4114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2"/>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6536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EF05D-C440-2E8A-DB23-2590030E5D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A1DFC0-D35C-6C89-088C-F42B7B9CE8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1F03E1-FCFE-D3AC-519E-9C187D43FD01}"/>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5" name="Footer Placeholder 4">
            <a:extLst>
              <a:ext uri="{FF2B5EF4-FFF2-40B4-BE49-F238E27FC236}">
                <a16:creationId xmlns:a16="http://schemas.microsoft.com/office/drawing/2014/main" id="{78A2B3FD-151D-2DB5-8E24-32E1995E34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A37D5C-1578-B5B8-FCAE-2DCEBA5CB64F}"/>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7186450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600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9" name="Titre 5"/>
          <p:cNvSpPr>
            <a:spLocks noGrp="1"/>
          </p:cNvSpPr>
          <p:nvPr>
            <p:ph type="title"/>
          </p:nvPr>
        </p:nvSpPr>
        <p:spPr>
          <a:xfrm>
            <a:off x="1333512" y="3098874"/>
            <a:ext cx="8588163" cy="599847"/>
          </a:xfrm>
          <a:prstGeom prst="rect">
            <a:avLst/>
          </a:prstGeom>
        </p:spPr>
        <p:txBody>
          <a:bodyPr/>
          <a:lstStyle>
            <a:lvl1pPr algn="l">
              <a:defRPr sz="3467" b="1" i="0" spc="133">
                <a:effectLst/>
                <a:latin typeface="Impact"/>
                <a:cs typeface="Impact"/>
              </a:defRPr>
            </a:lvl1pPr>
          </a:lstStyle>
          <a:p>
            <a:pPr lvl="0"/>
            <a:r>
              <a:rPr lang="fr-FR" noProof="0" dirty="0"/>
              <a:t>Cliquez pour modifier le style du titre</a:t>
            </a:r>
            <a:endParaRPr lang="fr-CH" noProof="0" dirty="0"/>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866137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0E05D-C2FD-BEB8-E05F-DFA1B7A5B9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3157AE-C5CD-9F13-D166-7FBBE12A6C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C8A96F-5B28-8128-5B81-20057C4BA2B4}"/>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5" name="Footer Placeholder 4">
            <a:extLst>
              <a:ext uri="{FF2B5EF4-FFF2-40B4-BE49-F238E27FC236}">
                <a16:creationId xmlns:a16="http://schemas.microsoft.com/office/drawing/2014/main" id="{ADEB7E4D-D86A-D9FB-56A7-FE7321B136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58A85F-71AC-F766-3441-D5ACBE9CDC85}"/>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1487263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25C6-609B-A882-84CC-1A024773D1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EF2376-13D9-6F03-530B-CD3D9FF78D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CEF7E3-9D46-23EA-F9F3-80808953C6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843733-233C-1B23-37E1-888E90E39B0B}"/>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6" name="Footer Placeholder 5">
            <a:extLst>
              <a:ext uri="{FF2B5EF4-FFF2-40B4-BE49-F238E27FC236}">
                <a16:creationId xmlns:a16="http://schemas.microsoft.com/office/drawing/2014/main" id="{88D91D3E-CE79-4005-6760-57A99418A2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49C31D-BC9D-F290-BA23-923E0DDFC8C8}"/>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3963559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5446B-5AB3-8904-2422-4DB6D39353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C773A6-821E-8940-70F3-465710AB8A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43861A-690F-A18D-136F-A9D419779F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F035BC-3B2D-F2AD-7DEA-110408665F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1010B3-5B5B-C2C2-C415-DCB321C817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A47813-71E4-796B-4619-C09482FE0A6F}"/>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8" name="Footer Placeholder 7">
            <a:extLst>
              <a:ext uri="{FF2B5EF4-FFF2-40B4-BE49-F238E27FC236}">
                <a16:creationId xmlns:a16="http://schemas.microsoft.com/office/drawing/2014/main" id="{5B0CE197-4980-6FBB-278E-D2796EFF02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FD325F-1C86-0CA8-5A2D-CC50144ADF19}"/>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216949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76130-2134-9D7A-7333-B3B0DC636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961A1F-F617-469C-845D-8DD0CBD664E9}"/>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4" name="Footer Placeholder 3">
            <a:extLst>
              <a:ext uri="{FF2B5EF4-FFF2-40B4-BE49-F238E27FC236}">
                <a16:creationId xmlns:a16="http://schemas.microsoft.com/office/drawing/2014/main" id="{41AB3247-D4F2-26B1-887D-52EBB367AE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B21A2C-B8D2-1A13-EADA-D8D2650E6E67}"/>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1803171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5C086A-9964-F37B-281A-FD8D8B6D95C7}"/>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3" name="Footer Placeholder 2">
            <a:extLst>
              <a:ext uri="{FF2B5EF4-FFF2-40B4-BE49-F238E27FC236}">
                <a16:creationId xmlns:a16="http://schemas.microsoft.com/office/drawing/2014/main" id="{887E3BB5-0D3B-34EE-2B94-D6EEB723B7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596B4D-09E6-4FCC-02B5-762A0158268D}"/>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60813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CC81E-9934-8392-91B8-B154E1C384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7020D-671E-ADD5-BB4D-BBBA50C3EA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791B71-4869-8C2C-145D-448CF8C2F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CEC1FB-7D10-CCCF-6413-592948807FA9}"/>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6" name="Footer Placeholder 5">
            <a:extLst>
              <a:ext uri="{FF2B5EF4-FFF2-40B4-BE49-F238E27FC236}">
                <a16:creationId xmlns:a16="http://schemas.microsoft.com/office/drawing/2014/main" id="{18562C87-F6BF-DDF1-1574-24CD995D71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6979E9-C286-E3EF-9E7D-7355727385E8}"/>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33689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EDCE-982C-60F1-8712-6BF29B5CF5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D856D6-813F-E822-2F43-EE933418AC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2E1B68-7C44-2985-1171-167187E9D0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EB91A-473F-D235-6843-ECB118730B27}"/>
              </a:ext>
            </a:extLst>
          </p:cNvPr>
          <p:cNvSpPr>
            <a:spLocks noGrp="1"/>
          </p:cNvSpPr>
          <p:nvPr>
            <p:ph type="dt" sz="half" idx="10"/>
          </p:nvPr>
        </p:nvSpPr>
        <p:spPr/>
        <p:txBody>
          <a:bodyPr/>
          <a:lstStyle/>
          <a:p>
            <a:fld id="{1283D22D-924C-48D3-8CF8-E45ACBCA1D58}" type="datetimeFigureOut">
              <a:rPr lang="en-US" smtClean="0"/>
              <a:t>6/9/2022</a:t>
            </a:fld>
            <a:endParaRPr lang="en-US"/>
          </a:p>
        </p:txBody>
      </p:sp>
      <p:sp>
        <p:nvSpPr>
          <p:cNvPr id="6" name="Footer Placeholder 5">
            <a:extLst>
              <a:ext uri="{FF2B5EF4-FFF2-40B4-BE49-F238E27FC236}">
                <a16:creationId xmlns:a16="http://schemas.microsoft.com/office/drawing/2014/main" id="{5367E8BA-D057-2360-239E-C262FB5CB7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579F4E-5B9E-CBFD-AA70-F9212A7A2858}"/>
              </a:ext>
            </a:extLst>
          </p:cNvPr>
          <p:cNvSpPr>
            <a:spLocks noGrp="1"/>
          </p:cNvSpPr>
          <p:nvPr>
            <p:ph type="sldNum" sz="quarter" idx="12"/>
          </p:nvPr>
        </p:nvSpPr>
        <p:spPr/>
        <p:txBody>
          <a:bodyPr/>
          <a:lstStyle/>
          <a:p>
            <a:fld id="{0298CAA6-D0AE-4BB0-8E4A-29A7AE1313D8}" type="slidenum">
              <a:rPr lang="en-US" smtClean="0"/>
              <a:t>‹#›</a:t>
            </a:fld>
            <a:endParaRPr lang="en-US"/>
          </a:p>
        </p:txBody>
      </p:sp>
    </p:spTree>
    <p:extLst>
      <p:ext uri="{BB962C8B-B14F-4D97-AF65-F5344CB8AC3E}">
        <p14:creationId xmlns:p14="http://schemas.microsoft.com/office/powerpoint/2010/main" val="460899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167382-42CC-5E6B-DA9C-486C6919BA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868BF8-9E51-3746-0BA4-E43985ACF1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7EBF67-6B31-4C58-CF72-428C68966B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3D22D-924C-48D3-8CF8-E45ACBCA1D58}" type="datetimeFigureOut">
              <a:rPr lang="en-US" smtClean="0"/>
              <a:t>6/9/2022</a:t>
            </a:fld>
            <a:endParaRPr lang="en-US"/>
          </a:p>
        </p:txBody>
      </p:sp>
      <p:sp>
        <p:nvSpPr>
          <p:cNvPr id="5" name="Footer Placeholder 4">
            <a:extLst>
              <a:ext uri="{FF2B5EF4-FFF2-40B4-BE49-F238E27FC236}">
                <a16:creationId xmlns:a16="http://schemas.microsoft.com/office/drawing/2014/main" id="{9E449AA0-1F3B-B93C-816D-9567CFD296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325E3E-5D4B-7F31-F7F9-B280D5EA21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8CAA6-D0AE-4BB0-8E4A-29A7AE1313D8}" type="slidenum">
              <a:rPr lang="en-US" smtClean="0"/>
              <a:t>‹#›</a:t>
            </a:fld>
            <a:endParaRPr lang="en-US"/>
          </a:p>
        </p:txBody>
      </p:sp>
    </p:spTree>
    <p:extLst>
      <p:ext uri="{BB962C8B-B14F-4D97-AF65-F5344CB8AC3E}">
        <p14:creationId xmlns:p14="http://schemas.microsoft.com/office/powerpoint/2010/main" val="3996763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702" y="6248402"/>
            <a:ext cx="6141503" cy="617612"/>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21920" tIns="60960" rIns="121920" bIns="60960" anchor="t" compatLnSpc="1"/>
          <a:lstStyle/>
          <a:p>
            <a:endParaRPr kumimoji="0" lang="en-US" sz="2400"/>
          </a:p>
        </p:txBody>
      </p:sp>
      <p:sp>
        <p:nvSpPr>
          <p:cNvPr id="12" name="Freeform 11"/>
          <p:cNvSpPr>
            <a:spLocks/>
          </p:cNvSpPr>
          <p:nvPr/>
        </p:nvSpPr>
        <p:spPr bwMode="auto">
          <a:xfrm>
            <a:off x="609604" y="6172202"/>
            <a:ext cx="4572001" cy="70026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21920" tIns="60960" rIns="121920" bIns="60960" anchor="t" compatLnSpc="1"/>
          <a:lstStyle/>
          <a:p>
            <a:endParaRPr kumimoji="0" lang="en-US" sz="2400"/>
          </a:p>
        </p:txBody>
      </p:sp>
      <p:sp>
        <p:nvSpPr>
          <p:cNvPr id="14" name="Right Triangle 13"/>
          <p:cNvSpPr>
            <a:spLocks/>
          </p:cNvSpPr>
          <p:nvPr/>
        </p:nvSpPr>
        <p:spPr bwMode="auto">
          <a:xfrm>
            <a:off x="-8056" y="6019800"/>
            <a:ext cx="4173656" cy="852320"/>
          </a:xfrm>
          <a:prstGeom prst="rtTriangle">
            <a:avLst/>
          </a:prstGeom>
          <a:blipFill>
            <a:blip r:embed="rId12"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21920" tIns="60960" rIns="121920" bIns="60960" anchor="ctr" compatLnSpc="1"/>
          <a:lstStyle/>
          <a:p>
            <a:pPr algn="ctr" eaLnBrk="1" latinLnBrk="0" hangingPunct="1"/>
            <a:endParaRPr kumimoji="0" lang="en-US" sz="2400"/>
          </a:p>
        </p:txBody>
      </p:sp>
      <p:cxnSp>
        <p:nvCxnSpPr>
          <p:cNvPr id="15" name="Straight Connector 14"/>
          <p:cNvCxnSpPr/>
          <p:nvPr/>
        </p:nvCxnSpPr>
        <p:spPr>
          <a:xfrm>
            <a:off x="-12316" y="5787741"/>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304800" y="228601"/>
            <a:ext cx="9448800" cy="868363"/>
          </a:xfrm>
          <a:prstGeom prst="rect">
            <a:avLst/>
          </a:prstGeom>
        </p:spPr>
        <p:txBody>
          <a:bodyPr vert="horz" anchor="ctr">
            <a:normAutofit/>
            <a:scene3d>
              <a:camera prst="orthographicFront"/>
              <a:lightRig rig="soft" dir="t"/>
            </a:scene3d>
            <a:sp3d prstMaterial="softEdge">
              <a:bevelT w="25400" h="25400"/>
            </a:sp3d>
          </a:bodyPr>
          <a:lstStyle/>
          <a:p>
            <a:r>
              <a:rPr kumimoji="0" lang="en-US" dirty="0"/>
              <a:t>Click to edit Master title style</a:t>
            </a:r>
          </a:p>
        </p:txBody>
      </p:sp>
      <p:sp>
        <p:nvSpPr>
          <p:cNvPr id="30" name="Text Placeholder 29"/>
          <p:cNvSpPr>
            <a:spLocks noGrp="1"/>
          </p:cNvSpPr>
          <p:nvPr>
            <p:ph type="body" idx="1"/>
          </p:nvPr>
        </p:nvSpPr>
        <p:spPr>
          <a:xfrm>
            <a:off x="304800" y="1066802"/>
            <a:ext cx="11277600" cy="5105401"/>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pic>
        <p:nvPicPr>
          <p:cNvPr id="17" name="image1.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042400" y="192251"/>
            <a:ext cx="2991104" cy="814647"/>
          </a:xfrm>
          <a:prstGeom prst="rect">
            <a:avLst/>
          </a:prstGeom>
          <a:ln w="12700">
            <a:miter lim="400000"/>
          </a:ln>
        </p:spPr>
      </p:pic>
      <p:sp>
        <p:nvSpPr>
          <p:cNvPr id="22" name="Footer Placeholder 21"/>
          <p:cNvSpPr>
            <a:spLocks noGrp="1"/>
          </p:cNvSpPr>
          <p:nvPr>
            <p:ph type="ftr" sz="quarter" idx="3"/>
          </p:nvPr>
        </p:nvSpPr>
        <p:spPr>
          <a:xfrm>
            <a:off x="0" y="6705603"/>
            <a:ext cx="4165600" cy="152399"/>
          </a:xfrm>
          <a:prstGeom prst="rect">
            <a:avLst/>
          </a:prstGeom>
        </p:spPr>
        <p:txBody>
          <a:bodyPr vert="horz" anchor="b"/>
          <a:lstStyle>
            <a:lvl1pPr algn="l" eaLnBrk="1" latinLnBrk="0" hangingPunct="1">
              <a:defRPr kumimoji="0" sz="1333">
                <a:solidFill>
                  <a:schemeClr val="tx1"/>
                </a:solidFill>
              </a:defRPr>
            </a:lvl1pPr>
            <a:extLst/>
          </a:lstStyle>
          <a:p>
            <a:endParaRPr lang="en-US" dirty="0"/>
          </a:p>
        </p:txBody>
      </p:sp>
      <p:sp>
        <p:nvSpPr>
          <p:cNvPr id="2" name="Slide Number Placeholder 1"/>
          <p:cNvSpPr>
            <a:spLocks noGrp="1"/>
          </p:cNvSpPr>
          <p:nvPr>
            <p:ph type="sldNum" sz="quarter" idx="4"/>
          </p:nvPr>
        </p:nvSpPr>
        <p:spPr>
          <a:xfrm>
            <a:off x="11176000" y="6578600"/>
            <a:ext cx="1016000" cy="279400"/>
          </a:xfrm>
          <a:prstGeom prst="rect">
            <a:avLst/>
          </a:prstGeom>
        </p:spPr>
        <p:txBody>
          <a:bodyPr vert="horz" lIns="91440" tIns="45720" rIns="91440" bIns="45720" rtlCol="0" anchor="ctr"/>
          <a:lstStyle>
            <a:lvl1pPr algn="r">
              <a:defRPr sz="1333">
                <a:solidFill>
                  <a:schemeClr val="tx1"/>
                </a:solidFill>
              </a:defRPr>
            </a:lvl1pPr>
          </a:lstStyle>
          <a:p>
            <a:fld id="{AE8679CB-D23D-3945-B3BA-AEE628F83C3D}" type="slidenum">
              <a:rPr lang="en-US" smtClean="0"/>
              <a:pPr/>
              <a:t>‹#›</a:t>
            </a:fld>
            <a:endParaRPr lang="en-US"/>
          </a:p>
        </p:txBody>
      </p:sp>
    </p:spTree>
    <p:extLst>
      <p:ext uri="{BB962C8B-B14F-4D97-AF65-F5344CB8AC3E}">
        <p14:creationId xmlns:p14="http://schemas.microsoft.com/office/powerpoint/2010/main" val="804333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dt="0"/>
  <p:txStyles>
    <p:titleStyle>
      <a:lvl1pPr algn="l" rtl="0" eaLnBrk="1" latinLnBrk="0" hangingPunct="1">
        <a:spcBef>
          <a:spcPct val="0"/>
        </a:spcBef>
        <a:buNone/>
        <a:defRPr kumimoji="0" sz="4000" b="1" kern="1200">
          <a:solidFill>
            <a:schemeClr val="accent4">
              <a:lumMod val="50000"/>
            </a:schemeClr>
          </a:solidFill>
          <a:effectLst>
            <a:outerShdw blurRad="31750" dist="25400" dir="5400000" algn="tl" rotWithShape="0">
              <a:srgbClr val="000000">
                <a:alpha val="25000"/>
              </a:srgbClr>
            </a:outerShdw>
          </a:effectLst>
          <a:latin typeface="Arial" pitchFamily="34" charset="0"/>
          <a:ea typeface="+mj-ea"/>
          <a:cs typeface="Arial" pitchFamily="34" charset="0"/>
        </a:defRPr>
      </a:lvl1pPr>
      <a:extLst/>
    </p:titleStyle>
    <p:bodyStyle>
      <a:lvl1pPr marL="755885" indent="-609585" algn="l" rtl="0" eaLnBrk="1" latinLnBrk="0" hangingPunct="1">
        <a:spcBef>
          <a:spcPts val="533"/>
        </a:spcBef>
        <a:spcAft>
          <a:spcPts val="0"/>
        </a:spcAft>
        <a:buClr>
          <a:schemeClr val="accent1"/>
        </a:buClr>
        <a:buSzPct val="68000"/>
        <a:buFont typeface="Arial"/>
        <a:buChar char="•"/>
        <a:defRPr kumimoji="0" sz="3600" kern="1200">
          <a:solidFill>
            <a:schemeClr val="accent4">
              <a:lumMod val="50000"/>
            </a:schemeClr>
          </a:solidFill>
          <a:latin typeface="Arial" pitchFamily="34" charset="0"/>
          <a:ea typeface="+mn-ea"/>
          <a:cs typeface="Arial" pitchFamily="34" charset="0"/>
        </a:defRPr>
      </a:lvl1pPr>
      <a:lvl2pPr marL="981431" indent="-457189" algn="l" rtl="0" eaLnBrk="1" latinLnBrk="0" hangingPunct="1">
        <a:spcBef>
          <a:spcPts val="432"/>
        </a:spcBef>
        <a:buClr>
          <a:schemeClr val="accent1"/>
        </a:buClr>
        <a:buFont typeface="Arial"/>
        <a:buChar char="•"/>
        <a:defRPr kumimoji="0" sz="3067" kern="1200">
          <a:solidFill>
            <a:schemeClr val="accent4">
              <a:lumMod val="50000"/>
            </a:schemeClr>
          </a:solidFill>
          <a:latin typeface="Arial" pitchFamily="34" charset="0"/>
          <a:ea typeface="+mn-ea"/>
          <a:cs typeface="Arial" pitchFamily="34" charset="0"/>
        </a:defRPr>
      </a:lvl2pPr>
      <a:lvl3pPr marL="1298416" indent="-457189" algn="l" rtl="0" eaLnBrk="1" latinLnBrk="0" hangingPunct="1">
        <a:spcBef>
          <a:spcPts val="467"/>
        </a:spcBef>
        <a:buClr>
          <a:schemeClr val="accent1">
            <a:lumMod val="75000"/>
          </a:schemeClr>
        </a:buClr>
        <a:buSzPct val="100000"/>
        <a:buFont typeface="Arial"/>
        <a:buChar char="•"/>
        <a:defRPr kumimoji="0" sz="2800" kern="1200">
          <a:solidFill>
            <a:schemeClr val="accent4">
              <a:lumMod val="75000"/>
            </a:schemeClr>
          </a:solidFill>
          <a:latin typeface="Arial" pitchFamily="34" charset="0"/>
          <a:ea typeface="+mn-ea"/>
          <a:cs typeface="Arial" pitchFamily="34" charset="0"/>
        </a:defRPr>
      </a:lvl3pPr>
      <a:lvl4pPr marL="1676358" indent="-457189" algn="l" rtl="0" eaLnBrk="1" latinLnBrk="0" hangingPunct="1">
        <a:spcBef>
          <a:spcPts val="467"/>
        </a:spcBef>
        <a:buClr>
          <a:schemeClr val="accent1">
            <a:lumMod val="75000"/>
          </a:schemeClr>
        </a:buClr>
        <a:buFont typeface="Arial"/>
        <a:buChar char="•"/>
        <a:defRPr kumimoji="0" sz="2533" kern="1200">
          <a:solidFill>
            <a:schemeClr val="accent4">
              <a:lumMod val="75000"/>
            </a:schemeClr>
          </a:solidFill>
          <a:latin typeface="Arial" pitchFamily="34" charset="0"/>
          <a:ea typeface="+mn-ea"/>
          <a:cs typeface="Arial" pitchFamily="34" charset="0"/>
        </a:defRPr>
      </a:lvl4pPr>
      <a:lvl5pPr marL="1904952" indent="-380990" algn="l" rtl="0" eaLnBrk="1" latinLnBrk="0" hangingPunct="1">
        <a:spcBef>
          <a:spcPts val="467"/>
        </a:spcBef>
        <a:buClr>
          <a:schemeClr val="accent1">
            <a:lumMod val="75000"/>
          </a:schemeClr>
        </a:buClr>
        <a:buFont typeface="Arial"/>
        <a:buChar char="•"/>
        <a:defRPr kumimoji="0" sz="2400" kern="1200">
          <a:solidFill>
            <a:schemeClr val="accent4">
              <a:lumMod val="75000"/>
            </a:schemeClr>
          </a:solidFill>
          <a:latin typeface="Arial" pitchFamily="34" charset="0"/>
          <a:ea typeface="+mn-ea"/>
          <a:cs typeface="Arial" pitchFamily="34" charset="0"/>
        </a:defRPr>
      </a:lvl5pPr>
      <a:lvl6pPr marL="2133547" indent="-304792" algn="l" rtl="0" eaLnBrk="1" latinLnBrk="0" hangingPunct="1">
        <a:spcBef>
          <a:spcPts val="467"/>
        </a:spcBef>
        <a:buClr>
          <a:schemeClr val="accent3"/>
        </a:buClr>
        <a:buFont typeface="Wingdings 2"/>
        <a:buChar char=""/>
        <a:defRPr kumimoji="0" sz="2400" kern="1200">
          <a:solidFill>
            <a:schemeClr val="tx1"/>
          </a:solidFill>
          <a:latin typeface="+mn-lt"/>
          <a:ea typeface="+mn-ea"/>
          <a:cs typeface="+mn-cs"/>
        </a:defRPr>
      </a:lvl6pPr>
      <a:lvl7pPr marL="2438339" indent="-304792" algn="l" rtl="0" eaLnBrk="1" latinLnBrk="0" hangingPunct="1">
        <a:spcBef>
          <a:spcPts val="467"/>
        </a:spcBef>
        <a:buClr>
          <a:schemeClr val="accent3"/>
        </a:buClr>
        <a:buFont typeface="Wingdings 2"/>
        <a:buChar char=""/>
        <a:defRPr kumimoji="0" sz="2133" kern="1200">
          <a:solidFill>
            <a:schemeClr val="tx1"/>
          </a:solidFill>
          <a:latin typeface="+mn-lt"/>
          <a:ea typeface="+mn-ea"/>
          <a:cs typeface="+mn-cs"/>
        </a:defRPr>
      </a:lvl7pPr>
      <a:lvl8pPr marL="2743131" indent="-304792" algn="l" rtl="0" eaLnBrk="1" latinLnBrk="0" hangingPunct="1">
        <a:spcBef>
          <a:spcPts val="467"/>
        </a:spcBef>
        <a:buClr>
          <a:schemeClr val="accent3"/>
        </a:buClr>
        <a:buFont typeface="Wingdings 2"/>
        <a:buChar char=""/>
        <a:defRPr kumimoji="0" sz="2133" kern="1200">
          <a:solidFill>
            <a:schemeClr val="tx1"/>
          </a:solidFill>
          <a:latin typeface="+mn-lt"/>
          <a:ea typeface="+mn-ea"/>
          <a:cs typeface="+mn-cs"/>
        </a:defRPr>
      </a:lvl8pPr>
      <a:lvl9pPr marL="3047924" indent="-304792" algn="l" rtl="0" eaLnBrk="1" latinLnBrk="0" hangingPunct="1">
        <a:spcBef>
          <a:spcPts val="467"/>
        </a:spcBef>
        <a:buClr>
          <a:schemeClr val="accent3"/>
        </a:buClr>
        <a:buFont typeface="Wingdings 2"/>
        <a:buChar char=""/>
        <a:defRPr kumimoji="0" sz="2133"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609585" algn="l" rtl="0" eaLnBrk="1" latinLnBrk="0" hangingPunct="1">
        <a:defRPr kumimoji="0" kern="1200">
          <a:solidFill>
            <a:schemeClr val="tx1"/>
          </a:solidFill>
          <a:latin typeface="+mn-lt"/>
          <a:ea typeface="+mn-ea"/>
          <a:cs typeface="+mn-cs"/>
        </a:defRPr>
      </a:lvl2pPr>
      <a:lvl3pPr marL="1219170" algn="l" rtl="0" eaLnBrk="1" latinLnBrk="0" hangingPunct="1">
        <a:defRPr kumimoji="0" kern="1200">
          <a:solidFill>
            <a:schemeClr val="tx1"/>
          </a:solidFill>
          <a:latin typeface="+mn-lt"/>
          <a:ea typeface="+mn-ea"/>
          <a:cs typeface="+mn-cs"/>
        </a:defRPr>
      </a:lvl3pPr>
      <a:lvl4pPr marL="1828754" algn="l" rtl="0" eaLnBrk="1" latinLnBrk="0" hangingPunct="1">
        <a:defRPr kumimoji="0" kern="1200">
          <a:solidFill>
            <a:schemeClr val="tx1"/>
          </a:solidFill>
          <a:latin typeface="+mn-lt"/>
          <a:ea typeface="+mn-ea"/>
          <a:cs typeface="+mn-cs"/>
        </a:defRPr>
      </a:lvl4pPr>
      <a:lvl5pPr marL="2438339" algn="l" rtl="0" eaLnBrk="1" latinLnBrk="0" hangingPunct="1">
        <a:defRPr kumimoji="0" kern="1200">
          <a:solidFill>
            <a:schemeClr val="tx1"/>
          </a:solidFill>
          <a:latin typeface="+mn-lt"/>
          <a:ea typeface="+mn-ea"/>
          <a:cs typeface="+mn-cs"/>
        </a:defRPr>
      </a:lvl5pPr>
      <a:lvl6pPr marL="3047924" algn="l" rtl="0" eaLnBrk="1" latinLnBrk="0" hangingPunct="1">
        <a:defRPr kumimoji="0" kern="1200">
          <a:solidFill>
            <a:schemeClr val="tx1"/>
          </a:solidFill>
          <a:latin typeface="+mn-lt"/>
          <a:ea typeface="+mn-ea"/>
          <a:cs typeface="+mn-cs"/>
        </a:defRPr>
      </a:lvl6pPr>
      <a:lvl7pPr marL="3657509" algn="l" rtl="0" eaLnBrk="1" latinLnBrk="0" hangingPunct="1">
        <a:defRPr kumimoji="0" kern="1200">
          <a:solidFill>
            <a:schemeClr val="tx1"/>
          </a:solidFill>
          <a:latin typeface="+mn-lt"/>
          <a:ea typeface="+mn-ea"/>
          <a:cs typeface="+mn-cs"/>
        </a:defRPr>
      </a:lvl7pPr>
      <a:lvl8pPr marL="4267093" algn="l" rtl="0" eaLnBrk="1" latinLnBrk="0" hangingPunct="1">
        <a:defRPr kumimoji="0" kern="1200">
          <a:solidFill>
            <a:schemeClr val="tx1"/>
          </a:solidFill>
          <a:latin typeface="+mn-lt"/>
          <a:ea typeface="+mn-ea"/>
          <a:cs typeface="+mn-cs"/>
        </a:defRPr>
      </a:lvl8pPr>
      <a:lvl9pPr marL="4876678"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ctrTitle" idx="4294967295"/>
          </p:nvPr>
        </p:nvSpPr>
        <p:spPr>
          <a:xfrm>
            <a:off x="0" y="2493964"/>
            <a:ext cx="11099800" cy="3144837"/>
          </a:xfrm>
        </p:spPr>
        <p:txBody>
          <a:bodyPr>
            <a:normAutofit fontScale="90000"/>
          </a:bodyPr>
          <a:lstStyle/>
          <a:p>
            <a:r>
              <a:rPr lang="en-US" dirty="0">
                <a:solidFill>
                  <a:schemeClr val="accent4">
                    <a:lumMod val="50000"/>
                  </a:schemeClr>
                </a:solidFill>
              </a:rPr>
              <a:t>Activities Report</a:t>
            </a:r>
            <a:br>
              <a:rPr lang="en-US" dirty="0">
                <a:solidFill>
                  <a:schemeClr val="accent4">
                    <a:lumMod val="50000"/>
                  </a:schemeClr>
                </a:solidFill>
              </a:rPr>
            </a:br>
            <a:r>
              <a:rPr lang="en-US" sz="3733" dirty="0"/>
              <a:t>BoG Meeting</a:t>
            </a:r>
            <a:br>
              <a:rPr lang="en-US" sz="3733" dirty="0"/>
            </a:br>
            <a:br>
              <a:rPr lang="en-US" sz="6400" dirty="0"/>
            </a:br>
            <a:r>
              <a:rPr lang="en-US" sz="3733" b="0" dirty="0" err="1"/>
              <a:t>Peng</a:t>
            </a:r>
            <a:r>
              <a:rPr lang="en-US" sz="3733" b="0" dirty="0"/>
              <a:t> Li</a:t>
            </a:r>
            <a:br>
              <a:rPr lang="en-US" sz="3733" b="0" dirty="0"/>
            </a:br>
            <a:r>
              <a:rPr lang="en-US" sz="3200" b="0" dirty="0"/>
              <a:t>VP-Activities</a:t>
            </a:r>
          </a:p>
        </p:txBody>
      </p:sp>
    </p:spTree>
    <p:extLst>
      <p:ext uri="{BB962C8B-B14F-4D97-AF65-F5344CB8AC3E}">
        <p14:creationId xmlns:p14="http://schemas.microsoft.com/office/powerpoint/2010/main" val="396917064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Scope and structure of the program</a:t>
            </a:r>
          </a:p>
        </p:txBody>
      </p:sp>
      <p:sp>
        <p:nvSpPr>
          <p:cNvPr id="3" name="Inhaltsplatzhalter 2"/>
          <p:cNvSpPr>
            <a:spLocks noGrp="1"/>
          </p:cNvSpPr>
          <p:nvPr>
            <p:ph idx="1"/>
          </p:nvPr>
        </p:nvSpPr>
        <p:spPr/>
        <p:txBody>
          <a:bodyPr>
            <a:normAutofit fontScale="92500" lnSpcReduction="10000"/>
          </a:bodyPr>
          <a:lstStyle/>
          <a:p>
            <a:r>
              <a:rPr lang="en-US" dirty="0"/>
              <a:t>5 Topics as guidelines for DL selection</a:t>
            </a:r>
            <a:br>
              <a:rPr lang="en-US" dirty="0"/>
            </a:br>
            <a:r>
              <a:rPr lang="en-US" dirty="0"/>
              <a:t>- not hard requirements</a:t>
            </a:r>
          </a:p>
          <a:p>
            <a:r>
              <a:rPr lang="en-US" dirty="0"/>
              <a:t>Up to 10 DLs active in parallel</a:t>
            </a:r>
          </a:p>
          <a:p>
            <a:r>
              <a:rPr lang="en-US" dirty="0"/>
              <a:t>2-year tenure, 50% refresh every year</a:t>
            </a:r>
          </a:p>
          <a:p>
            <a:r>
              <a:rPr lang="en-US" dirty="0"/>
              <a:t>Selecting DLs:</a:t>
            </a:r>
          </a:p>
          <a:p>
            <a:pPr lvl="1"/>
            <a:r>
              <a:rPr lang="en-US" dirty="0"/>
              <a:t>Initially: Appointments to get started</a:t>
            </a:r>
          </a:p>
          <a:p>
            <a:pPr lvl="1"/>
            <a:r>
              <a:rPr lang="en-US" dirty="0"/>
              <a:t>Transition to nomination process then after 2 </a:t>
            </a:r>
            <a:r>
              <a:rPr lang="en-US" dirty="0" err="1"/>
              <a:t>yrs</a:t>
            </a:r>
            <a:endParaRPr lang="en-US" dirty="0"/>
          </a:p>
          <a:p>
            <a:r>
              <a:rPr lang="en-US" dirty="0"/>
              <a:t>Requesting DLs</a:t>
            </a:r>
          </a:p>
          <a:p>
            <a:pPr lvl="1"/>
            <a:r>
              <a:rPr lang="en-US" dirty="0"/>
              <a:t>Any IEEE chapter can request a DL</a:t>
            </a:r>
          </a:p>
          <a:p>
            <a:pPr lvl="1"/>
            <a:r>
              <a:rPr lang="en-US" dirty="0"/>
              <a:t>Initially allow also universities, companies to request</a:t>
            </a:r>
          </a:p>
          <a:p>
            <a:endParaRPr lang="en-US" dirty="0"/>
          </a:p>
          <a:p>
            <a:endParaRPr lang="en-US" dirty="0"/>
          </a:p>
          <a:p>
            <a:endParaRPr lang="en-US" dirty="0"/>
          </a:p>
          <a:p>
            <a:endParaRPr lang="en-US" dirty="0"/>
          </a:p>
        </p:txBody>
      </p:sp>
      <p:sp>
        <p:nvSpPr>
          <p:cNvPr id="5" name="Footer Placeholder 4"/>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3269754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Structure of DL topics</a:t>
            </a:r>
          </a:p>
        </p:txBody>
      </p:sp>
      <p:sp>
        <p:nvSpPr>
          <p:cNvPr id="3" name="Inhaltsplatzhalter 2"/>
          <p:cNvSpPr>
            <a:spLocks noGrp="1"/>
          </p:cNvSpPr>
          <p:nvPr>
            <p:ph idx="1"/>
          </p:nvPr>
        </p:nvSpPr>
        <p:spPr/>
        <p:txBody>
          <a:bodyPr>
            <a:normAutofit lnSpcReduction="10000"/>
          </a:bodyPr>
          <a:lstStyle/>
          <a:p>
            <a:r>
              <a:rPr lang="en-US" dirty="0"/>
              <a:t>Define areas of interest as guideline</a:t>
            </a:r>
          </a:p>
          <a:p>
            <a:pPr lvl="1"/>
            <a:r>
              <a:rPr lang="en-US" dirty="0"/>
              <a:t>E.g.</a:t>
            </a:r>
          </a:p>
          <a:p>
            <a:pPr lvl="2"/>
            <a:r>
              <a:rPr lang="en-US" dirty="0"/>
              <a:t>Analysis, Simulation and Testing</a:t>
            </a:r>
          </a:p>
          <a:p>
            <a:pPr lvl="2"/>
            <a:r>
              <a:rPr lang="en-US" dirty="0"/>
              <a:t>Synthesis, Verification, Physical Design</a:t>
            </a:r>
          </a:p>
          <a:p>
            <a:pPr lvl="2"/>
            <a:r>
              <a:rPr lang="en-US" dirty="0"/>
              <a:t>Analog and Mixed-Signal</a:t>
            </a:r>
          </a:p>
          <a:p>
            <a:pPr lvl="2"/>
            <a:r>
              <a:rPr lang="en-US" dirty="0"/>
              <a:t>System-Level Design</a:t>
            </a:r>
          </a:p>
          <a:p>
            <a:pPr lvl="2"/>
            <a:r>
              <a:rPr lang="en-US" dirty="0"/>
              <a:t>Emerging Topics</a:t>
            </a:r>
          </a:p>
          <a:p>
            <a:r>
              <a:rPr lang="en-US" dirty="0"/>
              <a:t>Guideline, no hard requirement!</a:t>
            </a:r>
          </a:p>
          <a:p>
            <a:r>
              <a:rPr lang="en-US" dirty="0"/>
              <a:t>Try DLs balance - but focus on DL quality, not on topics</a:t>
            </a:r>
          </a:p>
          <a:p>
            <a:pPr lvl="1"/>
            <a:endParaRPr lang="en-US" dirty="0"/>
          </a:p>
          <a:p>
            <a:pPr lvl="1"/>
            <a:endParaRPr lang="en-US" dirty="0"/>
          </a:p>
        </p:txBody>
      </p:sp>
      <p:sp>
        <p:nvSpPr>
          <p:cNvPr id="5" name="Footer Placeholder 4"/>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3367609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Finances</a:t>
            </a:r>
          </a:p>
        </p:txBody>
      </p:sp>
      <p:sp>
        <p:nvSpPr>
          <p:cNvPr id="3" name="Inhaltsplatzhalter 2"/>
          <p:cNvSpPr>
            <a:spLocks noGrp="1"/>
          </p:cNvSpPr>
          <p:nvPr>
            <p:ph idx="1"/>
          </p:nvPr>
        </p:nvSpPr>
        <p:spPr/>
        <p:txBody>
          <a:bodyPr>
            <a:normAutofit lnSpcReduction="10000"/>
          </a:bodyPr>
          <a:lstStyle/>
          <a:p>
            <a:r>
              <a:rPr lang="en-US" dirty="0"/>
              <a:t>Follow CEDA travel rules</a:t>
            </a:r>
          </a:p>
          <a:p>
            <a:r>
              <a:rPr lang="en-US" dirty="0"/>
              <a:t>Encourage / prioritize co-funded trips</a:t>
            </a:r>
          </a:p>
          <a:p>
            <a:pPr lvl="1"/>
            <a:r>
              <a:rPr lang="en-US" dirty="0"/>
              <a:t>Co-funding by requesters (50%)</a:t>
            </a:r>
          </a:p>
          <a:p>
            <a:pPr lvl="1"/>
            <a:r>
              <a:rPr lang="en-US" dirty="0"/>
              <a:t>Co-funding by DL (coordination with trips taken for other reasons (conferences etc.) – reimburse only additional expenses then</a:t>
            </a:r>
          </a:p>
          <a:p>
            <a:pPr lvl="1"/>
            <a:r>
              <a:rPr lang="en-US" dirty="0"/>
              <a:t>Encourage multiple talks in one region</a:t>
            </a:r>
          </a:p>
          <a:p>
            <a:r>
              <a:rPr lang="en-US" dirty="0"/>
              <a:t>Limit on # of lectures / trips?</a:t>
            </a:r>
          </a:p>
          <a:p>
            <a:pPr lvl="1"/>
            <a:r>
              <a:rPr lang="en-US" dirty="0"/>
              <a:t>E.g. max. 4 funded talks per year</a:t>
            </a:r>
          </a:p>
          <a:p>
            <a:pPr lvl="1"/>
            <a:r>
              <a:rPr lang="en-US" dirty="0"/>
              <a:t>No limit on co-funded talks</a:t>
            </a:r>
          </a:p>
          <a:p>
            <a:pPr lvl="1"/>
            <a:endParaRPr lang="en-US" dirty="0"/>
          </a:p>
          <a:p>
            <a:pPr marL="609585" lvl="1" indent="0">
              <a:buNone/>
            </a:pPr>
            <a:endParaRPr lang="en-US" dirty="0"/>
          </a:p>
          <a:p>
            <a:pPr lvl="1"/>
            <a:endParaRPr lang="en-US" dirty="0"/>
          </a:p>
        </p:txBody>
      </p:sp>
      <p:sp>
        <p:nvSpPr>
          <p:cNvPr id="5" name="Footer Placeholder 4"/>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421232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Budget sizing</a:t>
            </a:r>
          </a:p>
        </p:txBody>
      </p:sp>
      <p:sp>
        <p:nvSpPr>
          <p:cNvPr id="3" name="Inhaltsplatzhalter 2"/>
          <p:cNvSpPr>
            <a:spLocks noGrp="1"/>
          </p:cNvSpPr>
          <p:nvPr>
            <p:ph idx="1"/>
          </p:nvPr>
        </p:nvSpPr>
        <p:spPr/>
        <p:txBody>
          <a:bodyPr/>
          <a:lstStyle/>
          <a:p>
            <a:r>
              <a:rPr lang="en-US" dirty="0"/>
              <a:t>Assume USD 1,500 per lecture</a:t>
            </a:r>
          </a:p>
          <a:p>
            <a:pPr lvl="1"/>
            <a:r>
              <a:rPr lang="en-US" dirty="0"/>
              <a:t>Mixture of regional/ national / international</a:t>
            </a:r>
          </a:p>
          <a:p>
            <a:pPr lvl="1"/>
            <a:r>
              <a:rPr lang="en-US" dirty="0"/>
              <a:t>Mixture of co-funded yes / no</a:t>
            </a:r>
          </a:p>
          <a:p>
            <a:r>
              <a:rPr lang="en-US" dirty="0"/>
              <a:t>10 DLs in steady-state</a:t>
            </a:r>
          </a:p>
          <a:p>
            <a:r>
              <a:rPr lang="en-US" dirty="0"/>
              <a:t>3 lectures / DL / year</a:t>
            </a:r>
          </a:p>
          <a:p>
            <a:r>
              <a:rPr lang="en-US" dirty="0">
                <a:sym typeface="Wingdings"/>
              </a:rPr>
              <a:t> USD 45k pa</a:t>
            </a:r>
            <a:endParaRPr lang="en-US" dirty="0"/>
          </a:p>
          <a:p>
            <a:pPr marL="609585" lvl="1" indent="0">
              <a:buNone/>
            </a:pPr>
            <a:endParaRPr lang="en-US" dirty="0"/>
          </a:p>
          <a:p>
            <a:pPr lvl="1"/>
            <a:endParaRPr lang="en-US" dirty="0"/>
          </a:p>
        </p:txBody>
      </p:sp>
      <p:sp>
        <p:nvSpPr>
          <p:cNvPr id="5" name="Footer Placeholder 4"/>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2271826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Getting started . . .</a:t>
            </a:r>
          </a:p>
        </p:txBody>
      </p:sp>
      <p:sp>
        <p:nvSpPr>
          <p:cNvPr id="3" name="Inhaltsplatzhalter 2"/>
          <p:cNvSpPr>
            <a:spLocks noGrp="1"/>
          </p:cNvSpPr>
          <p:nvPr>
            <p:ph idx="1"/>
          </p:nvPr>
        </p:nvSpPr>
        <p:spPr>
          <a:xfrm>
            <a:off x="677334" y="1828800"/>
            <a:ext cx="11176572" cy="4343400"/>
          </a:xfrm>
        </p:spPr>
        <p:txBody>
          <a:bodyPr>
            <a:normAutofit fontScale="85000" lnSpcReduction="10000"/>
          </a:bodyPr>
          <a:lstStyle/>
          <a:p>
            <a:r>
              <a:rPr lang="en-US" dirty="0"/>
              <a:t>11’15: Refine proposals based on EC / </a:t>
            </a:r>
            <a:r>
              <a:rPr lang="en-US" dirty="0" err="1"/>
              <a:t>BoG</a:t>
            </a:r>
            <a:r>
              <a:rPr lang="en-US" dirty="0"/>
              <a:t> feedback</a:t>
            </a:r>
          </a:p>
          <a:p>
            <a:r>
              <a:rPr lang="en-US" dirty="0"/>
              <a:t>01’16: Detailed procedures written up (ASP-DAC meet?)</a:t>
            </a:r>
          </a:p>
          <a:p>
            <a:r>
              <a:rPr lang="en-US" dirty="0"/>
              <a:t>02’16: First batch of CEDA DLs nominated to CEDA EC</a:t>
            </a:r>
          </a:p>
          <a:p>
            <a:r>
              <a:rPr lang="en-US" dirty="0"/>
              <a:t>03’16: Announcements sent out!</a:t>
            </a:r>
          </a:p>
          <a:p>
            <a:r>
              <a:rPr lang="en-US" dirty="0"/>
              <a:t>We’re on our way then!!</a:t>
            </a:r>
          </a:p>
          <a:p>
            <a:endParaRPr lang="en-US" dirty="0"/>
          </a:p>
          <a:p>
            <a:r>
              <a:rPr lang="en-US" dirty="0"/>
              <a:t>Targets:</a:t>
            </a:r>
          </a:p>
          <a:p>
            <a:pPr lvl="1"/>
            <a:r>
              <a:rPr lang="en-US" dirty="0"/>
              <a:t>5 DLs starting in 2016, 5 additional </a:t>
            </a:r>
            <a:r>
              <a:rPr lang="en-US"/>
              <a:t>in 2017</a:t>
            </a:r>
            <a:br>
              <a:rPr lang="en-US"/>
            </a:br>
            <a:r>
              <a:rPr lang="en-US">
                <a:sym typeface="Wingdings"/>
              </a:rPr>
              <a:t> </a:t>
            </a:r>
            <a:r>
              <a:rPr lang="en-US" dirty="0">
                <a:sym typeface="Wingdings"/>
              </a:rPr>
              <a:t>steady-state then</a:t>
            </a:r>
            <a:endParaRPr lang="en-US" dirty="0"/>
          </a:p>
          <a:p>
            <a:endParaRPr lang="en-US" dirty="0"/>
          </a:p>
        </p:txBody>
      </p:sp>
      <p:sp>
        <p:nvSpPr>
          <p:cNvPr id="5" name="Footer Placeholder 4"/>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1651957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To be refined as we move along . . .</a:t>
            </a:r>
          </a:p>
        </p:txBody>
      </p:sp>
      <p:sp>
        <p:nvSpPr>
          <p:cNvPr id="3" name="Inhaltsplatzhalter 2"/>
          <p:cNvSpPr>
            <a:spLocks noGrp="1"/>
          </p:cNvSpPr>
          <p:nvPr>
            <p:ph idx="1"/>
          </p:nvPr>
        </p:nvSpPr>
        <p:spPr>
          <a:xfrm>
            <a:off x="677334" y="1828800"/>
            <a:ext cx="11176572" cy="4343400"/>
          </a:xfrm>
        </p:spPr>
        <p:txBody>
          <a:bodyPr>
            <a:normAutofit fontScale="92500" lnSpcReduction="20000"/>
          </a:bodyPr>
          <a:lstStyle/>
          <a:p>
            <a:r>
              <a:rPr lang="en-US" dirty="0"/>
              <a:t>Diversity among DLs:</a:t>
            </a:r>
          </a:p>
          <a:p>
            <a:pPr lvl="1"/>
            <a:r>
              <a:rPr lang="en-US" dirty="0"/>
              <a:t>Women / Minorities</a:t>
            </a:r>
          </a:p>
          <a:p>
            <a:pPr lvl="1"/>
            <a:r>
              <a:rPr lang="en-US" dirty="0"/>
              <a:t>Geography</a:t>
            </a:r>
          </a:p>
          <a:p>
            <a:pPr lvl="1"/>
            <a:r>
              <a:rPr lang="en-US" dirty="0"/>
              <a:t>Topic</a:t>
            </a:r>
          </a:p>
          <a:p>
            <a:r>
              <a:rPr lang="en-US" dirty="0"/>
              <a:t>How to measure success of the program / individual DLs?</a:t>
            </a:r>
          </a:p>
          <a:p>
            <a:pPr lvl="1"/>
            <a:r>
              <a:rPr lang="en-US" dirty="0"/>
              <a:t>Reporting on every event (# / type of attendees; photos required for PR; …)</a:t>
            </a:r>
          </a:p>
          <a:p>
            <a:pPr lvl="1"/>
            <a:r>
              <a:rPr lang="en-US" dirty="0"/>
              <a:t>Feedback forms for participants</a:t>
            </a:r>
          </a:p>
          <a:p>
            <a:pPr lvl="1"/>
            <a:r>
              <a:rPr lang="en-US" dirty="0"/>
              <a:t>Who evaluates all of this (DLP Committee?)??</a:t>
            </a:r>
          </a:p>
          <a:p>
            <a:endParaRPr lang="en-US" dirty="0"/>
          </a:p>
        </p:txBody>
      </p:sp>
      <p:sp>
        <p:nvSpPr>
          <p:cNvPr id="5" name="Footer Placeholder 4"/>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633575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For Reference: IEEE CAS DL rules</a:t>
            </a:r>
          </a:p>
        </p:txBody>
      </p:sp>
      <p:sp>
        <p:nvSpPr>
          <p:cNvPr id="3" name="Inhaltsplatzhalter 2"/>
          <p:cNvSpPr>
            <a:spLocks noGrp="1"/>
          </p:cNvSpPr>
          <p:nvPr>
            <p:ph idx="1"/>
          </p:nvPr>
        </p:nvSpPr>
        <p:spPr/>
        <p:txBody>
          <a:bodyPr>
            <a:normAutofit fontScale="92500" lnSpcReduction="20000"/>
          </a:bodyPr>
          <a:lstStyle/>
          <a:p>
            <a:pPr lvl="0"/>
            <a:r>
              <a:rPr lang="en-US" dirty="0"/>
              <a:t>All trips must be approved in advance by the DL PC</a:t>
            </a:r>
          </a:p>
          <a:p>
            <a:pPr lvl="0"/>
            <a:r>
              <a:rPr lang="en-US" dirty="0"/>
              <a:t>Max. 3 DLP talks per DL per year.</a:t>
            </a:r>
          </a:p>
          <a:p>
            <a:pPr lvl="0"/>
            <a:r>
              <a:rPr lang="en-US" dirty="0"/>
              <a:t>Reimbursement of travel expenses for approved trips:</a:t>
            </a:r>
          </a:p>
          <a:p>
            <a:pPr lvl="1"/>
            <a:r>
              <a:rPr lang="en-US" dirty="0"/>
              <a:t>up to $1,500 per domestic engagement</a:t>
            </a:r>
          </a:p>
          <a:p>
            <a:pPr lvl="1"/>
            <a:r>
              <a:rPr lang="en-US" dirty="0"/>
              <a:t>up to $2,000 per engagement for presentations to CAS </a:t>
            </a:r>
            <a:r>
              <a:rPr lang="en-US" dirty="0" err="1"/>
              <a:t>Chpt</a:t>
            </a:r>
            <a:r>
              <a:rPr lang="en-US" dirty="0"/>
              <a:t>. on a continent other than the speaker’s home continent.</a:t>
            </a:r>
          </a:p>
          <a:p>
            <a:pPr lvl="0"/>
            <a:r>
              <a:rPr lang="en-US" dirty="0"/>
              <a:t>Max. 4 DLP lectures per year per IEEE-CASS chapter</a:t>
            </a:r>
          </a:p>
          <a:p>
            <a:pPr lvl="1"/>
            <a:r>
              <a:rPr lang="en-US" dirty="0"/>
              <a:t>All expenses of the first two DLP lectures at each IEEE-CASS chapter will be covered by the IEEE-CASS DLP program.</a:t>
            </a:r>
          </a:p>
          <a:p>
            <a:pPr lvl="1"/>
            <a:r>
              <a:rPr lang="en-US" dirty="0"/>
              <a:t>The CAS DLP will pay for travel for the third and fourth lectures. The local travel expenses of the third and fourth lectures will be covered by the local chapter organizing the event.</a:t>
            </a:r>
          </a:p>
          <a:p>
            <a:pPr lvl="1"/>
            <a:endParaRPr lang="en-US" dirty="0"/>
          </a:p>
        </p:txBody>
      </p:sp>
      <p:sp>
        <p:nvSpPr>
          <p:cNvPr id="5" name="Footer Placeholder 4"/>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1454632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Recognizing DLs</a:t>
            </a:r>
          </a:p>
        </p:txBody>
      </p:sp>
      <p:sp>
        <p:nvSpPr>
          <p:cNvPr id="3" name="Inhaltsplatzhalter 2"/>
          <p:cNvSpPr>
            <a:spLocks noGrp="1"/>
          </p:cNvSpPr>
          <p:nvPr>
            <p:ph idx="1"/>
          </p:nvPr>
        </p:nvSpPr>
        <p:spPr>
          <a:xfrm>
            <a:off x="677334" y="1828800"/>
            <a:ext cx="11176572" cy="4343400"/>
          </a:xfrm>
        </p:spPr>
        <p:txBody>
          <a:bodyPr/>
          <a:lstStyle/>
          <a:p>
            <a:r>
              <a:rPr lang="en-US" dirty="0"/>
              <a:t>Appointment Letter</a:t>
            </a:r>
          </a:p>
          <a:p>
            <a:r>
              <a:rPr lang="en-US" dirty="0"/>
              <a:t>Upon request of DL: letter to boss in support of DL trips </a:t>
            </a:r>
          </a:p>
          <a:p>
            <a:r>
              <a:rPr lang="en-US" dirty="0"/>
              <a:t>Announcement in CEDA Newsletter</a:t>
            </a:r>
          </a:p>
          <a:p>
            <a:r>
              <a:rPr lang="en-US" dirty="0"/>
              <a:t>CEDA Service award upon completion</a:t>
            </a:r>
          </a:p>
          <a:p>
            <a:pPr lvl="1"/>
            <a:r>
              <a:rPr lang="en-US" dirty="0"/>
              <a:t>Requirements, e.g. min. # of lectures? Or positive feedback?</a:t>
            </a:r>
          </a:p>
        </p:txBody>
      </p:sp>
      <p:sp>
        <p:nvSpPr>
          <p:cNvPr id="5" name="Footer Placeholder 4"/>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77036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11200" y="143139"/>
            <a:ext cx="10481733" cy="914400"/>
          </a:xfrm>
        </p:spPr>
        <p:txBody>
          <a:bodyPr/>
          <a:lstStyle/>
          <a:p>
            <a:r>
              <a:rPr lang="en-US" b="1" dirty="0"/>
              <a:t>Chapters</a:t>
            </a:r>
          </a:p>
        </p:txBody>
      </p:sp>
      <p:graphicFrame>
        <p:nvGraphicFramePr>
          <p:cNvPr id="6" name="表格 5"/>
          <p:cNvGraphicFramePr>
            <a:graphicFrameLocks noGrp="1"/>
          </p:cNvGraphicFramePr>
          <p:nvPr/>
        </p:nvGraphicFramePr>
        <p:xfrm>
          <a:off x="508000" y="1057539"/>
          <a:ext cx="10972800" cy="4977503"/>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20000"/>
                    </a:ext>
                  </a:extLst>
                </a:gridCol>
                <a:gridCol w="9245600">
                  <a:extLst>
                    <a:ext uri="{9D8B030D-6E8A-4147-A177-3AD203B41FA5}">
                      <a16:colId xmlns:a16="http://schemas.microsoft.com/office/drawing/2014/main" val="20001"/>
                    </a:ext>
                  </a:extLst>
                </a:gridCol>
              </a:tblGrid>
              <a:tr h="466463">
                <a:tc>
                  <a:txBody>
                    <a:bodyPr/>
                    <a:lstStyle/>
                    <a:p>
                      <a:r>
                        <a:rPr lang="en-US" altLang="zh-TW" sz="2000" dirty="0">
                          <a:solidFill>
                            <a:srgbClr val="002D62"/>
                          </a:solidFill>
                        </a:rPr>
                        <a:t>Strategy</a:t>
                      </a:r>
                      <a:endParaRPr lang="zh-TW" altLang="en-US" sz="2000" dirty="0">
                        <a:solidFill>
                          <a:srgbClr val="002D62"/>
                        </a:solidFill>
                      </a:endParaRPr>
                    </a:p>
                  </a:txBody>
                  <a:tcPr marL="121920" marR="121920"/>
                </a:tc>
                <a:tc>
                  <a:txBody>
                    <a:bodyPr/>
                    <a:lstStyle/>
                    <a:p>
                      <a:r>
                        <a:rPr lang="en-US" altLang="zh-TW" sz="2000" dirty="0">
                          <a:solidFill>
                            <a:srgbClr val="002D62"/>
                          </a:solidFill>
                        </a:rPr>
                        <a:t>Conduct self organizing local outreach programs</a:t>
                      </a:r>
                    </a:p>
                  </a:txBody>
                  <a:tcPr marL="121920" marR="121920"/>
                </a:tc>
                <a:extLst>
                  <a:ext uri="{0D108BD9-81ED-4DB2-BD59-A6C34878D82A}">
                    <a16:rowId xmlns:a16="http://schemas.microsoft.com/office/drawing/2014/main" val="10000"/>
                  </a:ext>
                </a:extLst>
              </a:tr>
              <a:tr h="960120">
                <a:tc>
                  <a:txBody>
                    <a:bodyPr/>
                    <a:lstStyle/>
                    <a:p>
                      <a:r>
                        <a:rPr lang="en-US" altLang="zh-TW" sz="1900" dirty="0"/>
                        <a:t>Action</a:t>
                      </a:r>
                    </a:p>
                    <a:p>
                      <a:endParaRPr lang="zh-TW" altLang="en-US" sz="1900" dirty="0"/>
                    </a:p>
                  </a:txBody>
                  <a:tcPr marL="121920" marR="121920"/>
                </a:tc>
                <a:tc>
                  <a:txBody>
                    <a:bodyPr/>
                    <a:lstStyle/>
                    <a:p>
                      <a:pPr marL="342900" indent="-342900">
                        <a:buFont typeface="Arial" panose="020B0604020202020204" pitchFamily="34" charset="0"/>
                        <a:buChar char="•"/>
                      </a:pPr>
                      <a:r>
                        <a:rPr lang="en-US" altLang="zh-TW" sz="1900" dirty="0"/>
                        <a:t>Create long lasting Chapters</a:t>
                      </a:r>
                    </a:p>
                    <a:p>
                      <a:pPr marL="342900" indent="-342900">
                        <a:buFont typeface="Arial" panose="020B0604020202020204" pitchFamily="34" charset="0"/>
                        <a:buChar char="•"/>
                      </a:pPr>
                      <a:r>
                        <a:rPr lang="en-US" altLang="zh-TW" sz="1900" dirty="0"/>
                        <a:t>Hold annual review meeting at DAC</a:t>
                      </a:r>
                    </a:p>
                    <a:p>
                      <a:pPr marL="342900" indent="-342900">
                        <a:buFont typeface="Arial" panose="020B0604020202020204" pitchFamily="34" charset="0"/>
                        <a:buChar char="•"/>
                      </a:pPr>
                      <a:r>
                        <a:rPr lang="en-US" altLang="zh-TW" sz="1900" dirty="0"/>
                        <a:t>Provide basic funding support</a:t>
                      </a:r>
                    </a:p>
                  </a:txBody>
                  <a:tcPr marL="121920" marR="121920"/>
                </a:tc>
                <a:extLst>
                  <a:ext uri="{0D108BD9-81ED-4DB2-BD59-A6C34878D82A}">
                    <a16:rowId xmlns:a16="http://schemas.microsoft.com/office/drawing/2014/main" val="10001"/>
                  </a:ext>
                </a:extLst>
              </a:tr>
              <a:tr h="960120">
                <a:tc>
                  <a:txBody>
                    <a:bodyPr/>
                    <a:lstStyle/>
                    <a:p>
                      <a:r>
                        <a:rPr lang="en-US" altLang="zh-TW" sz="1900" dirty="0"/>
                        <a:t>Goal</a:t>
                      </a:r>
                    </a:p>
                    <a:p>
                      <a:endParaRPr lang="zh-TW" altLang="en-US" sz="1900" dirty="0"/>
                    </a:p>
                  </a:txBody>
                  <a:tcPr marL="121920" marR="121920"/>
                </a:tc>
                <a:tc>
                  <a:txBody>
                    <a:bodyPr/>
                    <a:lstStyle/>
                    <a:p>
                      <a:pPr marL="342900" indent="-342900">
                        <a:buFont typeface="Arial" panose="020B0604020202020204" pitchFamily="34" charset="0"/>
                        <a:buChar char="•"/>
                      </a:pPr>
                      <a:r>
                        <a:rPr lang="en-US" altLang="zh-TW" sz="1900" dirty="0"/>
                        <a:t>10 active WW geo-diverse chapters </a:t>
                      </a:r>
                    </a:p>
                    <a:p>
                      <a:pPr marL="342900" indent="-342900">
                        <a:buFont typeface="Arial" panose="020B0604020202020204" pitchFamily="34" charset="0"/>
                        <a:buChar char="•"/>
                      </a:pPr>
                      <a:r>
                        <a:rPr lang="en-US" altLang="zh-TW" sz="1900" dirty="0"/>
                        <a:t>Group ownership with rotating chairs</a:t>
                      </a:r>
                    </a:p>
                    <a:p>
                      <a:pPr marL="342900" indent="-342900">
                        <a:buFont typeface="Arial" panose="020B0604020202020204" pitchFamily="34" charset="0"/>
                        <a:buChar char="•"/>
                      </a:pPr>
                      <a:r>
                        <a:rPr lang="en-US" altLang="zh-TW" sz="1900" dirty="0"/>
                        <a:t>Chair networking for joint activities</a:t>
                      </a:r>
                    </a:p>
                  </a:txBody>
                  <a:tcPr marL="121920" marR="121920"/>
                </a:tc>
                <a:extLst>
                  <a:ext uri="{0D108BD9-81ED-4DB2-BD59-A6C34878D82A}">
                    <a16:rowId xmlns:a16="http://schemas.microsoft.com/office/drawing/2014/main" val="10002"/>
                  </a:ext>
                </a:extLst>
              </a:tr>
              <a:tr h="1539240">
                <a:tc>
                  <a:txBody>
                    <a:bodyPr/>
                    <a:lstStyle/>
                    <a:p>
                      <a:r>
                        <a:rPr lang="en-US" altLang="zh-TW" sz="1900" dirty="0"/>
                        <a:t>Current status</a:t>
                      </a:r>
                    </a:p>
                    <a:p>
                      <a:endParaRPr lang="zh-TW" altLang="en-US" sz="1900" dirty="0"/>
                    </a:p>
                  </a:txBody>
                  <a:tcPr marL="121920" marR="121920"/>
                </a:tc>
                <a:tc>
                  <a:txBody>
                    <a:bodyPr/>
                    <a:lstStyle/>
                    <a:p>
                      <a:pPr marL="285750" indent="-285750">
                        <a:buFont typeface="Arial" panose="020B0604020202020204" pitchFamily="34" charset="0"/>
                        <a:buChar char="•"/>
                      </a:pPr>
                      <a:r>
                        <a:rPr lang="en-US" altLang="zh-TW" sz="1900" dirty="0"/>
                        <a:t>9 chapters: </a:t>
                      </a:r>
                      <a:r>
                        <a:rPr lang="en-US" altLang="zh-TW" sz="1900" dirty="0">
                          <a:solidFill>
                            <a:srgbClr val="006600"/>
                          </a:solidFill>
                        </a:rPr>
                        <a:t>5</a:t>
                      </a:r>
                      <a:r>
                        <a:rPr lang="zh-TW" altLang="en-US" sz="1900" dirty="0">
                          <a:solidFill>
                            <a:srgbClr val="006600"/>
                          </a:solidFill>
                        </a:rPr>
                        <a:t> </a:t>
                      </a:r>
                      <a:r>
                        <a:rPr lang="en-US" altLang="zh-TW" sz="1900" dirty="0">
                          <a:solidFill>
                            <a:srgbClr val="006600"/>
                          </a:solidFill>
                        </a:rPr>
                        <a:t>are thriving (Central Texas, East</a:t>
                      </a:r>
                      <a:r>
                        <a:rPr lang="zh-TW" altLang="en-US" sz="1900" dirty="0">
                          <a:solidFill>
                            <a:srgbClr val="006600"/>
                          </a:solidFill>
                        </a:rPr>
                        <a:t> </a:t>
                      </a:r>
                      <a:r>
                        <a:rPr lang="en-US" altLang="zh-TW" sz="1900" dirty="0">
                          <a:solidFill>
                            <a:srgbClr val="006600"/>
                          </a:solidFill>
                        </a:rPr>
                        <a:t>PA,</a:t>
                      </a:r>
                      <a:r>
                        <a:rPr lang="zh-TW" altLang="en-US" sz="1900" dirty="0">
                          <a:solidFill>
                            <a:srgbClr val="006600"/>
                          </a:solidFill>
                        </a:rPr>
                        <a:t> </a:t>
                      </a:r>
                      <a:r>
                        <a:rPr lang="en-US" altLang="zh-TW" sz="1900" dirty="0">
                          <a:solidFill>
                            <a:srgbClr val="006600"/>
                          </a:solidFill>
                        </a:rPr>
                        <a:t>Korea,</a:t>
                      </a:r>
                      <a:r>
                        <a:rPr lang="zh-TW" altLang="en-US" sz="1900" dirty="0">
                          <a:solidFill>
                            <a:srgbClr val="006600"/>
                          </a:solidFill>
                        </a:rPr>
                        <a:t> </a:t>
                      </a:r>
                      <a:r>
                        <a:rPr lang="en-US" altLang="zh-TW" sz="1900" dirty="0">
                          <a:solidFill>
                            <a:srgbClr val="006600"/>
                          </a:solidFill>
                        </a:rPr>
                        <a:t>Japan, Taiwan) </a:t>
                      </a:r>
                      <a:r>
                        <a:rPr lang="en-US" altLang="zh-TW" sz="1900" dirty="0"/>
                        <a:t>&amp; </a:t>
                      </a:r>
                      <a:r>
                        <a:rPr lang="en-US" altLang="zh-TW" sz="1900" dirty="0">
                          <a:solidFill>
                            <a:srgbClr val="996633"/>
                          </a:solidFill>
                        </a:rPr>
                        <a:t>1 stable (Shanghai)</a:t>
                      </a:r>
                      <a:r>
                        <a:rPr lang="en-US" altLang="zh-TW" sz="1900" dirty="0"/>
                        <a:t>, </a:t>
                      </a:r>
                      <a:r>
                        <a:rPr lang="en-US" altLang="zh-TW" sz="1900" dirty="0">
                          <a:solidFill>
                            <a:srgbClr val="CC6600"/>
                          </a:solidFill>
                        </a:rPr>
                        <a:t>less</a:t>
                      </a:r>
                      <a:r>
                        <a:rPr lang="zh-TW" altLang="en-US" sz="1900" dirty="0">
                          <a:solidFill>
                            <a:srgbClr val="CC6600"/>
                          </a:solidFill>
                        </a:rPr>
                        <a:t> </a:t>
                      </a:r>
                      <a:r>
                        <a:rPr lang="en-US" altLang="zh-TW" sz="1900" dirty="0">
                          <a:solidFill>
                            <a:srgbClr val="CC6600"/>
                          </a:solidFill>
                        </a:rPr>
                        <a:t>responsive (Brazil) </a:t>
                      </a:r>
                      <a:r>
                        <a:rPr lang="en-US" altLang="zh-TW" sz="1900" dirty="0">
                          <a:solidFill>
                            <a:srgbClr val="C00000"/>
                          </a:solidFill>
                        </a:rPr>
                        <a:t>&amp; </a:t>
                      </a:r>
                      <a:r>
                        <a:rPr lang="en-US" altLang="zh-TW" sz="1900" strike="sngStrike" dirty="0">
                          <a:solidFill>
                            <a:srgbClr val="C00000"/>
                          </a:solidFill>
                        </a:rPr>
                        <a:t>2 lost (Benelux &amp; Tunisia) </a:t>
                      </a:r>
                    </a:p>
                    <a:p>
                      <a:pPr marL="285750" indent="-285750">
                        <a:buFont typeface="Arial" panose="020B0604020202020204" pitchFamily="34" charset="0"/>
                        <a:buChar char="•"/>
                      </a:pPr>
                      <a:r>
                        <a:rPr lang="en-US" altLang="zh-TW" sz="1900" dirty="0"/>
                        <a:t>In</a:t>
                      </a:r>
                      <a:r>
                        <a:rPr lang="zh-TW" altLang="en-US" sz="1900" dirty="0"/>
                        <a:t> </a:t>
                      </a:r>
                      <a:r>
                        <a:rPr lang="en-US" altLang="zh-TW" sz="1900" dirty="0"/>
                        <a:t>process: China-Beijing,</a:t>
                      </a:r>
                      <a:r>
                        <a:rPr lang="zh-TW" altLang="en-US" sz="1900" dirty="0"/>
                        <a:t> </a:t>
                      </a:r>
                      <a:r>
                        <a:rPr lang="en-US" altLang="zh-TW" sz="1900" dirty="0"/>
                        <a:t>India,</a:t>
                      </a:r>
                      <a:r>
                        <a:rPr lang="zh-TW" altLang="en-US" sz="1900" dirty="0"/>
                        <a:t> </a:t>
                      </a:r>
                      <a:r>
                        <a:rPr lang="en-US" altLang="zh-TW" sz="1900" dirty="0"/>
                        <a:t>HK</a:t>
                      </a:r>
                    </a:p>
                    <a:p>
                      <a:pPr marL="285750" indent="-285750">
                        <a:buFont typeface="Arial" panose="020B0604020202020204" pitchFamily="34" charset="0"/>
                        <a:buChar char="•"/>
                      </a:pPr>
                      <a:r>
                        <a:rPr lang="en-US" altLang="zh-TW" sz="1900" dirty="0"/>
                        <a:t>More: Mexico, Abu Dhabi, Midwest?</a:t>
                      </a:r>
                    </a:p>
                  </a:txBody>
                  <a:tcPr marL="121920" marR="121920"/>
                </a:tc>
                <a:extLst>
                  <a:ext uri="{0D108BD9-81ED-4DB2-BD59-A6C34878D82A}">
                    <a16:rowId xmlns:a16="http://schemas.microsoft.com/office/drawing/2014/main" val="10003"/>
                  </a:ext>
                </a:extLst>
              </a:tr>
              <a:tr h="670560">
                <a:tc>
                  <a:txBody>
                    <a:bodyPr/>
                    <a:lstStyle/>
                    <a:p>
                      <a:r>
                        <a:rPr lang="en-US" altLang="zh-TW" sz="1900" dirty="0"/>
                        <a:t>Current</a:t>
                      </a:r>
                      <a:r>
                        <a:rPr lang="en-US" altLang="zh-TW" sz="1900" baseline="0" dirty="0"/>
                        <a:t> issue</a:t>
                      </a:r>
                      <a:endParaRPr lang="zh-TW" altLang="en-US" sz="1900" dirty="0"/>
                    </a:p>
                  </a:txBody>
                  <a:tcPr marL="121920" marR="121920"/>
                </a:tc>
                <a:tc>
                  <a:txBody>
                    <a:bodyPr/>
                    <a:lstStyle/>
                    <a:p>
                      <a:r>
                        <a:rPr lang="en-US" altLang="zh-TW" sz="1900" dirty="0"/>
                        <a:t>No right to replace an</a:t>
                      </a:r>
                      <a:r>
                        <a:rPr lang="zh-TW" altLang="en-US" sz="1900" dirty="0"/>
                        <a:t> </a:t>
                      </a:r>
                      <a:r>
                        <a:rPr lang="en-US" altLang="zh-TW" sz="1900" dirty="0"/>
                        <a:t>inactive</a:t>
                      </a:r>
                      <a:r>
                        <a:rPr lang="zh-TW" altLang="en-US" sz="1900" dirty="0"/>
                        <a:t> </a:t>
                      </a:r>
                      <a:r>
                        <a:rPr lang="en-US" altLang="zh-TW" sz="1900" dirty="0"/>
                        <a:t>chapter chair</a:t>
                      </a:r>
                      <a:r>
                        <a:rPr lang="zh-TW" altLang="en-US" sz="1900" dirty="0"/>
                        <a:t> </a:t>
                      </a:r>
                      <a:r>
                        <a:rPr lang="en-US" altLang="zh-TW" sz="1900" dirty="0"/>
                        <a:t>(or</a:t>
                      </a:r>
                      <a:r>
                        <a:rPr lang="zh-TW" altLang="en-US" sz="1900" dirty="0"/>
                        <a:t> </a:t>
                      </a:r>
                      <a:r>
                        <a:rPr lang="en-US" altLang="zh-TW" sz="1900" dirty="0"/>
                        <a:t>to</a:t>
                      </a:r>
                      <a:r>
                        <a:rPr lang="zh-TW" altLang="en-US" sz="1900" dirty="0"/>
                        <a:t> </a:t>
                      </a:r>
                      <a:r>
                        <a:rPr lang="en-US" altLang="zh-TW" sz="1900" dirty="0"/>
                        <a:t>force</a:t>
                      </a:r>
                      <a:r>
                        <a:rPr lang="zh-TW" altLang="en-US" sz="1900" dirty="0"/>
                        <a:t> </a:t>
                      </a:r>
                      <a:r>
                        <a:rPr lang="en-US" altLang="zh-TW" sz="1900" dirty="0"/>
                        <a:t>a</a:t>
                      </a:r>
                      <a:r>
                        <a:rPr lang="zh-TW" altLang="en-US" sz="1900" dirty="0"/>
                        <a:t> </a:t>
                      </a:r>
                      <a:r>
                        <a:rPr lang="en-US" altLang="zh-TW" sz="1900" dirty="0"/>
                        <a:t>chair</a:t>
                      </a:r>
                      <a:r>
                        <a:rPr lang="zh-TW" altLang="en-US" sz="1900" dirty="0"/>
                        <a:t> </a:t>
                      </a:r>
                      <a:r>
                        <a:rPr lang="en-US" altLang="zh-TW" sz="1900" dirty="0"/>
                        <a:t>to</a:t>
                      </a:r>
                      <a:r>
                        <a:rPr lang="zh-TW" altLang="en-US" sz="1900" dirty="0"/>
                        <a:t> </a:t>
                      </a:r>
                      <a:r>
                        <a:rPr lang="en-US" altLang="zh-TW" sz="1900" dirty="0"/>
                        <a:t>organize</a:t>
                      </a:r>
                      <a:r>
                        <a:rPr lang="zh-TW" altLang="en-US" sz="1900" dirty="0"/>
                        <a:t> </a:t>
                      </a:r>
                      <a:r>
                        <a:rPr lang="en-US" altLang="zh-TW" sz="1900" dirty="0"/>
                        <a:t>a</a:t>
                      </a:r>
                      <a:r>
                        <a:rPr lang="zh-TW" altLang="en-US" sz="1900" dirty="0"/>
                        <a:t> </a:t>
                      </a:r>
                      <a:r>
                        <a:rPr lang="en-US" altLang="zh-TW" sz="1900" dirty="0"/>
                        <a:t>slate</a:t>
                      </a:r>
                      <a:r>
                        <a:rPr lang="zh-TW" altLang="en-US" sz="1900" dirty="0"/>
                        <a:t> </a:t>
                      </a:r>
                      <a:r>
                        <a:rPr lang="en-US" altLang="zh-TW" sz="1900" dirty="0"/>
                        <a:t>of</a:t>
                      </a:r>
                      <a:r>
                        <a:rPr lang="zh-TW" altLang="en-US" sz="1900" dirty="0"/>
                        <a:t> </a:t>
                      </a:r>
                      <a:r>
                        <a:rPr lang="en-US" altLang="zh-TW" sz="1900" dirty="0"/>
                        <a:t>officers)</a:t>
                      </a:r>
                    </a:p>
                  </a:txBody>
                  <a:tcPr marL="121920" marR="121920"/>
                </a:tc>
                <a:extLst>
                  <a:ext uri="{0D108BD9-81ED-4DB2-BD59-A6C34878D82A}">
                    <a16:rowId xmlns:a16="http://schemas.microsoft.com/office/drawing/2014/main" val="10004"/>
                  </a:ext>
                </a:extLst>
              </a:tr>
              <a:tr h="381000">
                <a:tc>
                  <a:txBody>
                    <a:bodyPr/>
                    <a:lstStyle/>
                    <a:p>
                      <a:r>
                        <a:rPr lang="en-US" altLang="zh-TW" sz="1900" dirty="0"/>
                        <a:t>Owner</a:t>
                      </a:r>
                      <a:endParaRPr lang="zh-TW" altLang="en-US" sz="1900" dirty="0"/>
                    </a:p>
                  </a:txBody>
                  <a:tcPr marL="121920" marR="121920"/>
                </a:tc>
                <a:tc>
                  <a:txBody>
                    <a:bodyPr/>
                    <a:lstStyle/>
                    <a:p>
                      <a:r>
                        <a:rPr lang="en-US" altLang="zh-TW" sz="1900" dirty="0"/>
                        <a:t>Yao-Wen Chang</a:t>
                      </a:r>
                      <a:endParaRPr lang="zh-TW" altLang="en-US" sz="1900" dirty="0"/>
                    </a:p>
                  </a:txBody>
                  <a:tcPr marL="121920" marR="121920"/>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
        <p:nvSpPr>
          <p:cNvPr id="3" name="Rectangle 2"/>
          <p:cNvSpPr/>
          <p:nvPr/>
        </p:nvSpPr>
        <p:spPr>
          <a:xfrm>
            <a:off x="3048000" y="2875003"/>
            <a:ext cx="6096000" cy="584775"/>
          </a:xfrm>
          <a:prstGeom prst="rect">
            <a:avLst/>
          </a:prstGeom>
        </p:spPr>
        <p:txBody>
          <a:bodyPr>
            <a:spAutoFit/>
          </a:bodyPr>
          <a:lstStyle/>
          <a:p>
            <a:pPr defTabSz="1219170"/>
            <a:endParaRPr lang="en-US" sz="3200" b="1" kern="0" dirty="0">
              <a:solidFill>
                <a:sysClr val="windowText" lastClr="000000"/>
              </a:solidFill>
              <a:latin typeface="Calibri"/>
              <a:cs typeface="Calibri"/>
              <a:sym typeface="Calibri"/>
            </a:endParaRPr>
          </a:p>
        </p:txBody>
      </p:sp>
    </p:spTree>
    <p:extLst>
      <p:ext uri="{BB962C8B-B14F-4D97-AF65-F5344CB8AC3E}">
        <p14:creationId xmlns:p14="http://schemas.microsoft.com/office/powerpoint/2010/main" val="2208684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11200" y="143140"/>
            <a:ext cx="10481733" cy="618861"/>
          </a:xfrm>
        </p:spPr>
        <p:txBody>
          <a:bodyPr>
            <a:normAutofit fontScale="90000"/>
          </a:bodyPr>
          <a:lstStyle/>
          <a:p>
            <a:r>
              <a:rPr lang="en-US" b="1" dirty="0"/>
              <a:t>CAD Contest @ ICCAD </a:t>
            </a:r>
          </a:p>
        </p:txBody>
      </p:sp>
      <p:graphicFrame>
        <p:nvGraphicFramePr>
          <p:cNvPr id="6" name="表格 5"/>
          <p:cNvGraphicFramePr>
            <a:graphicFrameLocks noGrp="1"/>
          </p:cNvGraphicFramePr>
          <p:nvPr/>
        </p:nvGraphicFramePr>
        <p:xfrm>
          <a:off x="304800" y="787400"/>
          <a:ext cx="10972800" cy="5567821"/>
        </p:xfrm>
        <a:graphic>
          <a:graphicData uri="http://schemas.openxmlformats.org/drawingml/2006/table">
            <a:tbl>
              <a:tblPr firstRow="1" bandRow="1">
                <a:tableStyleId>{5C22544A-7EE6-4342-B048-85BDC9FD1C3A}</a:tableStyleId>
              </a:tblPr>
              <a:tblGrid>
                <a:gridCol w="1747880">
                  <a:extLst>
                    <a:ext uri="{9D8B030D-6E8A-4147-A177-3AD203B41FA5}">
                      <a16:colId xmlns:a16="http://schemas.microsoft.com/office/drawing/2014/main" val="20000"/>
                    </a:ext>
                  </a:extLst>
                </a:gridCol>
                <a:gridCol w="9224920">
                  <a:extLst>
                    <a:ext uri="{9D8B030D-6E8A-4147-A177-3AD203B41FA5}">
                      <a16:colId xmlns:a16="http://schemas.microsoft.com/office/drawing/2014/main" val="20001"/>
                    </a:ext>
                  </a:extLst>
                </a:gridCol>
              </a:tblGrid>
              <a:tr h="629313">
                <a:tc>
                  <a:txBody>
                    <a:bodyPr/>
                    <a:lstStyle/>
                    <a:p>
                      <a:r>
                        <a:rPr lang="en-US" altLang="zh-TW" sz="1600" dirty="0">
                          <a:solidFill>
                            <a:srgbClr val="002D62"/>
                          </a:solidFill>
                        </a:rPr>
                        <a:t>Strategy</a:t>
                      </a:r>
                    </a:p>
                    <a:p>
                      <a:endParaRPr lang="zh-TW" altLang="en-US" sz="1600" dirty="0">
                        <a:solidFill>
                          <a:srgbClr val="002D62"/>
                        </a:solidFill>
                      </a:endParaRPr>
                    </a:p>
                  </a:txBody>
                  <a:tcPr marL="121920" marR="121920"/>
                </a:tc>
                <a:tc>
                  <a:txBody>
                    <a:bodyPr/>
                    <a:lstStyle/>
                    <a:p>
                      <a:r>
                        <a:rPr lang="en-US" altLang="zh-TW" sz="1600" dirty="0">
                          <a:solidFill>
                            <a:srgbClr val="002D62"/>
                          </a:solidFill>
                        </a:rPr>
                        <a:t>Nurture</a:t>
                      </a:r>
                      <a:r>
                        <a:rPr lang="en-US" altLang="zh-TW" sz="1600" baseline="0" dirty="0">
                          <a:solidFill>
                            <a:srgbClr val="002D62"/>
                          </a:solidFill>
                        </a:rPr>
                        <a:t> young </a:t>
                      </a:r>
                      <a:r>
                        <a:rPr lang="en-US" altLang="zh-TW" sz="1600" dirty="0">
                          <a:solidFill>
                            <a:srgbClr val="002D62"/>
                          </a:solidFill>
                        </a:rPr>
                        <a:t>EDA professionals</a:t>
                      </a:r>
                      <a:r>
                        <a:rPr lang="en-US" altLang="zh-TW" sz="1600" baseline="0" dirty="0">
                          <a:solidFill>
                            <a:srgbClr val="002D62"/>
                          </a:solidFill>
                        </a:rPr>
                        <a:t> </a:t>
                      </a:r>
                      <a:r>
                        <a:rPr lang="en-US" altLang="zh-TW" sz="1600" dirty="0">
                          <a:solidFill>
                            <a:srgbClr val="002D62"/>
                          </a:solidFill>
                        </a:rPr>
                        <a:t>&amp; promote industry-academia  research interactions</a:t>
                      </a:r>
                    </a:p>
                  </a:txBody>
                  <a:tcPr marL="121920" marR="121920"/>
                </a:tc>
                <a:extLst>
                  <a:ext uri="{0D108BD9-81ED-4DB2-BD59-A6C34878D82A}">
                    <a16:rowId xmlns:a16="http://schemas.microsoft.com/office/drawing/2014/main" val="10000"/>
                  </a:ext>
                </a:extLst>
              </a:tr>
              <a:tr h="602908">
                <a:tc>
                  <a:txBody>
                    <a:bodyPr/>
                    <a:lstStyle/>
                    <a:p>
                      <a:r>
                        <a:rPr lang="en-US" altLang="zh-TW" sz="1600" dirty="0"/>
                        <a:t>Action</a:t>
                      </a:r>
                    </a:p>
                    <a:p>
                      <a:endParaRPr lang="zh-TW" altLang="en-US" sz="1600" dirty="0"/>
                    </a:p>
                  </a:txBody>
                  <a:tcPr marL="121920" marR="121920"/>
                </a:tc>
                <a:tc>
                  <a:txBody>
                    <a:bodyPr/>
                    <a:lstStyle/>
                    <a:p>
                      <a:pPr marL="342900" indent="-342900">
                        <a:buFont typeface="Arial" panose="020B0604020202020204" pitchFamily="34" charset="0"/>
                        <a:buChar char="•"/>
                      </a:pPr>
                      <a:r>
                        <a:rPr lang="en-US" altLang="zh-TW" sz="1600" dirty="0"/>
                        <a:t>Hold annual CAD Contest</a:t>
                      </a:r>
                    </a:p>
                    <a:p>
                      <a:pPr marL="342900" indent="-342900">
                        <a:buFont typeface="Arial" panose="020B0604020202020204" pitchFamily="34" charset="0"/>
                        <a:buChar char="•"/>
                      </a:pPr>
                      <a:r>
                        <a:rPr lang="en-US" altLang="zh-TW" sz="1600" dirty="0"/>
                        <a:t>Release benchmarks</a:t>
                      </a:r>
                    </a:p>
                  </a:txBody>
                  <a:tcPr marL="121920" marR="121920"/>
                </a:tc>
                <a:extLst>
                  <a:ext uri="{0D108BD9-81ED-4DB2-BD59-A6C34878D82A}">
                    <a16:rowId xmlns:a16="http://schemas.microsoft.com/office/drawing/2014/main" val="10001"/>
                  </a:ext>
                </a:extLst>
              </a:tr>
              <a:tr h="1082595">
                <a:tc>
                  <a:txBody>
                    <a:bodyPr/>
                    <a:lstStyle/>
                    <a:p>
                      <a:r>
                        <a:rPr lang="en-US" altLang="zh-TW" sz="1600" dirty="0"/>
                        <a:t>Goal</a:t>
                      </a:r>
                    </a:p>
                    <a:p>
                      <a:endParaRPr lang="zh-TW" altLang="en-US" sz="1600" dirty="0"/>
                    </a:p>
                  </a:txBody>
                  <a:tcPr marL="121920" marR="121920"/>
                </a:tc>
                <a:tc>
                  <a:txBody>
                    <a:bodyPr/>
                    <a:lstStyle/>
                    <a:p>
                      <a:pPr marL="342900" indent="-342900">
                        <a:buFont typeface="Arial" panose="020B0604020202020204" pitchFamily="34" charset="0"/>
                        <a:buChar char="•"/>
                      </a:pPr>
                      <a:r>
                        <a:rPr lang="en-US" altLang="zh-TW" sz="1600" dirty="0"/>
                        <a:t>Increase geographical diversity (10+ regions) &amp; participating teams (100+ teams)</a:t>
                      </a:r>
                    </a:p>
                    <a:p>
                      <a:pPr marL="342900" indent="-342900">
                        <a:buFont typeface="Arial" panose="020B0604020202020204" pitchFamily="34" charset="0"/>
                        <a:buChar char="•"/>
                      </a:pPr>
                      <a:r>
                        <a:rPr lang="en-US" altLang="zh-TW" sz="1600" dirty="0"/>
                        <a:t>Work on broader topics (3+ areas)</a:t>
                      </a:r>
                    </a:p>
                    <a:p>
                      <a:pPr marL="342900" indent="-342900">
                        <a:buFont typeface="Arial" panose="020B0604020202020204" pitchFamily="34" charset="0"/>
                        <a:buChar char="•"/>
                      </a:pPr>
                      <a:r>
                        <a:rPr lang="en-US" altLang="zh-TW" sz="1600" dirty="0"/>
                        <a:t>Consolidate EDA sister contests </a:t>
                      </a:r>
                    </a:p>
                  </a:txBody>
                  <a:tcPr marL="121920" marR="121920"/>
                </a:tc>
                <a:extLst>
                  <a:ext uri="{0D108BD9-81ED-4DB2-BD59-A6C34878D82A}">
                    <a16:rowId xmlns:a16="http://schemas.microsoft.com/office/drawing/2014/main" val="10002"/>
                  </a:ext>
                </a:extLst>
              </a:tr>
              <a:tr h="1835131">
                <a:tc>
                  <a:txBody>
                    <a:bodyPr/>
                    <a:lstStyle/>
                    <a:p>
                      <a:r>
                        <a:rPr lang="en-US" altLang="zh-TW" sz="1600" dirty="0"/>
                        <a:t>Current status</a:t>
                      </a:r>
                    </a:p>
                    <a:p>
                      <a:endParaRPr lang="zh-TW" altLang="en-US" sz="1600" dirty="0"/>
                    </a:p>
                  </a:txBody>
                  <a:tcPr marL="121920" marR="121920"/>
                </a:tc>
                <a:tc>
                  <a:txBody>
                    <a:bodyPr/>
                    <a:lstStyle/>
                    <a:p>
                      <a:pPr marL="285750" indent="-285750">
                        <a:buFont typeface="Arial" panose="020B0604020202020204" pitchFamily="34" charset="0"/>
                        <a:buChar char="•"/>
                      </a:pPr>
                      <a:r>
                        <a:rPr lang="en-US" altLang="zh-TW" sz="1600" dirty="0"/>
                        <a:t>Thrived with </a:t>
                      </a:r>
                      <a:r>
                        <a:rPr lang="en-US" altLang="zh-TW" sz="1600" dirty="0">
                          <a:solidFill>
                            <a:srgbClr val="006600"/>
                          </a:solidFill>
                        </a:rPr>
                        <a:t>112 teams </a:t>
                      </a:r>
                      <a:r>
                        <a:rPr lang="en-US" altLang="zh-TW" sz="1600" dirty="0"/>
                        <a:t>in 2015 (56, 87, 93, 112) &amp; highest ICCAD attendance &amp; sufficient Taiwan MOE financial </a:t>
                      </a:r>
                      <a:r>
                        <a:rPr lang="en-US" altLang="zh-TW" sz="1600" dirty="0">
                          <a:solidFill>
                            <a:srgbClr val="006600"/>
                          </a:solidFill>
                        </a:rPr>
                        <a:t>($110K </a:t>
                      </a:r>
                      <a:r>
                        <a:rPr lang="en-US" altLang="zh-TW" sz="1600" dirty="0"/>
                        <a:t>per year)</a:t>
                      </a:r>
                    </a:p>
                    <a:p>
                      <a:pPr marL="285750" indent="-285750">
                        <a:buFont typeface="Arial" panose="020B0604020202020204" pitchFamily="34" charset="0"/>
                        <a:buChar char="•"/>
                      </a:pPr>
                      <a:r>
                        <a:rPr lang="en-US" altLang="zh-TW" sz="1600" dirty="0"/>
                        <a:t>Gained higher geographical diversity (</a:t>
                      </a:r>
                      <a:r>
                        <a:rPr lang="en-US" altLang="zh-TW" sz="1600" dirty="0">
                          <a:solidFill>
                            <a:srgbClr val="006600"/>
                          </a:solidFill>
                        </a:rPr>
                        <a:t>12 regions</a:t>
                      </a:r>
                      <a:r>
                        <a:rPr lang="en-US" altLang="zh-TW" sz="1600" dirty="0"/>
                        <a:t>, 60% from Taiwan now)</a:t>
                      </a:r>
                    </a:p>
                    <a:p>
                      <a:pPr marL="285750" indent="-285750">
                        <a:buFont typeface="Arial" panose="020B0604020202020204" pitchFamily="34" charset="0"/>
                        <a:buChar char="•"/>
                      </a:pPr>
                      <a:r>
                        <a:rPr lang="en-US" altLang="zh-TW" sz="1600" dirty="0"/>
                        <a:t>Published 16+ DAC/ICCAD papers based on past contests</a:t>
                      </a:r>
                    </a:p>
                  </a:txBody>
                  <a:tcPr marL="121920" marR="121920"/>
                </a:tc>
                <a:extLst>
                  <a:ext uri="{0D108BD9-81ED-4DB2-BD59-A6C34878D82A}">
                    <a16:rowId xmlns:a16="http://schemas.microsoft.com/office/drawing/2014/main" val="10003"/>
                  </a:ext>
                </a:extLst>
              </a:tr>
              <a:tr h="1082595">
                <a:tc>
                  <a:txBody>
                    <a:bodyPr/>
                    <a:lstStyle/>
                    <a:p>
                      <a:r>
                        <a:rPr lang="en-US" altLang="zh-TW" sz="1600" dirty="0"/>
                        <a:t>Current</a:t>
                      </a:r>
                      <a:r>
                        <a:rPr lang="en-US" altLang="zh-TW" sz="1600" baseline="0" dirty="0"/>
                        <a:t> issue</a:t>
                      </a:r>
                      <a:endParaRPr lang="zh-TW" altLang="en-US" sz="1600" dirty="0"/>
                    </a:p>
                  </a:txBody>
                  <a:tcPr marL="121920" marR="121920"/>
                </a:tc>
                <a:tc>
                  <a:txBody>
                    <a:bodyPr/>
                    <a:lstStyle/>
                    <a:p>
                      <a:r>
                        <a:rPr lang="en-US" altLang="zh-TW" sz="1600" dirty="0">
                          <a:solidFill>
                            <a:srgbClr val="C00000"/>
                          </a:solidFill>
                        </a:rPr>
                        <a:t>Taiwan MOE will</a:t>
                      </a:r>
                      <a:r>
                        <a:rPr lang="zh-TW" altLang="en-US" sz="1600" dirty="0">
                          <a:solidFill>
                            <a:srgbClr val="C00000"/>
                          </a:solidFill>
                        </a:rPr>
                        <a:t> </a:t>
                      </a:r>
                      <a:r>
                        <a:rPr lang="en-US" altLang="zh-TW" sz="1600" dirty="0">
                          <a:solidFill>
                            <a:srgbClr val="C00000"/>
                          </a:solidFill>
                        </a:rPr>
                        <a:t>reduce</a:t>
                      </a:r>
                      <a:r>
                        <a:rPr lang="zh-TW" altLang="en-US" sz="1600" dirty="0">
                          <a:solidFill>
                            <a:srgbClr val="C00000"/>
                          </a:solidFill>
                        </a:rPr>
                        <a:t> </a:t>
                      </a:r>
                      <a:r>
                        <a:rPr lang="en-US" altLang="zh-TW" sz="1600" dirty="0">
                          <a:solidFill>
                            <a:srgbClr val="C00000"/>
                          </a:solidFill>
                        </a:rPr>
                        <a:t>the financial support from</a:t>
                      </a:r>
                      <a:r>
                        <a:rPr lang="zh-TW" altLang="en-US" sz="1600" dirty="0">
                          <a:solidFill>
                            <a:srgbClr val="C00000"/>
                          </a:solidFill>
                        </a:rPr>
                        <a:t> </a:t>
                      </a:r>
                      <a:r>
                        <a:rPr lang="en-US" altLang="zh-TW" sz="1600" dirty="0">
                          <a:solidFill>
                            <a:srgbClr val="C00000"/>
                          </a:solidFill>
                        </a:rPr>
                        <a:t>$110K</a:t>
                      </a:r>
                      <a:r>
                        <a:rPr lang="zh-TW" altLang="en-US" sz="1600" dirty="0">
                          <a:solidFill>
                            <a:srgbClr val="C00000"/>
                          </a:solidFill>
                        </a:rPr>
                        <a:t> </a:t>
                      </a:r>
                      <a:r>
                        <a:rPr lang="en-US" altLang="zh-TW" sz="1600" dirty="0">
                          <a:solidFill>
                            <a:srgbClr val="C00000"/>
                          </a:solidFill>
                        </a:rPr>
                        <a:t>to</a:t>
                      </a:r>
                      <a:r>
                        <a:rPr lang="zh-TW" altLang="en-US" sz="1600" dirty="0">
                          <a:solidFill>
                            <a:srgbClr val="C00000"/>
                          </a:solidFill>
                        </a:rPr>
                        <a:t> </a:t>
                      </a:r>
                      <a:endParaRPr lang="en-US" altLang="zh-TW" sz="1600" dirty="0">
                        <a:solidFill>
                          <a:srgbClr val="C00000"/>
                        </a:solidFill>
                      </a:endParaRPr>
                    </a:p>
                    <a:p>
                      <a:r>
                        <a:rPr lang="en-US" altLang="zh-TW" sz="1600" dirty="0">
                          <a:solidFill>
                            <a:srgbClr val="C00000"/>
                          </a:solidFill>
                        </a:rPr>
                        <a:t>~</a:t>
                      </a:r>
                      <a:r>
                        <a:rPr lang="zh-TW" altLang="en-US" sz="1600" dirty="0">
                          <a:solidFill>
                            <a:srgbClr val="C00000"/>
                          </a:solidFill>
                        </a:rPr>
                        <a:t> </a:t>
                      </a:r>
                      <a:r>
                        <a:rPr lang="en-US" altLang="zh-TW" sz="1600" dirty="0">
                          <a:solidFill>
                            <a:srgbClr val="C00000"/>
                          </a:solidFill>
                        </a:rPr>
                        <a:t>$60K;</a:t>
                      </a:r>
                      <a:r>
                        <a:rPr lang="zh-TW" altLang="en-US" sz="1600" dirty="0">
                          <a:solidFill>
                            <a:srgbClr val="C00000"/>
                          </a:solidFill>
                        </a:rPr>
                        <a:t> </a:t>
                      </a:r>
                      <a:r>
                        <a:rPr lang="en-US" altLang="zh-TW" sz="1600" dirty="0">
                          <a:solidFill>
                            <a:srgbClr val="C00000"/>
                          </a:solidFill>
                        </a:rPr>
                        <a:t>need</a:t>
                      </a:r>
                      <a:r>
                        <a:rPr lang="zh-TW" altLang="en-US" sz="1600" dirty="0">
                          <a:solidFill>
                            <a:srgbClr val="C00000"/>
                          </a:solidFill>
                        </a:rPr>
                        <a:t> </a:t>
                      </a:r>
                      <a:r>
                        <a:rPr lang="en-US" altLang="zh-TW" sz="1600" dirty="0">
                          <a:solidFill>
                            <a:srgbClr val="C00000"/>
                          </a:solidFill>
                        </a:rPr>
                        <a:t>to</a:t>
                      </a:r>
                      <a:r>
                        <a:rPr lang="zh-TW" altLang="en-US" sz="1600" dirty="0">
                          <a:solidFill>
                            <a:srgbClr val="C00000"/>
                          </a:solidFill>
                        </a:rPr>
                        <a:t> </a:t>
                      </a:r>
                      <a:r>
                        <a:rPr lang="en-US" altLang="zh-TW" sz="1600" dirty="0">
                          <a:solidFill>
                            <a:srgbClr val="C00000"/>
                          </a:solidFill>
                        </a:rPr>
                        <a:t>find</a:t>
                      </a:r>
                      <a:r>
                        <a:rPr lang="zh-TW" altLang="en-US" sz="1600" dirty="0">
                          <a:solidFill>
                            <a:srgbClr val="C00000"/>
                          </a:solidFill>
                        </a:rPr>
                        <a:t> </a:t>
                      </a:r>
                      <a:r>
                        <a:rPr lang="en-US" altLang="zh-TW" sz="1600" dirty="0">
                          <a:solidFill>
                            <a:srgbClr val="C00000"/>
                          </a:solidFill>
                        </a:rPr>
                        <a:t>more</a:t>
                      </a:r>
                      <a:r>
                        <a:rPr lang="zh-TW" altLang="en-US" sz="1600" dirty="0">
                          <a:solidFill>
                            <a:srgbClr val="C00000"/>
                          </a:solidFill>
                        </a:rPr>
                        <a:t> </a:t>
                      </a:r>
                      <a:r>
                        <a:rPr lang="en-US" altLang="zh-TW" sz="1600" dirty="0">
                          <a:solidFill>
                            <a:srgbClr val="C00000"/>
                          </a:solidFill>
                        </a:rPr>
                        <a:t>financial</a:t>
                      </a:r>
                      <a:r>
                        <a:rPr lang="zh-TW" altLang="en-US" sz="1600" dirty="0">
                          <a:solidFill>
                            <a:srgbClr val="C00000"/>
                          </a:solidFill>
                        </a:rPr>
                        <a:t> </a:t>
                      </a:r>
                      <a:r>
                        <a:rPr lang="en-US" altLang="zh-TW" sz="1600" dirty="0">
                          <a:solidFill>
                            <a:srgbClr val="C00000"/>
                          </a:solidFill>
                        </a:rPr>
                        <a:t>support</a:t>
                      </a:r>
                      <a:r>
                        <a:rPr lang="zh-TW" altLang="en-US" sz="1600" dirty="0">
                          <a:solidFill>
                            <a:srgbClr val="C00000"/>
                          </a:solidFill>
                        </a:rPr>
                        <a:t> </a:t>
                      </a:r>
                      <a:r>
                        <a:rPr lang="en-US" altLang="zh-TW" sz="1600" dirty="0">
                          <a:solidFill>
                            <a:srgbClr val="C00000"/>
                          </a:solidFill>
                        </a:rPr>
                        <a:t>($6K</a:t>
                      </a:r>
                      <a:r>
                        <a:rPr lang="zh-TW" altLang="en-US" sz="1600" dirty="0">
                          <a:solidFill>
                            <a:srgbClr val="C00000"/>
                          </a:solidFill>
                        </a:rPr>
                        <a:t> </a:t>
                      </a:r>
                      <a:r>
                        <a:rPr lang="en-US" altLang="zh-TW" sz="1600" dirty="0">
                          <a:solidFill>
                            <a:srgbClr val="C00000"/>
                          </a:solidFill>
                        </a:rPr>
                        <a:t>from</a:t>
                      </a:r>
                      <a:r>
                        <a:rPr lang="zh-TW" altLang="en-US" sz="1600" dirty="0">
                          <a:solidFill>
                            <a:srgbClr val="C00000"/>
                          </a:solidFill>
                        </a:rPr>
                        <a:t> </a:t>
                      </a:r>
                      <a:r>
                        <a:rPr lang="en-US" altLang="zh-TW" sz="1600" dirty="0">
                          <a:solidFill>
                            <a:srgbClr val="C00000"/>
                          </a:solidFill>
                        </a:rPr>
                        <a:t>CEDA??)</a:t>
                      </a:r>
                    </a:p>
                  </a:txBody>
                  <a:tcPr marL="121920" marR="121920"/>
                </a:tc>
                <a:extLst>
                  <a:ext uri="{0D108BD9-81ED-4DB2-BD59-A6C34878D82A}">
                    <a16:rowId xmlns:a16="http://schemas.microsoft.com/office/drawing/2014/main" val="10004"/>
                  </a:ext>
                </a:extLst>
              </a:tr>
              <a:tr h="335280">
                <a:tc>
                  <a:txBody>
                    <a:bodyPr/>
                    <a:lstStyle/>
                    <a:p>
                      <a:r>
                        <a:rPr lang="en-US" altLang="zh-TW" sz="1600" dirty="0"/>
                        <a:t>Owner</a:t>
                      </a:r>
                      <a:endParaRPr lang="zh-TW" altLang="en-US" sz="1600" dirty="0"/>
                    </a:p>
                  </a:txBody>
                  <a:tcPr marL="121920" marR="121920"/>
                </a:tc>
                <a:tc>
                  <a:txBody>
                    <a:bodyPr/>
                    <a:lstStyle/>
                    <a:p>
                      <a:r>
                        <a:rPr lang="en-US" altLang="zh-TW" sz="1600" dirty="0"/>
                        <a:t>Yao-Wen Chang</a:t>
                      </a:r>
                      <a:endParaRPr lang="zh-TW" altLang="en-US" sz="1600" dirty="0"/>
                    </a:p>
                  </a:txBody>
                  <a:tcPr marL="121920" marR="121920"/>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4249396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ChangeArrowheads="1"/>
          </p:cNvSpPr>
          <p:nvPr/>
        </p:nvSpPr>
        <p:spPr bwMode="auto">
          <a:xfrm>
            <a:off x="3962400" y="1143001"/>
            <a:ext cx="3556000" cy="1800251"/>
          </a:xfrm>
          <a:prstGeom prst="rect">
            <a:avLst/>
          </a:prstGeom>
          <a:noFill/>
          <a:ln>
            <a:noFill/>
          </a:ln>
          <a:effectLst/>
        </p:spPr>
        <p:txBody>
          <a:bodyPr lIns="0" tIns="0" rIns="0" bIns="0"/>
          <a:lstStyle/>
          <a:p>
            <a:pPr marL="457189" indent="-457189" defTabSz="1219170">
              <a:spcBef>
                <a:spcPct val="20000"/>
              </a:spcBef>
            </a:pPr>
            <a:r>
              <a:rPr lang="en-US" altLang="zh-TW" sz="2667" b="1" kern="0" dirty="0">
                <a:solidFill>
                  <a:sysClr val="windowText" lastClr="000000"/>
                </a:solidFill>
                <a:latin typeface="Calibri"/>
                <a:cs typeface="Calibri"/>
                <a:sym typeface="Calibri"/>
              </a:rPr>
              <a:t>2013 CAD Contest</a:t>
            </a:r>
          </a:p>
          <a:p>
            <a:pPr marL="457189" indent="-457189" defTabSz="1219170">
              <a:spcBef>
                <a:spcPct val="20000"/>
              </a:spcBef>
            </a:pPr>
            <a:r>
              <a:rPr lang="en-US" altLang="zh-TW" sz="2400" b="1" kern="0" dirty="0">
                <a:solidFill>
                  <a:srgbClr val="00B050"/>
                </a:solidFill>
                <a:latin typeface="Calibri"/>
                <a:cs typeface="Calibri"/>
                <a:sym typeface="Calibri"/>
              </a:rPr>
              <a:t>87 teams from 9 regions       </a:t>
            </a:r>
          </a:p>
          <a:p>
            <a:pPr marL="457189" indent="-457189" defTabSz="1219170">
              <a:spcBef>
                <a:spcPct val="20000"/>
              </a:spcBef>
            </a:pPr>
            <a:r>
              <a:rPr lang="en-US" altLang="zh-TW" sz="2133" b="1" kern="0" dirty="0">
                <a:solidFill>
                  <a:sysClr val="windowText" lastClr="000000"/>
                </a:solidFill>
                <a:latin typeface="Calibri"/>
                <a:cs typeface="Calibri"/>
                <a:sym typeface="Calibri"/>
              </a:rPr>
              <a:t>USA, Canada, Brazil, </a:t>
            </a:r>
          </a:p>
          <a:p>
            <a:pPr marL="457189" indent="-457189" defTabSz="1219170">
              <a:spcBef>
                <a:spcPts val="200"/>
              </a:spcBef>
            </a:pPr>
            <a:r>
              <a:rPr lang="en-US" altLang="zh-TW" sz="2133" b="1" kern="0" dirty="0">
                <a:solidFill>
                  <a:sysClr val="windowText" lastClr="000000"/>
                </a:solidFill>
                <a:latin typeface="Calibri"/>
                <a:cs typeface="Calibri"/>
                <a:sym typeface="Calibri"/>
              </a:rPr>
              <a:t>India, Russia, Japan,</a:t>
            </a:r>
          </a:p>
          <a:p>
            <a:pPr marL="457189" indent="-457189" defTabSz="1219170">
              <a:spcBef>
                <a:spcPts val="200"/>
              </a:spcBef>
            </a:pPr>
            <a:r>
              <a:rPr lang="en-US" altLang="zh-TW" sz="2133" b="1" kern="0" dirty="0">
                <a:solidFill>
                  <a:sysClr val="windowText" lastClr="000000"/>
                </a:solidFill>
                <a:latin typeface="Calibri"/>
                <a:cs typeface="Calibri"/>
                <a:sym typeface="Calibri"/>
              </a:rPr>
              <a:t>Mainland China, Hong Kong </a:t>
            </a:r>
            <a:br>
              <a:rPr lang="en-US" altLang="zh-TW" sz="2133" b="1" kern="0" dirty="0">
                <a:solidFill>
                  <a:sysClr val="windowText" lastClr="000000"/>
                </a:solidFill>
                <a:latin typeface="Calibri"/>
                <a:cs typeface="Calibri"/>
                <a:sym typeface="Calibri"/>
              </a:rPr>
            </a:br>
            <a:r>
              <a:rPr lang="en-US" altLang="zh-TW" sz="2133" b="1" kern="0" dirty="0">
                <a:solidFill>
                  <a:sysClr val="windowText" lastClr="000000"/>
                </a:solidFill>
                <a:latin typeface="Calibri"/>
                <a:cs typeface="Calibri"/>
                <a:sym typeface="Calibri"/>
              </a:rPr>
              <a:t>&amp; Taiwan</a:t>
            </a:r>
          </a:p>
        </p:txBody>
      </p:sp>
      <p:sp>
        <p:nvSpPr>
          <p:cNvPr id="7" name="Rectangle 8"/>
          <p:cNvSpPr>
            <a:spLocks noChangeArrowheads="1"/>
          </p:cNvSpPr>
          <p:nvPr/>
        </p:nvSpPr>
        <p:spPr bwMode="auto">
          <a:xfrm>
            <a:off x="7721600" y="1143001"/>
            <a:ext cx="4388133" cy="2692399"/>
          </a:xfrm>
          <a:prstGeom prst="rect">
            <a:avLst/>
          </a:prstGeom>
          <a:noFill/>
          <a:ln>
            <a:noFill/>
          </a:ln>
          <a:effectLst/>
        </p:spPr>
        <p:txBody>
          <a:bodyPr lIns="0" tIns="0" rIns="0" bIns="0"/>
          <a:lstStyle/>
          <a:p>
            <a:pPr marL="457189" indent="-457189" defTabSz="1219170">
              <a:spcBef>
                <a:spcPct val="20000"/>
              </a:spcBef>
            </a:pPr>
            <a:r>
              <a:rPr lang="en-US" altLang="zh-TW" sz="2667" b="1" kern="0" dirty="0">
                <a:solidFill>
                  <a:sysClr val="windowText" lastClr="000000"/>
                </a:solidFill>
                <a:latin typeface="Calibri"/>
                <a:cs typeface="Calibri"/>
                <a:sym typeface="Calibri"/>
              </a:rPr>
              <a:t>2014 CAD Contest</a:t>
            </a:r>
          </a:p>
          <a:p>
            <a:pPr marL="457189" indent="-457189" defTabSz="1219170">
              <a:spcBef>
                <a:spcPct val="20000"/>
              </a:spcBef>
            </a:pPr>
            <a:r>
              <a:rPr lang="en-US" altLang="zh-TW" sz="2400" b="1" kern="0" dirty="0">
                <a:solidFill>
                  <a:srgbClr val="00B050"/>
                </a:solidFill>
                <a:latin typeface="Calibri"/>
                <a:cs typeface="Calibri"/>
                <a:sym typeface="Calibri"/>
              </a:rPr>
              <a:t>93 teams from 9 regions</a:t>
            </a:r>
          </a:p>
          <a:p>
            <a:pPr marL="457189" indent="-457189" defTabSz="1219170">
              <a:spcBef>
                <a:spcPct val="20000"/>
              </a:spcBef>
            </a:pPr>
            <a:r>
              <a:rPr lang="en-US" altLang="zh-TW" sz="2133" b="1" kern="0" dirty="0">
                <a:solidFill>
                  <a:sysClr val="windowText" lastClr="000000"/>
                </a:solidFill>
                <a:latin typeface="Calibri"/>
                <a:cs typeface="Calibri"/>
                <a:sym typeface="Calibri"/>
              </a:rPr>
              <a:t>USA, Canada, Brazil,</a:t>
            </a:r>
          </a:p>
          <a:p>
            <a:pPr marL="457189" indent="-457189" defTabSz="1219170">
              <a:spcBef>
                <a:spcPts val="200"/>
              </a:spcBef>
            </a:pPr>
            <a:r>
              <a:rPr lang="en-US" altLang="zh-TW" sz="2133" b="1" kern="0" dirty="0">
                <a:solidFill>
                  <a:sysClr val="windowText" lastClr="000000"/>
                </a:solidFill>
                <a:latin typeface="Calibri"/>
                <a:cs typeface="Calibri"/>
                <a:sym typeface="Calibri"/>
              </a:rPr>
              <a:t>Russian Federation, </a:t>
            </a:r>
          </a:p>
          <a:p>
            <a:pPr marL="457189" indent="-457189" defTabSz="1219170">
              <a:spcBef>
                <a:spcPts val="200"/>
              </a:spcBef>
            </a:pPr>
            <a:r>
              <a:rPr lang="en-US" altLang="zh-TW" sz="2133" b="1" kern="0" dirty="0">
                <a:solidFill>
                  <a:sysClr val="windowText" lastClr="000000"/>
                </a:solidFill>
                <a:latin typeface="Calibri"/>
                <a:cs typeface="Calibri"/>
                <a:sym typeface="Calibri"/>
              </a:rPr>
              <a:t>India, Singapore, </a:t>
            </a:r>
          </a:p>
          <a:p>
            <a:pPr marL="457189" indent="-457189" defTabSz="1219170">
              <a:spcBef>
                <a:spcPts val="200"/>
              </a:spcBef>
            </a:pPr>
            <a:r>
              <a:rPr lang="en-US" altLang="zh-TW" sz="2133" b="1" kern="0" dirty="0">
                <a:solidFill>
                  <a:sysClr val="windowText" lastClr="000000"/>
                </a:solidFill>
                <a:latin typeface="Calibri"/>
                <a:cs typeface="Calibri"/>
                <a:sym typeface="Calibri"/>
              </a:rPr>
              <a:t>Mainland China, Hong Kong &amp; Taiwan</a:t>
            </a:r>
          </a:p>
        </p:txBody>
      </p:sp>
      <p:sp>
        <p:nvSpPr>
          <p:cNvPr id="2" name="標題 1"/>
          <p:cNvSpPr>
            <a:spLocks noGrp="1"/>
          </p:cNvSpPr>
          <p:nvPr>
            <p:ph type="title"/>
          </p:nvPr>
        </p:nvSpPr>
        <p:spPr>
          <a:xfrm>
            <a:off x="203200" y="177800"/>
            <a:ext cx="10481733" cy="914400"/>
          </a:xfrm>
        </p:spPr>
        <p:txBody>
          <a:bodyPr/>
          <a:lstStyle/>
          <a:p>
            <a:r>
              <a:rPr lang="en-US" altLang="zh-TW" b="1" dirty="0"/>
              <a:t>Registration Statistics</a:t>
            </a:r>
            <a:endParaRPr lang="zh-TW" altLang="en-US" b="1" dirty="0"/>
          </a:p>
        </p:txBody>
      </p:sp>
      <p:sp>
        <p:nvSpPr>
          <p:cNvPr id="8" name="Rectangle 7"/>
          <p:cNvSpPr>
            <a:spLocks noChangeArrowheads="1"/>
          </p:cNvSpPr>
          <p:nvPr/>
        </p:nvSpPr>
        <p:spPr bwMode="auto">
          <a:xfrm>
            <a:off x="178280" y="1143001"/>
            <a:ext cx="3901440" cy="1800251"/>
          </a:xfrm>
          <a:prstGeom prst="rect">
            <a:avLst/>
          </a:prstGeom>
          <a:noFill/>
          <a:ln>
            <a:noFill/>
          </a:ln>
          <a:effectLst/>
        </p:spPr>
        <p:txBody>
          <a:bodyPr lIns="0" tIns="0" rIns="0" bIns="0"/>
          <a:lstStyle/>
          <a:p>
            <a:pPr marL="457189" indent="-457189" defTabSz="1219170">
              <a:spcBef>
                <a:spcPct val="20000"/>
              </a:spcBef>
            </a:pPr>
            <a:r>
              <a:rPr lang="en-US" altLang="zh-TW" sz="2667" b="1" kern="0" dirty="0">
                <a:solidFill>
                  <a:sysClr val="windowText" lastClr="000000"/>
                </a:solidFill>
                <a:latin typeface="Calibri"/>
                <a:cs typeface="Calibri"/>
                <a:sym typeface="Calibri"/>
              </a:rPr>
              <a:t>2012 CAD Contest</a:t>
            </a:r>
          </a:p>
          <a:p>
            <a:pPr marL="457189" indent="-457189" defTabSz="1219170">
              <a:spcBef>
                <a:spcPct val="20000"/>
              </a:spcBef>
            </a:pPr>
            <a:r>
              <a:rPr lang="en-US" altLang="zh-TW" sz="2400" b="1" kern="0" dirty="0">
                <a:solidFill>
                  <a:srgbClr val="00B050"/>
                </a:solidFill>
                <a:latin typeface="Calibri"/>
                <a:cs typeface="Calibri"/>
                <a:sym typeface="Calibri"/>
              </a:rPr>
              <a:t>56 teams from 7 regions</a:t>
            </a:r>
          </a:p>
          <a:p>
            <a:pPr marL="457189" indent="-457189" defTabSz="1219170">
              <a:spcBef>
                <a:spcPct val="20000"/>
              </a:spcBef>
            </a:pPr>
            <a:r>
              <a:rPr lang="en-US" altLang="zh-TW" sz="2133" b="1" kern="0" dirty="0">
                <a:solidFill>
                  <a:sysClr val="windowText" lastClr="000000"/>
                </a:solidFill>
                <a:latin typeface="Calibri"/>
                <a:cs typeface="Calibri"/>
                <a:sym typeface="Calibri"/>
              </a:rPr>
              <a:t>USA, Japan, Mainland</a:t>
            </a:r>
          </a:p>
          <a:p>
            <a:pPr marL="457189" indent="-457189" defTabSz="1219170">
              <a:spcBef>
                <a:spcPts val="200"/>
              </a:spcBef>
            </a:pPr>
            <a:r>
              <a:rPr lang="en-US" altLang="zh-TW" sz="2133" b="1" kern="0" dirty="0">
                <a:solidFill>
                  <a:sysClr val="windowText" lastClr="000000"/>
                </a:solidFill>
                <a:latin typeface="Calibri"/>
                <a:cs typeface="Calibri"/>
                <a:sym typeface="Calibri"/>
              </a:rPr>
              <a:t>China, Hong Kong, </a:t>
            </a:r>
          </a:p>
          <a:p>
            <a:pPr marL="457189" indent="-457189" defTabSz="1219170">
              <a:spcBef>
                <a:spcPts val="200"/>
              </a:spcBef>
            </a:pPr>
            <a:r>
              <a:rPr lang="en-US" altLang="zh-TW" sz="2133" b="1" kern="0" dirty="0">
                <a:solidFill>
                  <a:sysClr val="windowText" lastClr="000000"/>
                </a:solidFill>
                <a:latin typeface="Calibri"/>
                <a:cs typeface="Calibri"/>
                <a:sym typeface="Calibri"/>
              </a:rPr>
              <a:t>Korea, Italy &amp; Taiwan</a:t>
            </a:r>
          </a:p>
        </p:txBody>
      </p:sp>
      <p:sp>
        <p:nvSpPr>
          <p:cNvPr id="9" name="Rounded Rectangle 8"/>
          <p:cNvSpPr/>
          <p:nvPr/>
        </p:nvSpPr>
        <p:spPr>
          <a:xfrm>
            <a:off x="609600" y="3632200"/>
            <a:ext cx="11137547" cy="2590800"/>
          </a:xfrm>
          <a:prstGeom prst="roundRect">
            <a:avLst/>
          </a:prstGeom>
        </p:spPr>
        <p:style>
          <a:lnRef idx="1">
            <a:schemeClr val="accent1"/>
          </a:lnRef>
          <a:fillRef idx="2">
            <a:schemeClr val="accent1"/>
          </a:fillRef>
          <a:effectRef idx="1">
            <a:schemeClr val="accent1"/>
          </a:effectRef>
          <a:fontRef idx="minor">
            <a:schemeClr val="dk1"/>
          </a:fontRef>
        </p:style>
        <p:txBody>
          <a:bodyPr lIns="121920" tIns="121920" rIns="121920" bIns="121920" rtlCol="0" anchor="t" anchorCtr="0"/>
          <a:lstStyle/>
          <a:p>
            <a:pPr defTabSz="1219170"/>
            <a:r>
              <a:rPr lang="en-US" altLang="zh-TW" sz="2400" b="1" kern="0" dirty="0">
                <a:solidFill>
                  <a:srgbClr val="006600"/>
                </a:solidFill>
                <a:latin typeface="Arial" panose="020B0604020202020204" pitchFamily="34" charset="0"/>
                <a:ea typeface="微軟正黑體" panose="020B0604030504040204" pitchFamily="34" charset="-120"/>
                <a:cs typeface="Arial" panose="020B0604020202020204" pitchFamily="34" charset="0"/>
                <a:sym typeface="Calibri"/>
              </a:rPr>
              <a:t>2015 CAD Contest at ICCAD</a:t>
            </a:r>
          </a:p>
          <a:p>
            <a:pPr defTabSz="1219170"/>
            <a:r>
              <a:rPr lang="en-US" altLang="zh-TW" sz="2133" b="1" kern="0" dirty="0">
                <a:solidFill>
                  <a:srgbClr val="00B050"/>
                </a:solidFill>
                <a:latin typeface="Arial" panose="020B0604020202020204" pitchFamily="34" charset="0"/>
                <a:ea typeface="微軟正黑體" panose="020B0604030504040204" pitchFamily="34" charset="-120"/>
                <a:cs typeface="Arial" panose="020B0604020202020204" pitchFamily="34" charset="0"/>
                <a:sym typeface="Calibri"/>
              </a:rPr>
              <a:t>112 teams from 12 regions/countries</a:t>
            </a:r>
          </a:p>
          <a:p>
            <a:pPr marL="380990" indent="-380990" defTabSz="1219170">
              <a:buSzPct val="60000"/>
              <a:buFont typeface="Wingdings" panose="05000000000000000000" pitchFamily="2" charset="2"/>
              <a:buChar char="q"/>
            </a:pPr>
            <a:r>
              <a:rPr lang="en-US" altLang="zh-TW" sz="1867" b="1" kern="0" dirty="0">
                <a:solidFill>
                  <a:prstClr val="black"/>
                </a:solidFill>
                <a:latin typeface="Arial" panose="020B0604020202020204" pitchFamily="34" charset="0"/>
                <a:ea typeface="微軟正黑體" panose="020B0604030504040204" pitchFamily="34" charset="-120"/>
                <a:cs typeface="Arial" panose="020B0604020202020204" pitchFamily="34" charset="0"/>
                <a:sym typeface="Calibri"/>
              </a:rPr>
              <a:t>Asia: Taiwan, Mainland China, Hong Kong, Korea, India, Iran</a:t>
            </a:r>
          </a:p>
          <a:p>
            <a:pPr marL="380990" indent="-380990" defTabSz="1219170">
              <a:buSzPct val="60000"/>
              <a:buFont typeface="Wingdings" panose="05000000000000000000" pitchFamily="2" charset="2"/>
              <a:buChar char="q"/>
            </a:pPr>
            <a:r>
              <a:rPr lang="en-US" altLang="zh-TW" sz="1867" b="1" kern="0" dirty="0">
                <a:solidFill>
                  <a:prstClr val="black"/>
                </a:solidFill>
                <a:latin typeface="Arial" panose="020B0604020202020204" pitchFamily="34" charset="0"/>
                <a:ea typeface="微軟正黑體" panose="020B0604030504040204" pitchFamily="34" charset="-120"/>
                <a:cs typeface="Arial" panose="020B0604020202020204" pitchFamily="34" charset="0"/>
                <a:sym typeface="Calibri"/>
              </a:rPr>
              <a:t>North America: USA</a:t>
            </a:r>
          </a:p>
          <a:p>
            <a:pPr marL="380990" indent="-380990" defTabSz="1219170">
              <a:buSzPct val="60000"/>
              <a:buFont typeface="Wingdings" panose="05000000000000000000" pitchFamily="2" charset="2"/>
              <a:buChar char="q"/>
            </a:pPr>
            <a:r>
              <a:rPr lang="en-US" altLang="zh-TW" sz="1867" b="1" kern="0" dirty="0">
                <a:solidFill>
                  <a:prstClr val="black"/>
                </a:solidFill>
                <a:latin typeface="Arial" panose="020B0604020202020204" pitchFamily="34" charset="0"/>
                <a:ea typeface="微軟正黑體" panose="020B0604030504040204" pitchFamily="34" charset="-120"/>
                <a:cs typeface="Arial" panose="020B0604020202020204" pitchFamily="34" charset="0"/>
                <a:sym typeface="Calibri"/>
              </a:rPr>
              <a:t>South America: Brazil</a:t>
            </a:r>
          </a:p>
          <a:p>
            <a:pPr marL="380990" indent="-380990" defTabSz="1219170">
              <a:buSzPct val="60000"/>
              <a:buFont typeface="Wingdings" panose="05000000000000000000" pitchFamily="2" charset="2"/>
              <a:buChar char="q"/>
            </a:pPr>
            <a:r>
              <a:rPr lang="en-US" altLang="zh-TW" sz="1867" b="1" kern="0" dirty="0">
                <a:solidFill>
                  <a:prstClr val="black"/>
                </a:solidFill>
                <a:latin typeface="Arial" panose="020B0604020202020204" pitchFamily="34" charset="0"/>
                <a:ea typeface="微軟正黑體" panose="020B0604030504040204" pitchFamily="34" charset="-120"/>
                <a:cs typeface="Arial" panose="020B0604020202020204" pitchFamily="34" charset="0"/>
                <a:sym typeface="Calibri"/>
              </a:rPr>
              <a:t>Europe: Belgium, Sweden, Russian Federation</a:t>
            </a:r>
          </a:p>
          <a:p>
            <a:pPr marL="380990" indent="-380990" defTabSz="1219170">
              <a:buSzPct val="60000"/>
              <a:buFont typeface="Wingdings" panose="05000000000000000000" pitchFamily="2" charset="2"/>
              <a:buChar char="q"/>
            </a:pPr>
            <a:r>
              <a:rPr lang="en-US" altLang="zh-TW" sz="1867" b="1" kern="0" dirty="0">
                <a:solidFill>
                  <a:prstClr val="black"/>
                </a:solidFill>
                <a:latin typeface="Arial" panose="020B0604020202020204" pitchFamily="34" charset="0"/>
                <a:ea typeface="微軟正黑體" panose="020B0604030504040204" pitchFamily="34" charset="-120"/>
                <a:cs typeface="Arial" panose="020B0604020202020204" pitchFamily="34" charset="0"/>
                <a:sym typeface="Calibri"/>
              </a:rPr>
              <a:t>Africa: Egypt</a:t>
            </a:r>
          </a:p>
        </p:txBody>
      </p:sp>
      <p:sp>
        <p:nvSpPr>
          <p:cNvPr id="3" name="Footer Placeholder 2"/>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1969999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Contest Problems</a:t>
            </a:r>
            <a:endParaRPr lang="zh-TW" altLang="en-US" b="1" dirty="0"/>
          </a:p>
        </p:txBody>
      </p:sp>
      <p:graphicFrame>
        <p:nvGraphicFramePr>
          <p:cNvPr id="4" name="Group 28"/>
          <p:cNvGraphicFramePr>
            <a:graphicFrameLocks noGrp="1"/>
          </p:cNvGraphicFramePr>
          <p:nvPr/>
        </p:nvGraphicFramePr>
        <p:xfrm>
          <a:off x="406400" y="1143000"/>
          <a:ext cx="11617291" cy="4808205"/>
        </p:xfrm>
        <a:graphic>
          <a:graphicData uri="http://schemas.openxmlformats.org/drawingml/2006/table">
            <a:tbl>
              <a:tblPr/>
              <a:tblGrid>
                <a:gridCol w="3936387">
                  <a:extLst>
                    <a:ext uri="{9D8B030D-6E8A-4147-A177-3AD203B41FA5}">
                      <a16:colId xmlns:a16="http://schemas.microsoft.com/office/drawing/2014/main" val="20000"/>
                    </a:ext>
                  </a:extLst>
                </a:gridCol>
                <a:gridCol w="7680904">
                  <a:extLst>
                    <a:ext uri="{9D8B030D-6E8A-4147-A177-3AD203B41FA5}">
                      <a16:colId xmlns:a16="http://schemas.microsoft.com/office/drawing/2014/main" val="20001"/>
                    </a:ext>
                  </a:extLst>
                </a:gridCol>
              </a:tblGrid>
              <a:tr h="5334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2300" b="1" i="0" u="none" strike="noStrike" cap="none" normalizeH="0" baseline="0" dirty="0">
                          <a:ln>
                            <a:noFill/>
                          </a:ln>
                          <a:solidFill>
                            <a:srgbClr val="000099"/>
                          </a:solidFill>
                          <a:effectLst/>
                          <a:latin typeface="Arial" panose="020B0604020202020204" pitchFamily="34" charset="0"/>
                          <a:ea typeface="新細明體" charset="-120"/>
                          <a:cs typeface="Arial" panose="020B0604020202020204" pitchFamily="34" charset="0"/>
                        </a:rPr>
                        <a:t>Contributor(s)</a:t>
                      </a:r>
                      <a:endParaRPr kumimoji="0" lang="zh-TW" altLang="en-US" sz="2300" b="1" i="0" u="none" strike="noStrike" cap="none" normalizeH="0" baseline="0" dirty="0">
                        <a:ln>
                          <a:noFill/>
                        </a:ln>
                        <a:solidFill>
                          <a:srgbClr val="000099"/>
                        </a:solidFill>
                        <a:effectLst/>
                        <a:latin typeface="Arial" panose="020B0604020202020204" pitchFamily="34" charset="0"/>
                        <a:ea typeface="新細明體" charset="-120"/>
                        <a:cs typeface="Arial" panose="020B0604020202020204" pitchFamily="34" charset="0"/>
                      </a:endParaRPr>
                    </a:p>
                  </a:txBody>
                  <a:tcPr marL="243840" marR="24384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2300" b="1" i="0" u="none" strike="noStrike" cap="none" normalizeH="0" baseline="0" dirty="0">
                          <a:ln>
                            <a:noFill/>
                          </a:ln>
                          <a:solidFill>
                            <a:srgbClr val="000099"/>
                          </a:solidFill>
                          <a:effectLst/>
                          <a:latin typeface="Arial" panose="020B0604020202020204" pitchFamily="34" charset="0"/>
                          <a:ea typeface="新細明體" charset="-120"/>
                          <a:cs typeface="Arial" panose="020B0604020202020204" pitchFamily="34" charset="0"/>
                        </a:rPr>
                        <a:t>Topic (area)</a:t>
                      </a:r>
                    </a:p>
                  </a:txBody>
                  <a:tcPr marL="243840" marR="24384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96596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Stanford University, IBM Research and ESL-EPFL</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Mohamed M. Sabry, Arvind Sridhar and </a:t>
                      </a:r>
                      <a:b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br>
                      <a: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David Atienza</a:t>
                      </a:r>
                    </a:p>
                  </a:txBody>
                  <a:tcPr marL="243840" marR="24384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300" b="0" i="0" u="none" strike="noStrike" cap="none" normalizeH="0" baseline="0" dirty="0">
                          <a:ln>
                            <a:noFill/>
                          </a:ln>
                          <a:solidFill>
                            <a:schemeClr val="tx1"/>
                          </a:solidFill>
                          <a:effectLst/>
                          <a:latin typeface="Arial" panose="020B0604020202020204" pitchFamily="34" charset="0"/>
                          <a:ea typeface="新細明體" charset="-120"/>
                          <a:cs typeface="Arial" panose="020B0604020202020204" pitchFamily="34" charset="0"/>
                        </a:rPr>
                        <a:t>3D-ICON: 3D Interlayer Cooling Optimized Network</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rPr>
                        <a:t>(System Level Design)</a:t>
                      </a:r>
                      <a:endParaRPr kumimoji="0" lang="zh-TW" altLang="en-US" sz="19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endParaRPr>
                    </a:p>
                  </a:txBody>
                  <a:tcPr marL="243840" marR="24384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extLst>
                  <a:ext uri="{0D108BD9-81ED-4DB2-BD59-A6C34878D82A}">
                    <a16:rowId xmlns:a16="http://schemas.microsoft.com/office/drawing/2014/main" val="10001"/>
                  </a:ext>
                </a:extLst>
              </a:tr>
              <a:tr h="118872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Cadence</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1900" b="0" i="0" u="none" strike="noStrike" cap="none" normalizeH="0" baseline="0" dirty="0">
                          <a:ln>
                            <a:noFill/>
                          </a:ln>
                          <a:solidFill>
                            <a:schemeClr val="tx1"/>
                          </a:solidFill>
                          <a:effectLst/>
                          <a:latin typeface="Arial" panose="020B0604020202020204" pitchFamily="34" charset="0"/>
                          <a:ea typeface="新細明體" charset="-120"/>
                          <a:cs typeface="Arial" panose="020B0604020202020204" pitchFamily="34" charset="0"/>
                        </a:rPr>
                        <a:t>Jacky Chih-Jen Hsu</a:t>
                      </a:r>
                    </a:p>
                  </a:txBody>
                  <a:tcPr marL="243840" marR="24384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300" b="0" i="0" u="none" strike="noStrike" cap="none" normalizeH="0" baseline="0" dirty="0">
                          <a:ln>
                            <a:noFill/>
                          </a:ln>
                          <a:solidFill>
                            <a:schemeClr val="tx1"/>
                          </a:solidFill>
                          <a:effectLst/>
                          <a:latin typeface="Arial" panose="020B0604020202020204" pitchFamily="34" charset="0"/>
                          <a:ea typeface="新細明體" charset="-120"/>
                          <a:cs typeface="Arial" panose="020B0604020202020204" pitchFamily="34" charset="0"/>
                        </a:rPr>
                        <a:t>Large-Scale Equivalence Checking and Function Correction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rPr>
                        <a:t>(Logic Synthesis &amp; Verification)</a:t>
                      </a:r>
                      <a:endParaRPr kumimoji="0" lang="zh-TW" altLang="en-US" sz="24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endParaRPr>
                    </a:p>
                  </a:txBody>
                  <a:tcPr marL="243840" marR="24384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extLst>
                  <a:ext uri="{0D108BD9-81ED-4DB2-BD59-A6C34878D82A}">
                    <a16:rowId xmlns:a16="http://schemas.microsoft.com/office/drawing/2014/main" val="10002"/>
                  </a:ext>
                </a:extLst>
              </a:tr>
              <a:tr h="112012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kern="1200"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IBM Systems</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Myung-Chul Kim and </a:t>
                      </a:r>
                      <a:b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br>
                      <a:r>
                        <a:rPr kumimoji="0" lang="en-US" altLang="zh-TW" sz="1900" b="0" i="0" u="none" strike="noStrike" cap="none" normalizeH="0" baseline="0" dirty="0">
                          <a:ln>
                            <a:noFill/>
                          </a:ln>
                          <a:solidFill>
                            <a:srgbClr val="000000"/>
                          </a:solidFill>
                          <a:effectLst/>
                          <a:latin typeface="Arial" panose="020B0604020202020204" pitchFamily="34" charset="0"/>
                          <a:ea typeface="新細明體" charset="-120"/>
                          <a:cs typeface="Arial" panose="020B0604020202020204" pitchFamily="34" charset="0"/>
                        </a:rPr>
                        <a:t>Jin Hu</a:t>
                      </a:r>
                    </a:p>
                  </a:txBody>
                  <a:tcPr marL="243840" marR="24384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300" b="0" i="0" u="none" strike="noStrike" cap="none" normalizeH="0" baseline="0" dirty="0">
                          <a:ln>
                            <a:noFill/>
                          </a:ln>
                          <a:solidFill>
                            <a:schemeClr val="tx1"/>
                          </a:solidFill>
                          <a:effectLst/>
                          <a:latin typeface="Arial" panose="020B0604020202020204" pitchFamily="34" charset="0"/>
                          <a:ea typeface="新細明體" charset="-120"/>
                          <a:cs typeface="Arial" panose="020B0604020202020204" pitchFamily="34" charset="0"/>
                        </a:rPr>
                        <a:t>Incremental Timing-Driven Placement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rPr>
                        <a:t>(Physical Design)</a:t>
                      </a:r>
                      <a:endParaRPr kumimoji="0" lang="zh-TW" altLang="en-US" sz="2400" b="0" i="0" u="none" strike="noStrike" cap="none" normalizeH="0" baseline="0" dirty="0">
                        <a:ln>
                          <a:noFill/>
                        </a:ln>
                        <a:solidFill>
                          <a:srgbClr val="C00000"/>
                        </a:solidFill>
                        <a:effectLst/>
                        <a:latin typeface="Arial" panose="020B0604020202020204" pitchFamily="34" charset="0"/>
                        <a:ea typeface="新細明體" charset="-120"/>
                        <a:cs typeface="Arial" panose="020B0604020202020204" pitchFamily="34" charset="0"/>
                      </a:endParaRPr>
                    </a:p>
                  </a:txBody>
                  <a:tcPr marL="243840" marR="243840" marT="91440" marB="9144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extLst>
                  <a:ext uri="{0D108BD9-81ED-4DB2-BD59-A6C34878D82A}">
                    <a16:rowId xmlns:a16="http://schemas.microsoft.com/office/drawing/2014/main" val="10003"/>
                  </a:ext>
                </a:extLst>
              </a:tr>
            </a:tbl>
          </a:graphicData>
        </a:graphic>
      </p:graphicFrame>
      <p:sp>
        <p:nvSpPr>
          <p:cNvPr id="3" name="Footer Placeholder 2"/>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129345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11200" y="143139"/>
            <a:ext cx="10481733" cy="914400"/>
          </a:xfrm>
        </p:spPr>
        <p:txBody>
          <a:bodyPr/>
          <a:lstStyle/>
          <a:p>
            <a:r>
              <a:rPr lang="en-US" b="1" dirty="0"/>
              <a:t>Distinguished Lecturer Program </a:t>
            </a:r>
          </a:p>
        </p:txBody>
      </p:sp>
      <p:graphicFrame>
        <p:nvGraphicFramePr>
          <p:cNvPr id="6" name="表格 5"/>
          <p:cNvGraphicFramePr>
            <a:graphicFrameLocks noGrp="1"/>
          </p:cNvGraphicFramePr>
          <p:nvPr/>
        </p:nvGraphicFramePr>
        <p:xfrm>
          <a:off x="609600" y="990600"/>
          <a:ext cx="10972800" cy="557276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20000"/>
                    </a:ext>
                  </a:extLst>
                </a:gridCol>
                <a:gridCol w="9245600">
                  <a:extLst>
                    <a:ext uri="{9D8B030D-6E8A-4147-A177-3AD203B41FA5}">
                      <a16:colId xmlns:a16="http://schemas.microsoft.com/office/drawing/2014/main" val="20001"/>
                    </a:ext>
                  </a:extLst>
                </a:gridCol>
              </a:tblGrid>
              <a:tr h="457200">
                <a:tc>
                  <a:txBody>
                    <a:bodyPr/>
                    <a:lstStyle/>
                    <a:p>
                      <a:r>
                        <a:rPr lang="en-US" altLang="zh-TW" sz="2000" dirty="0">
                          <a:solidFill>
                            <a:srgbClr val="002D62"/>
                          </a:solidFill>
                        </a:rPr>
                        <a:t>Strategy</a:t>
                      </a:r>
                      <a:endParaRPr lang="zh-TW" altLang="en-US" sz="2000" dirty="0">
                        <a:solidFill>
                          <a:srgbClr val="002D62"/>
                        </a:solidFill>
                      </a:endParaRPr>
                    </a:p>
                  </a:txBody>
                  <a:tcPr marL="121920" marR="121920"/>
                </a:tc>
                <a:tc>
                  <a:txBody>
                    <a:bodyPr/>
                    <a:lstStyle/>
                    <a:p>
                      <a:r>
                        <a:rPr lang="en-US" altLang="zh-TW" sz="2000" dirty="0">
                          <a:solidFill>
                            <a:srgbClr val="002D62"/>
                          </a:solidFill>
                        </a:rPr>
                        <a:t>Engage community across societies/councils</a:t>
                      </a:r>
                      <a:endParaRPr lang="zh-TW" altLang="en-US" sz="2000" dirty="0">
                        <a:solidFill>
                          <a:srgbClr val="002D62"/>
                        </a:solidFill>
                      </a:endParaRPr>
                    </a:p>
                  </a:txBody>
                  <a:tcPr marL="121920" marR="121920"/>
                </a:tc>
                <a:extLst>
                  <a:ext uri="{0D108BD9-81ED-4DB2-BD59-A6C34878D82A}">
                    <a16:rowId xmlns:a16="http://schemas.microsoft.com/office/drawing/2014/main" val="10000"/>
                  </a:ext>
                </a:extLst>
              </a:tr>
              <a:tr h="960120">
                <a:tc>
                  <a:txBody>
                    <a:bodyPr/>
                    <a:lstStyle/>
                    <a:p>
                      <a:r>
                        <a:rPr lang="en-US" altLang="zh-TW" sz="1900" dirty="0"/>
                        <a:t>Action</a:t>
                      </a:r>
                    </a:p>
                    <a:p>
                      <a:endParaRPr lang="zh-TW" altLang="en-US" sz="1900" dirty="0"/>
                    </a:p>
                  </a:txBody>
                  <a:tcPr marL="121920" marR="121920"/>
                </a:tc>
                <a:tc>
                  <a:txBody>
                    <a:bodyPr/>
                    <a:lstStyle/>
                    <a:p>
                      <a:pPr marL="342900" indent="-342900">
                        <a:buFont typeface="Arial" panose="020B0604020202020204" pitchFamily="34" charset="0"/>
                        <a:buChar char="•"/>
                      </a:pPr>
                      <a:r>
                        <a:rPr lang="en-US" altLang="zh-TW" sz="1900" dirty="0"/>
                        <a:t>Talks at major conferences</a:t>
                      </a:r>
                    </a:p>
                    <a:p>
                      <a:pPr marL="342900" indent="-342900">
                        <a:buFont typeface="Arial" panose="020B0604020202020204" pitchFamily="34" charset="0"/>
                        <a:buChar char="•"/>
                      </a:pPr>
                      <a:r>
                        <a:rPr lang="en-US" altLang="zh-TW" sz="1900" dirty="0"/>
                        <a:t>Distinguished Lectures to chapters and other organizations</a:t>
                      </a:r>
                    </a:p>
                  </a:txBody>
                  <a:tcPr marL="121920" marR="121920"/>
                </a:tc>
                <a:extLst>
                  <a:ext uri="{0D108BD9-81ED-4DB2-BD59-A6C34878D82A}">
                    <a16:rowId xmlns:a16="http://schemas.microsoft.com/office/drawing/2014/main" val="10001"/>
                  </a:ext>
                </a:extLst>
              </a:tr>
              <a:tr h="695960">
                <a:tc>
                  <a:txBody>
                    <a:bodyPr/>
                    <a:lstStyle/>
                    <a:p>
                      <a:r>
                        <a:rPr lang="en-US" altLang="zh-TW" sz="1900" dirty="0"/>
                        <a:t>Goal</a:t>
                      </a:r>
                    </a:p>
                    <a:p>
                      <a:endParaRPr lang="zh-TW" altLang="en-US" sz="1900" dirty="0"/>
                    </a:p>
                  </a:txBody>
                  <a:tcPr marL="121920" marR="121920"/>
                </a:tc>
                <a:tc>
                  <a:txBody>
                    <a:bodyPr/>
                    <a:lstStyle/>
                    <a:p>
                      <a:pPr marL="342900" indent="-342900">
                        <a:buFont typeface="Arial" panose="020B0604020202020204" pitchFamily="34" charset="0"/>
                        <a:buChar char="•"/>
                      </a:pPr>
                      <a:r>
                        <a:rPr lang="en-US" altLang="zh-TW" sz="1900" dirty="0"/>
                        <a:t>Increase CEDA impacts</a:t>
                      </a:r>
                    </a:p>
                    <a:p>
                      <a:pPr marL="342900" indent="-342900">
                        <a:buFont typeface="Arial" panose="020B0604020202020204" pitchFamily="34" charset="0"/>
                        <a:buChar char="•"/>
                      </a:pPr>
                      <a:r>
                        <a:rPr lang="en-US" altLang="zh-TW" sz="1900" dirty="0"/>
                        <a:t>Explore emerging EDA areas</a:t>
                      </a:r>
                    </a:p>
                  </a:txBody>
                  <a:tcPr marL="121920" marR="121920"/>
                </a:tc>
                <a:extLst>
                  <a:ext uri="{0D108BD9-81ED-4DB2-BD59-A6C34878D82A}">
                    <a16:rowId xmlns:a16="http://schemas.microsoft.com/office/drawing/2014/main" val="10002"/>
                  </a:ext>
                </a:extLst>
              </a:tr>
              <a:tr h="1539240">
                <a:tc>
                  <a:txBody>
                    <a:bodyPr/>
                    <a:lstStyle/>
                    <a:p>
                      <a:r>
                        <a:rPr lang="en-US" altLang="zh-TW" sz="1900" dirty="0"/>
                        <a:t>Current status</a:t>
                      </a:r>
                    </a:p>
                    <a:p>
                      <a:endParaRPr lang="zh-TW" altLang="en-US" sz="1900" dirty="0"/>
                    </a:p>
                  </a:txBody>
                  <a:tcPr marL="121920" marR="121920"/>
                </a:tc>
                <a:tc>
                  <a:txBody>
                    <a:bodyPr/>
                    <a:lstStyle/>
                    <a:p>
                      <a:pPr marL="285750" indent="-285750">
                        <a:buFont typeface="Arial" panose="020B0604020202020204" pitchFamily="34" charset="0"/>
                        <a:buChar char="•"/>
                      </a:pPr>
                      <a:r>
                        <a:rPr lang="en-US" altLang="zh-TW" sz="1900" dirty="0"/>
                        <a:t>Arrange two luncheon talks per year, one at DAC, and one at ICCAD; typically attract high attendance </a:t>
                      </a:r>
                    </a:p>
                    <a:p>
                      <a:pPr marL="285750" indent="-285750">
                        <a:buFont typeface="Arial" panose="020B0604020202020204" pitchFamily="34" charset="0"/>
                        <a:buChar char="•"/>
                      </a:pPr>
                      <a:r>
                        <a:rPr lang="en-US" altLang="zh-TW" sz="1900" dirty="0"/>
                        <a:t>Change to audio recording w. slides for lower cost, post audio &amp; slides at CEDA web site, enrich web contents, but download/click count?</a:t>
                      </a:r>
                    </a:p>
                  </a:txBody>
                  <a:tcPr marL="121920" marR="121920"/>
                </a:tc>
                <a:extLst>
                  <a:ext uri="{0D108BD9-81ED-4DB2-BD59-A6C34878D82A}">
                    <a16:rowId xmlns:a16="http://schemas.microsoft.com/office/drawing/2014/main" val="10003"/>
                  </a:ext>
                </a:extLst>
              </a:tr>
              <a:tr h="1539240">
                <a:tc>
                  <a:txBody>
                    <a:bodyPr/>
                    <a:lstStyle/>
                    <a:p>
                      <a:r>
                        <a:rPr lang="en-US" altLang="zh-TW" sz="1900" dirty="0"/>
                        <a:t>Current</a:t>
                      </a:r>
                      <a:r>
                        <a:rPr lang="en-US" altLang="zh-TW" sz="1900" baseline="0" dirty="0"/>
                        <a:t> issue</a:t>
                      </a:r>
                      <a:endParaRPr lang="zh-TW" altLang="en-US" sz="1900" dirty="0"/>
                    </a:p>
                  </a:txBody>
                  <a:tcPr marL="121920" marR="121920"/>
                </a:tc>
                <a:tc>
                  <a:txBody>
                    <a:bodyPr/>
                    <a:lstStyle/>
                    <a:p>
                      <a:pPr marL="285750" indent="-285750">
                        <a:buFont typeface="Arial" panose="020B0604020202020204" pitchFamily="34" charset="0"/>
                        <a:buChar char="•"/>
                      </a:pPr>
                      <a:r>
                        <a:rPr lang="en-US" altLang="zh-TW" sz="1900" dirty="0"/>
                        <a:t>Follow the CASS, etc. format/rules to select 2-4 distinguished lecturers with geographical diversity, each with a 2-year term?? </a:t>
                      </a:r>
                    </a:p>
                    <a:p>
                      <a:pPr marL="285750" indent="-285750">
                        <a:buFont typeface="Arial" panose="020B0604020202020204" pitchFamily="34" charset="0"/>
                        <a:buChar char="•"/>
                      </a:pPr>
                      <a:r>
                        <a:rPr lang="en-US" altLang="zh-TW" sz="1900" dirty="0"/>
                        <a:t>Committee: Ulf Schlichtmann (chair), Naehyuck Chang, and David Pan</a:t>
                      </a:r>
                    </a:p>
                  </a:txBody>
                  <a:tcPr marL="121920" marR="121920"/>
                </a:tc>
                <a:extLst>
                  <a:ext uri="{0D108BD9-81ED-4DB2-BD59-A6C34878D82A}">
                    <a16:rowId xmlns:a16="http://schemas.microsoft.com/office/drawing/2014/main" val="10004"/>
                  </a:ext>
                </a:extLst>
              </a:tr>
              <a:tr h="381000">
                <a:tc>
                  <a:txBody>
                    <a:bodyPr/>
                    <a:lstStyle/>
                    <a:p>
                      <a:r>
                        <a:rPr lang="en-US" altLang="zh-TW" sz="1900" dirty="0"/>
                        <a:t>Owner</a:t>
                      </a:r>
                      <a:endParaRPr lang="zh-TW" altLang="en-US" sz="1900" dirty="0"/>
                    </a:p>
                  </a:txBody>
                  <a:tcPr marL="121920" marR="121920"/>
                </a:tc>
                <a:tc>
                  <a:txBody>
                    <a:bodyPr/>
                    <a:lstStyle/>
                    <a:p>
                      <a:r>
                        <a:rPr lang="en-US" altLang="zh-TW" sz="1900" dirty="0"/>
                        <a:t>Ulf Schlichtmann &amp; Yao-Wen Chang</a:t>
                      </a:r>
                      <a:endParaRPr lang="zh-TW" altLang="en-US" sz="1900" dirty="0"/>
                    </a:p>
                  </a:txBody>
                  <a:tcPr marL="121920" marR="121920"/>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3365314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118111"/>
            <a:ext cx="10481733" cy="914400"/>
          </a:xfrm>
        </p:spPr>
        <p:txBody>
          <a:bodyPr/>
          <a:lstStyle/>
          <a:p>
            <a:r>
              <a:rPr lang="en-US" b="1" dirty="0"/>
              <a:t>Distinguished Speaker at ICCAD</a:t>
            </a:r>
          </a:p>
        </p:txBody>
      </p:sp>
      <p:sp>
        <p:nvSpPr>
          <p:cNvPr id="3" name="Content Placeholder 2"/>
          <p:cNvSpPr>
            <a:spLocks noGrp="1"/>
          </p:cNvSpPr>
          <p:nvPr>
            <p:ph idx="1"/>
          </p:nvPr>
        </p:nvSpPr>
        <p:spPr>
          <a:xfrm>
            <a:off x="3636433" y="1148715"/>
            <a:ext cx="7823200" cy="5181600"/>
          </a:xfrm>
        </p:spPr>
        <p:txBody>
          <a:bodyPr>
            <a:normAutofit lnSpcReduction="10000"/>
          </a:bodyPr>
          <a:lstStyle/>
          <a:p>
            <a:r>
              <a:rPr lang="en-US" altLang="zh-TW" sz="3200" dirty="0">
                <a:solidFill>
                  <a:schemeClr val="tx1"/>
                </a:solidFill>
                <a:latin typeface="Tahoma" panose="020B0604030504040204" pitchFamily="34" charset="0"/>
                <a:ea typeface="Tahoma" panose="020B0604030504040204" pitchFamily="34" charset="0"/>
                <a:cs typeface="Tahoma" panose="020B0604030504040204" pitchFamily="34" charset="0"/>
              </a:rPr>
              <a:t>Time:</a:t>
            </a:r>
            <a:r>
              <a:rPr lang="zh-TW" alt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altLang="zh-TW" sz="3200" dirty="0">
                <a:solidFill>
                  <a:schemeClr val="tx1"/>
                </a:solidFill>
                <a:latin typeface="Tahoma" panose="020B0604030504040204" pitchFamily="34" charset="0"/>
                <a:ea typeface="Tahoma" panose="020B0604030504040204" pitchFamily="34" charset="0"/>
                <a:cs typeface="Tahoma" panose="020B0604030504040204" pitchFamily="34" charset="0"/>
              </a:rPr>
              <a:t>12:00pm-1:30pm, Nov. 14 (Tuesday)</a:t>
            </a:r>
          </a:p>
          <a:p>
            <a:r>
              <a:rPr lang="en-US" altLang="zh-TW" sz="3200" dirty="0">
                <a:solidFill>
                  <a:schemeClr val="tx1"/>
                </a:solidFill>
                <a:latin typeface="Tahoma" panose="020B0604030504040204" pitchFamily="34" charset="0"/>
                <a:ea typeface="Tahoma" panose="020B0604030504040204" pitchFamily="34" charset="0"/>
                <a:cs typeface="Tahoma" panose="020B0604030504040204" pitchFamily="34" charset="0"/>
              </a:rPr>
              <a:t>Room:</a:t>
            </a:r>
          </a:p>
          <a:p>
            <a:r>
              <a:rPr lang="en-US" altLang="zh-TW" sz="3200" dirty="0">
                <a:solidFill>
                  <a:schemeClr val="tx1"/>
                </a:solidFill>
                <a:latin typeface="Tahoma" panose="020B0604030504040204" pitchFamily="34" charset="0"/>
                <a:ea typeface="Tahoma" panose="020B0604030504040204" pitchFamily="34" charset="0"/>
                <a:cs typeface="Tahoma" panose="020B0604030504040204" pitchFamily="34" charset="0"/>
              </a:rPr>
              <a:t>Title:</a:t>
            </a:r>
            <a:r>
              <a:rPr lang="zh-TW" alt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altLang="zh-TW" sz="3200" dirty="0">
                <a:solidFill>
                  <a:schemeClr val="tx1"/>
                </a:solidFill>
                <a:latin typeface="Tahoma" panose="020B0604030504040204" pitchFamily="34" charset="0"/>
                <a:ea typeface="Tahoma" panose="020B0604030504040204" pitchFamily="34" charset="0"/>
                <a:cs typeface="Tahoma" panose="020B0604030504040204" pitchFamily="34" charset="0"/>
              </a:rPr>
              <a:t>The Future of Energy-efficient Computing</a:t>
            </a:r>
          </a:p>
          <a:p>
            <a:r>
              <a:rPr lang="en-US" altLang="zh-TW" sz="3200" dirty="0">
                <a:solidFill>
                  <a:schemeClr val="tx1"/>
                </a:solidFill>
                <a:latin typeface="Tahoma" panose="020B0604030504040204" pitchFamily="34" charset="0"/>
                <a:cs typeface="Tahoma" panose="020B0604030504040204" pitchFamily="34" charset="0"/>
              </a:rPr>
              <a:t>Speaker:</a:t>
            </a:r>
            <a:r>
              <a:rPr lang="zh-TW" altLang="en-US" sz="3200" dirty="0">
                <a:solidFill>
                  <a:schemeClr val="tx1"/>
                </a:solidFill>
                <a:latin typeface="Tahoma" panose="020B0604030504040204" pitchFamily="34" charset="0"/>
                <a:cs typeface="Tahoma" panose="020B0604030504040204" pitchFamily="34" charset="0"/>
              </a:rPr>
              <a:t> </a:t>
            </a:r>
            <a:r>
              <a:rPr lang="en-US" altLang="zh-TW" sz="3200" dirty="0">
                <a:solidFill>
                  <a:schemeClr val="tx1"/>
                </a:solidFill>
                <a:latin typeface="Tahoma" panose="020B0604030504040204" pitchFamily="34" charset="0"/>
                <a:cs typeface="Tahoma" panose="020B0604030504040204" pitchFamily="34" charset="0"/>
              </a:rPr>
              <a:t>Prof. </a:t>
            </a:r>
            <a:r>
              <a:rPr lang="en-US" altLang="zh-TW" sz="3200" dirty="0" err="1">
                <a:solidFill>
                  <a:schemeClr val="tx1"/>
                </a:solidFill>
                <a:latin typeface="Tahoma" panose="020B0604030504040204" pitchFamily="34" charset="0"/>
                <a:ea typeface="Tahoma" panose="020B0604030504040204" pitchFamily="34" charset="0"/>
                <a:cs typeface="Tahoma" panose="020B0604030504040204" pitchFamily="34" charset="0"/>
              </a:rPr>
              <a:t>Maja</a:t>
            </a:r>
            <a:r>
              <a:rPr lang="en-US" altLang="zh-TW" sz="3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altLang="zh-TW" sz="3200" dirty="0" err="1">
                <a:solidFill>
                  <a:schemeClr val="tx1"/>
                </a:solidFill>
                <a:latin typeface="Tahoma" panose="020B0604030504040204" pitchFamily="34" charset="0"/>
                <a:ea typeface="Tahoma" panose="020B0604030504040204" pitchFamily="34" charset="0"/>
                <a:cs typeface="Tahoma" panose="020B0604030504040204" pitchFamily="34" charset="0"/>
              </a:rPr>
              <a:t>Mataric</a:t>
            </a:r>
            <a:endParaRPr lang="en-US" altLang="zh-TW" sz="32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1"/>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Adjunct Professor</a:t>
            </a:r>
            <a:r>
              <a:rPr lang="zh-TW" altLang="en-US"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of UT-Austin</a:t>
            </a:r>
          </a:p>
          <a:p>
            <a:pPr lvl="1"/>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BS</a:t>
            </a:r>
            <a:r>
              <a:rPr lang="zh-TW" altLang="en-US"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of</a:t>
            </a:r>
            <a:r>
              <a:rPr lang="zh-TW" altLang="en-US"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Stanford;</a:t>
            </a:r>
            <a:r>
              <a:rPr lang="zh-TW" altLang="en-US"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M.S./Ph.D.</a:t>
            </a:r>
            <a:r>
              <a:rPr lang="zh-TW" altLang="en-US"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of</a:t>
            </a:r>
            <a:r>
              <a:rPr lang="zh-TW" altLang="en-US"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MIT</a:t>
            </a:r>
          </a:p>
          <a:p>
            <a:pPr lvl="1"/>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ACM/IEEE</a:t>
            </a:r>
            <a:r>
              <a:rPr lang="zh-TW" altLang="en-US"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Fellow</a:t>
            </a:r>
          </a:p>
          <a:p>
            <a:pPr lvl="1"/>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Research areas:</a:t>
            </a:r>
            <a:r>
              <a:rPr lang="zh-TW" altLang="en-US"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altLang="zh-TW" sz="2667"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parallel computer architectures, high-performance computing</a:t>
            </a:r>
          </a:p>
          <a:p>
            <a:endParaRPr lang="en-US" altLang="zh-TW" sz="3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endParaRPr lang="en-US" altLang="zh-TW" sz="32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744291"/>
            <a:ext cx="2838451" cy="1892300"/>
          </a:xfrm>
          <a:prstGeom prst="rect">
            <a:avLst/>
          </a:prstGeom>
        </p:spPr>
      </p:pic>
      <p:sp>
        <p:nvSpPr>
          <p:cNvPr id="7" name="Footer Placeholder 6"/>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2839327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11200" y="143139"/>
            <a:ext cx="10481733" cy="914400"/>
          </a:xfrm>
        </p:spPr>
        <p:txBody>
          <a:bodyPr/>
          <a:lstStyle/>
          <a:p>
            <a:r>
              <a:rPr lang="en-US" b="1" dirty="0"/>
              <a:t>Workshops</a:t>
            </a:r>
          </a:p>
        </p:txBody>
      </p:sp>
      <p:graphicFrame>
        <p:nvGraphicFramePr>
          <p:cNvPr id="6" name="表格 5"/>
          <p:cNvGraphicFramePr>
            <a:graphicFrameLocks noGrp="1"/>
          </p:cNvGraphicFramePr>
          <p:nvPr/>
        </p:nvGraphicFramePr>
        <p:xfrm>
          <a:off x="508000" y="1219200"/>
          <a:ext cx="10972800" cy="453644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20000"/>
                    </a:ext>
                  </a:extLst>
                </a:gridCol>
                <a:gridCol w="8839200">
                  <a:extLst>
                    <a:ext uri="{9D8B030D-6E8A-4147-A177-3AD203B41FA5}">
                      <a16:colId xmlns:a16="http://schemas.microsoft.com/office/drawing/2014/main" val="20001"/>
                    </a:ext>
                  </a:extLst>
                </a:gridCol>
              </a:tblGrid>
              <a:tr h="396240">
                <a:tc>
                  <a:txBody>
                    <a:bodyPr/>
                    <a:lstStyle/>
                    <a:p>
                      <a:r>
                        <a:rPr lang="en-US" altLang="zh-TW" sz="2000" dirty="0">
                          <a:solidFill>
                            <a:srgbClr val="002D62"/>
                          </a:solidFill>
                        </a:rPr>
                        <a:t>Strategy</a:t>
                      </a:r>
                      <a:endParaRPr lang="zh-TW" altLang="en-US" sz="2000" dirty="0">
                        <a:solidFill>
                          <a:srgbClr val="002D62"/>
                        </a:solidFill>
                      </a:endParaRPr>
                    </a:p>
                  </a:txBody>
                  <a:tcPr marL="121920" marR="121920"/>
                </a:tc>
                <a:tc>
                  <a:txBody>
                    <a:bodyPr/>
                    <a:lstStyle/>
                    <a:p>
                      <a:r>
                        <a:rPr lang="en-US" altLang="zh-TW" sz="2000" dirty="0">
                          <a:solidFill>
                            <a:srgbClr val="002D62"/>
                          </a:solidFill>
                        </a:rPr>
                        <a:t>Nurse new events across societies/councils</a:t>
                      </a:r>
                      <a:endParaRPr lang="zh-TW" altLang="en-US" sz="2000" dirty="0">
                        <a:solidFill>
                          <a:srgbClr val="002D62"/>
                        </a:solidFill>
                      </a:endParaRPr>
                    </a:p>
                  </a:txBody>
                  <a:tcPr marL="121920" marR="121920"/>
                </a:tc>
                <a:extLst>
                  <a:ext uri="{0D108BD9-81ED-4DB2-BD59-A6C34878D82A}">
                    <a16:rowId xmlns:a16="http://schemas.microsoft.com/office/drawing/2014/main" val="10000"/>
                  </a:ext>
                </a:extLst>
              </a:tr>
              <a:tr h="396240">
                <a:tc>
                  <a:txBody>
                    <a:bodyPr/>
                    <a:lstStyle/>
                    <a:p>
                      <a:r>
                        <a:rPr lang="en-US" altLang="zh-TW" sz="2000" dirty="0"/>
                        <a:t>Action</a:t>
                      </a:r>
                      <a:endParaRPr lang="zh-TW" altLang="en-US" sz="2000" dirty="0"/>
                    </a:p>
                  </a:txBody>
                  <a:tcPr marL="121920" marR="121920"/>
                </a:tc>
                <a:tc>
                  <a:txBody>
                    <a:bodyPr/>
                    <a:lstStyle/>
                    <a:p>
                      <a:r>
                        <a:rPr lang="en-US" altLang="zh-TW" sz="2000" dirty="0"/>
                        <a:t>Provide necessary financial support</a:t>
                      </a:r>
                      <a:endParaRPr lang="zh-TW" altLang="en-US" sz="2000" dirty="0"/>
                    </a:p>
                  </a:txBody>
                  <a:tcPr marL="121920" marR="121920"/>
                </a:tc>
                <a:extLst>
                  <a:ext uri="{0D108BD9-81ED-4DB2-BD59-A6C34878D82A}">
                    <a16:rowId xmlns:a16="http://schemas.microsoft.com/office/drawing/2014/main" val="10001"/>
                  </a:ext>
                </a:extLst>
              </a:tr>
              <a:tr h="726440">
                <a:tc>
                  <a:txBody>
                    <a:bodyPr/>
                    <a:lstStyle/>
                    <a:p>
                      <a:r>
                        <a:rPr lang="en-US" altLang="zh-TW" sz="2000" dirty="0"/>
                        <a:t>Goal</a:t>
                      </a:r>
                    </a:p>
                    <a:p>
                      <a:endParaRPr lang="zh-TW" altLang="en-US" sz="2000" dirty="0"/>
                    </a:p>
                  </a:txBody>
                  <a:tcPr marL="121920" marR="121920"/>
                </a:tc>
                <a:tc>
                  <a:txBody>
                    <a:bodyPr/>
                    <a:lstStyle/>
                    <a:p>
                      <a:r>
                        <a:rPr lang="en-US" altLang="zh-TW" sz="2000" dirty="0"/>
                        <a:t>Nurse continuously running workshops/events for human resource cultivation</a:t>
                      </a:r>
                      <a:endParaRPr lang="zh-TW" altLang="en-US" sz="2000" dirty="0"/>
                    </a:p>
                  </a:txBody>
                  <a:tcPr marL="121920" marR="121920"/>
                </a:tc>
                <a:extLst>
                  <a:ext uri="{0D108BD9-81ED-4DB2-BD59-A6C34878D82A}">
                    <a16:rowId xmlns:a16="http://schemas.microsoft.com/office/drawing/2014/main" val="10002"/>
                  </a:ext>
                </a:extLst>
              </a:tr>
              <a:tr h="1920240">
                <a:tc>
                  <a:txBody>
                    <a:bodyPr/>
                    <a:lstStyle/>
                    <a:p>
                      <a:r>
                        <a:rPr lang="en-US" altLang="zh-TW" sz="2000" dirty="0"/>
                        <a:t>Current status</a:t>
                      </a:r>
                    </a:p>
                    <a:p>
                      <a:endParaRPr lang="zh-TW" altLang="en-US" sz="2000" dirty="0"/>
                    </a:p>
                  </a:txBody>
                  <a:tcPr marL="121920" marR="121920"/>
                </a:tc>
                <a:tc>
                  <a:txBody>
                    <a:bodyPr/>
                    <a:lstStyle/>
                    <a:p>
                      <a:pPr marL="285750" indent="-285750">
                        <a:buFont typeface="Arial" panose="020B0604020202020204" pitchFamily="34" charset="0"/>
                        <a:buChar char="•"/>
                      </a:pPr>
                      <a:r>
                        <a:rPr lang="en-US" altLang="zh-TW" sz="2000" dirty="0"/>
                        <a:t>Scattered requests for support, discontinued events</a:t>
                      </a:r>
                    </a:p>
                    <a:p>
                      <a:pPr marL="285750" indent="-285750">
                        <a:buFont typeface="Arial" panose="020B0604020202020204" pitchFamily="34" charset="0"/>
                        <a:buChar char="•"/>
                      </a:pPr>
                      <a:r>
                        <a:rPr lang="en-US" altLang="zh-TW" sz="2000" dirty="0"/>
                        <a:t>2015: Frontiers in Analog CAD</a:t>
                      </a:r>
                      <a:r>
                        <a:rPr lang="zh-TW" altLang="en-US" sz="2000" dirty="0"/>
                        <a:t> </a:t>
                      </a:r>
                      <a:r>
                        <a:rPr lang="en-US" altLang="zh-TW" sz="2000" dirty="0"/>
                        <a:t>Workshop at ICCAD</a:t>
                      </a:r>
                      <a:r>
                        <a:rPr lang="zh-TW" altLang="en-US" sz="2000" dirty="0"/>
                        <a:t> </a:t>
                      </a:r>
                      <a:r>
                        <a:rPr lang="en-US" altLang="zh-TW" sz="2000" dirty="0"/>
                        <a:t>(</a:t>
                      </a:r>
                      <a:r>
                        <a:rPr lang="en-US" altLang="zh-TW" sz="2000" dirty="0">
                          <a:solidFill>
                            <a:srgbClr val="C00000"/>
                          </a:solidFill>
                        </a:rPr>
                        <a:t>all</a:t>
                      </a:r>
                      <a:r>
                        <a:rPr lang="zh-TW" altLang="en-US" sz="2000" dirty="0">
                          <a:solidFill>
                            <a:srgbClr val="C00000"/>
                          </a:solidFill>
                        </a:rPr>
                        <a:t> </a:t>
                      </a:r>
                      <a:r>
                        <a:rPr lang="en-US" altLang="zh-TW" sz="2000" dirty="0">
                          <a:solidFill>
                            <a:srgbClr val="C00000"/>
                          </a:solidFill>
                        </a:rPr>
                        <a:t>EC</a:t>
                      </a:r>
                      <a:r>
                        <a:rPr lang="zh-TW" altLang="en-US" sz="2000" dirty="0">
                          <a:solidFill>
                            <a:srgbClr val="C00000"/>
                          </a:solidFill>
                        </a:rPr>
                        <a:t> </a:t>
                      </a:r>
                      <a:r>
                        <a:rPr lang="en-US" altLang="zh-TW" sz="2000" dirty="0">
                          <a:solidFill>
                            <a:srgbClr val="C00000"/>
                          </a:solidFill>
                        </a:rPr>
                        <a:t>members</a:t>
                      </a:r>
                      <a:r>
                        <a:rPr lang="zh-TW" altLang="en-US" sz="2000" dirty="0">
                          <a:solidFill>
                            <a:srgbClr val="C00000"/>
                          </a:solidFill>
                        </a:rPr>
                        <a:t> </a:t>
                      </a:r>
                      <a:r>
                        <a:rPr lang="en-US" altLang="zh-TW" sz="2000" dirty="0">
                          <a:solidFill>
                            <a:srgbClr val="C00000"/>
                          </a:solidFill>
                        </a:rPr>
                        <a:t>are</a:t>
                      </a:r>
                      <a:r>
                        <a:rPr lang="zh-TW" altLang="en-US" sz="2000" dirty="0">
                          <a:solidFill>
                            <a:srgbClr val="C00000"/>
                          </a:solidFill>
                        </a:rPr>
                        <a:t> </a:t>
                      </a:r>
                      <a:r>
                        <a:rPr lang="en-US" altLang="zh-TW" sz="2000" dirty="0">
                          <a:solidFill>
                            <a:srgbClr val="C00000"/>
                          </a:solidFill>
                        </a:rPr>
                        <a:t>invited</a:t>
                      </a:r>
                      <a:r>
                        <a:rPr lang="zh-TW" altLang="en-US" sz="2000" dirty="0">
                          <a:solidFill>
                            <a:srgbClr val="C00000"/>
                          </a:solidFill>
                        </a:rPr>
                        <a:t> </a:t>
                      </a:r>
                      <a:r>
                        <a:rPr lang="en-US" altLang="zh-TW" sz="2000" dirty="0">
                          <a:solidFill>
                            <a:srgbClr val="C00000"/>
                          </a:solidFill>
                        </a:rPr>
                        <a:t>for</a:t>
                      </a:r>
                      <a:r>
                        <a:rPr lang="zh-TW" altLang="en-US" sz="2000" dirty="0">
                          <a:solidFill>
                            <a:srgbClr val="C00000"/>
                          </a:solidFill>
                        </a:rPr>
                        <a:t> </a:t>
                      </a:r>
                      <a:r>
                        <a:rPr lang="en-US" altLang="zh-TW" sz="2000" dirty="0">
                          <a:solidFill>
                            <a:srgbClr val="C00000"/>
                          </a:solidFill>
                        </a:rPr>
                        <a:t>its</a:t>
                      </a:r>
                      <a:r>
                        <a:rPr lang="zh-TW" altLang="en-US" sz="2000" dirty="0">
                          <a:solidFill>
                            <a:srgbClr val="C00000"/>
                          </a:solidFill>
                        </a:rPr>
                        <a:t> </a:t>
                      </a:r>
                      <a:r>
                        <a:rPr lang="en-US" altLang="zh-TW" sz="2000" dirty="0">
                          <a:solidFill>
                            <a:srgbClr val="C00000"/>
                          </a:solidFill>
                        </a:rPr>
                        <a:t>lunch</a:t>
                      </a:r>
                      <a:r>
                        <a:rPr lang="en-US" altLang="zh-TW" sz="2000" dirty="0"/>
                        <a:t>), DATE support for new initiatives,</a:t>
                      </a:r>
                      <a:r>
                        <a:rPr lang="zh-TW" altLang="en-US" sz="2000" dirty="0"/>
                        <a:t> </a:t>
                      </a:r>
                      <a:r>
                        <a:rPr lang="en-US" altLang="zh-TW" sz="2000" dirty="0"/>
                        <a:t>SMACD competition</a:t>
                      </a:r>
                      <a:endParaRPr lang="zh-TW" altLang="en-US" sz="2000" dirty="0"/>
                    </a:p>
                  </a:txBody>
                  <a:tcPr marL="121920" marR="121920"/>
                </a:tc>
                <a:extLst>
                  <a:ext uri="{0D108BD9-81ED-4DB2-BD59-A6C34878D82A}">
                    <a16:rowId xmlns:a16="http://schemas.microsoft.com/office/drawing/2014/main" val="10003"/>
                  </a:ext>
                </a:extLst>
              </a:tr>
              <a:tr h="701040">
                <a:tc>
                  <a:txBody>
                    <a:bodyPr/>
                    <a:lstStyle/>
                    <a:p>
                      <a:r>
                        <a:rPr lang="en-US" altLang="zh-TW" sz="2000" dirty="0"/>
                        <a:t>Current Issue</a:t>
                      </a:r>
                      <a:endParaRPr lang="zh-TW" altLang="en-US" sz="2000" dirty="0"/>
                    </a:p>
                  </a:txBody>
                  <a:tcPr marL="121920" marR="121920"/>
                </a:tc>
                <a:tc>
                  <a:txBody>
                    <a:bodyPr/>
                    <a:lstStyle/>
                    <a:p>
                      <a:r>
                        <a:rPr lang="en-US" altLang="zh-TW" sz="2000" dirty="0"/>
                        <a:t>Provide not only financial support, but also direct involvement</a:t>
                      </a:r>
                      <a:endParaRPr lang="zh-TW" altLang="en-US" sz="2000" dirty="0"/>
                    </a:p>
                  </a:txBody>
                  <a:tcPr marL="121920" marR="121920"/>
                </a:tc>
                <a:extLst>
                  <a:ext uri="{0D108BD9-81ED-4DB2-BD59-A6C34878D82A}">
                    <a16:rowId xmlns:a16="http://schemas.microsoft.com/office/drawing/2014/main" val="10004"/>
                  </a:ext>
                </a:extLst>
              </a:tr>
              <a:tr h="396240">
                <a:tc>
                  <a:txBody>
                    <a:bodyPr/>
                    <a:lstStyle/>
                    <a:p>
                      <a:r>
                        <a:rPr lang="en-US" altLang="zh-TW" sz="2000" dirty="0"/>
                        <a:t>Owner</a:t>
                      </a:r>
                      <a:endParaRPr lang="zh-TW" altLang="en-US" sz="2000" dirty="0"/>
                    </a:p>
                  </a:txBody>
                  <a:tcPr marL="121920" marR="121920"/>
                </a:tc>
                <a:tc>
                  <a:txBody>
                    <a:bodyPr/>
                    <a:lstStyle/>
                    <a:p>
                      <a:r>
                        <a:rPr lang="en-US" altLang="zh-TW" sz="2000" dirty="0"/>
                        <a:t>Yao-Wen Chang</a:t>
                      </a:r>
                      <a:endParaRPr lang="zh-TW" altLang="en-US" sz="2000" dirty="0"/>
                    </a:p>
                  </a:txBody>
                  <a:tcPr marL="121920" marR="121920"/>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pPr defTabSz="1219170"/>
            <a:r>
              <a:rPr lang="en-US" b="1" kern="0" dirty="0">
                <a:solidFill>
                  <a:prstClr val="black"/>
                </a:solidFill>
                <a:latin typeface="Calibri"/>
                <a:cs typeface="Calibri"/>
                <a:sym typeface="Calibri"/>
              </a:rPr>
              <a:t>CEDA BoG at ICCAD November 2017 </a:t>
            </a:r>
          </a:p>
        </p:txBody>
      </p:sp>
    </p:spTree>
    <p:extLst>
      <p:ext uri="{BB962C8B-B14F-4D97-AF65-F5344CB8AC3E}">
        <p14:creationId xmlns:p14="http://schemas.microsoft.com/office/powerpoint/2010/main" val="4058358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2"/>
          <p:cNvSpPr txBox="1">
            <a:spLocks/>
          </p:cNvSpPr>
          <p:nvPr/>
        </p:nvSpPr>
        <p:spPr>
          <a:xfrm>
            <a:off x="660400" y="3510000"/>
            <a:ext cx="10837333" cy="501795"/>
          </a:xfrm>
          <a:prstGeom prst="rect">
            <a:avLst/>
          </a:prstGeom>
        </p:spPr>
        <p:txBody>
          <a:bodyPr/>
          <a:lstStyle/>
          <a:p>
            <a:pPr marL="487668" indent="-341367" defTabSz="1219170">
              <a:spcBef>
                <a:spcPts val="533"/>
              </a:spcBef>
              <a:buClr>
                <a:srgbClr val="2DA2BF"/>
              </a:buClr>
              <a:buSzPct val="68000"/>
              <a:defRPr/>
            </a:pPr>
            <a:r>
              <a:rPr lang="de-DE" sz="3600" dirty="0">
                <a:solidFill>
                  <a:srgbClr val="39639D">
                    <a:lumMod val="50000"/>
                  </a:srgbClr>
                </a:solidFill>
                <a:latin typeface="Arial" pitchFamily="34" charset="0"/>
                <a:cs typeface="Arial" pitchFamily="34" charset="0"/>
                <a:sym typeface="Calibri"/>
              </a:rPr>
              <a:t>Naehyuck Chang, David Pan, Ulf Schlichtmann</a:t>
            </a:r>
            <a:endParaRPr lang="de-DE" sz="3600" u="sng" dirty="0">
              <a:solidFill>
                <a:srgbClr val="39639D">
                  <a:lumMod val="50000"/>
                </a:srgbClr>
              </a:solidFill>
              <a:latin typeface="Arial" pitchFamily="34" charset="0"/>
              <a:cs typeface="Arial" pitchFamily="34" charset="0"/>
              <a:sym typeface="Calibri"/>
            </a:endParaRPr>
          </a:p>
        </p:txBody>
      </p:sp>
      <p:sp>
        <p:nvSpPr>
          <p:cNvPr id="3" name="Titel 1"/>
          <p:cNvSpPr txBox="1">
            <a:spLocks/>
          </p:cNvSpPr>
          <p:nvPr/>
        </p:nvSpPr>
        <p:spPr>
          <a:xfrm>
            <a:off x="660400" y="1394062"/>
            <a:ext cx="10837333" cy="1730140"/>
          </a:xfrm>
          <a:prstGeom prst="rect">
            <a:avLst/>
          </a:prstGeom>
        </p:spPr>
        <p:txBody>
          <a:bodyPr/>
          <a:lstStyle/>
          <a:p>
            <a:pPr defTabSz="1219170">
              <a:spcBef>
                <a:spcPct val="0"/>
              </a:spcBef>
              <a:defRPr/>
            </a:pPr>
            <a:r>
              <a:rPr lang="en-US" sz="4000" b="1">
                <a:solidFill>
                  <a:srgbClr val="39639D">
                    <a:lumMod val="50000"/>
                  </a:srgbClr>
                </a:solidFill>
                <a:effectLst>
                  <a:outerShdw blurRad="31750" dist="25400" dir="5400000" algn="tl" rotWithShape="0">
                    <a:srgbClr val="000000">
                      <a:alpha val="25000"/>
                    </a:srgbClr>
                  </a:outerShdw>
                </a:effectLst>
                <a:latin typeface="Arial" pitchFamily="34" charset="0"/>
                <a:ea typeface="+mj-ea"/>
                <a:cs typeface="Arial" pitchFamily="34" charset="0"/>
                <a:sym typeface="Calibri"/>
              </a:rPr>
              <a:t>CEDA Distinguished Lecturer Program</a:t>
            </a:r>
            <a:endParaRPr lang="de-DE" sz="4000" b="1" dirty="0">
              <a:solidFill>
                <a:srgbClr val="39639D">
                  <a:lumMod val="50000"/>
                </a:srgbClr>
              </a:solidFill>
              <a:effectLst>
                <a:outerShdw blurRad="31750" dist="25400" dir="5400000" algn="tl" rotWithShape="0">
                  <a:srgbClr val="000000">
                    <a:alpha val="25000"/>
                  </a:srgbClr>
                </a:outerShdw>
              </a:effectLst>
              <a:latin typeface="Arial" pitchFamily="34" charset="0"/>
              <a:ea typeface="+mj-ea"/>
              <a:cs typeface="Arial" pitchFamily="34" charset="0"/>
              <a:sym typeface="Calibri"/>
            </a:endParaRPr>
          </a:p>
        </p:txBody>
      </p:sp>
      <p:sp>
        <p:nvSpPr>
          <p:cNvPr id="4" name="Footer Placeholder 3"/>
          <p:cNvSpPr>
            <a:spLocks noGrp="1"/>
          </p:cNvSpPr>
          <p:nvPr>
            <p:ph type="ftr" sz="quarter" idx="10"/>
          </p:nvPr>
        </p:nvSpPr>
        <p:spPr/>
        <p:txBody>
          <a:bodyPr/>
          <a:lstStyle/>
          <a:p>
            <a:pPr defTabSz="1219170"/>
            <a:r>
              <a:rPr lang="en-US" b="1" kern="0" dirty="0">
                <a:solidFill>
                  <a:prstClr val="black"/>
                </a:solidFill>
                <a:latin typeface="Calibri"/>
                <a:cs typeface="Calibri"/>
                <a:sym typeface="Calibri"/>
              </a:rPr>
              <a:t>CEDA BoG at ICCAD November 2017 </a:t>
            </a: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1384</Words>
  <Application>Microsoft Office PowerPoint</Application>
  <PresentationFormat>Widescreen</PresentationFormat>
  <Paragraphs>216</Paragraphs>
  <Slides>17</Slides>
  <Notes>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Arial</vt:lpstr>
      <vt:lpstr>Calibri</vt:lpstr>
      <vt:lpstr>Calibri Light</vt:lpstr>
      <vt:lpstr>Impact</vt:lpstr>
      <vt:lpstr>Lucida Sans Unicode</vt:lpstr>
      <vt:lpstr>Tahoma</vt:lpstr>
      <vt:lpstr>Wingdings</vt:lpstr>
      <vt:lpstr>Wingdings 2</vt:lpstr>
      <vt:lpstr>Office Theme</vt:lpstr>
      <vt:lpstr>Concourse</vt:lpstr>
      <vt:lpstr>Activities Report BoG Meeting  Peng Li VP-Activities</vt:lpstr>
      <vt:lpstr>Chapters</vt:lpstr>
      <vt:lpstr>CAD Contest @ ICCAD </vt:lpstr>
      <vt:lpstr>Registration Statistics</vt:lpstr>
      <vt:lpstr>Contest Problems</vt:lpstr>
      <vt:lpstr>Distinguished Lecturer Program </vt:lpstr>
      <vt:lpstr>Distinguished Speaker at ICCAD</vt:lpstr>
      <vt:lpstr>Workshops</vt:lpstr>
      <vt:lpstr>PowerPoint Presentation</vt:lpstr>
      <vt:lpstr>Scope and structure of the program</vt:lpstr>
      <vt:lpstr>Structure of DL topics</vt:lpstr>
      <vt:lpstr>Finances</vt:lpstr>
      <vt:lpstr>Budget sizing</vt:lpstr>
      <vt:lpstr>Getting started . . .</vt:lpstr>
      <vt:lpstr>To be refined as we move along . . .</vt:lpstr>
      <vt:lpstr>For Reference: IEEE CAS DL rules</vt:lpstr>
      <vt:lpstr>Recognizing DLs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Report BoG Meeting  Gi-Joon Nam VP-Finance</dc:title>
  <dc:creator>Madie Nelson</dc:creator>
  <cp:lastModifiedBy>Madie Nelson</cp:lastModifiedBy>
  <cp:revision>3</cp:revision>
  <dcterms:created xsi:type="dcterms:W3CDTF">2022-06-09T20:35:18Z</dcterms:created>
  <dcterms:modified xsi:type="dcterms:W3CDTF">2022-06-09T20:36:23Z</dcterms:modified>
</cp:coreProperties>
</file>