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5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478" y="5430644"/>
            <a:ext cx="4809346" cy="1747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7258" y="5675966"/>
            <a:ext cx="3841565" cy="13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73718" y="5687117"/>
            <a:ext cx="3815106" cy="13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li@tamu.edu" TargetMode="External"/><Relationship Id="rId3" Type="http://schemas.openxmlformats.org/officeDocument/2006/relationships/hyperlink" Target="mailto:p.li@ieee-ceda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2570429"/>
            <a:ext cx="7766936" cy="164630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IEEE CEDA </a:t>
            </a:r>
            <a:br>
              <a:rPr lang="en-US" sz="4800" dirty="0"/>
            </a:br>
            <a:r>
              <a:rPr lang="en-US" sz="4800" dirty="0"/>
              <a:t>Executive Committee &amp;</a:t>
            </a:r>
            <a:br>
              <a:rPr lang="en-US" sz="4800" dirty="0"/>
            </a:br>
            <a:r>
              <a:rPr lang="en-US" sz="4800" dirty="0"/>
              <a:t>Annual Board of Governors’ Meetings at DAC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4523213"/>
            <a:ext cx="7766936" cy="1096899"/>
          </a:xfrm>
        </p:spPr>
        <p:txBody>
          <a:bodyPr/>
          <a:lstStyle/>
          <a:p>
            <a:r>
              <a:rPr lang="en-US" b="1" dirty="0"/>
              <a:t>Austin Convention Center, Austin, TX</a:t>
            </a:r>
            <a:br>
              <a:rPr lang="en-US" b="1" dirty="0"/>
            </a:br>
            <a:r>
              <a:rPr lang="en-US" b="1" dirty="0"/>
              <a:t>June 5</a:t>
            </a:r>
            <a:r>
              <a:rPr lang="en-US" b="1" baseline="30000" dirty="0"/>
              <a:t>th</a:t>
            </a:r>
            <a:r>
              <a:rPr lang="en-US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96176" y="1367822"/>
            <a:ext cx="5881154" cy="56400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Technical Activities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176" y="2727259"/>
            <a:ext cx="5956698" cy="23727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Peng Li – VP for Activities</a:t>
            </a:r>
          </a:p>
          <a:p>
            <a:pPr marL="0" indent="0" algn="ctr">
              <a:buNone/>
            </a:pPr>
            <a:r>
              <a:rPr lang="en-US" sz="2800" dirty="0" smtClean="0"/>
              <a:t>Texas A&amp;M University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pli@tamu.edu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p.li@ieee-ceda.com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Directions for Activities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01" y="1374978"/>
            <a:ext cx="9178143" cy="534779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Chapters: </a:t>
            </a:r>
            <a:r>
              <a:rPr lang="en-US" sz="2400" dirty="0" smtClean="0"/>
              <a:t>11</a:t>
            </a:r>
            <a:endParaRPr lang="en-US" sz="2400" dirty="0" smtClean="0"/>
          </a:p>
          <a:p>
            <a:pPr lvl="1"/>
            <a:r>
              <a:rPr lang="en-US" sz="2200" dirty="0" smtClean="0"/>
              <a:t>Beijing, Brazil, Central Texas, Hong Kong, India, Japan, Korean, PA, Shanghai, </a:t>
            </a:r>
            <a:r>
              <a:rPr lang="en-US" sz="2200" dirty="0" smtClean="0"/>
              <a:t>Taiwan</a:t>
            </a:r>
          </a:p>
          <a:p>
            <a:pPr lvl="1"/>
            <a:r>
              <a:rPr lang="en-US" sz="2200" dirty="0" smtClean="0"/>
              <a:t>Canada/Montreal (just approved) </a:t>
            </a:r>
            <a:endParaRPr lang="en-US" sz="2200" dirty="0" smtClean="0"/>
          </a:p>
          <a:p>
            <a:pPr lvl="1"/>
            <a:endParaRPr lang="en-US" sz="100" dirty="0" smtClean="0"/>
          </a:p>
          <a:p>
            <a:r>
              <a:rPr lang="en-US" sz="2400" dirty="0" smtClean="0"/>
              <a:t>Establishment of new CEDA chapters</a:t>
            </a:r>
          </a:p>
          <a:p>
            <a:pPr lvl="1"/>
            <a:r>
              <a:rPr lang="en-US" sz="2000" dirty="0" smtClean="0"/>
              <a:t>Illinois, </a:t>
            </a:r>
            <a:r>
              <a:rPr lang="en-US" sz="2000" dirty="0" smtClean="0"/>
              <a:t>Southern California (near future)</a:t>
            </a:r>
          </a:p>
          <a:p>
            <a:pPr lvl="1"/>
            <a:r>
              <a:rPr lang="en-US" sz="2000" dirty="0" smtClean="0"/>
              <a:t>UAE (1-2 years) </a:t>
            </a:r>
          </a:p>
          <a:p>
            <a:pPr lvl="1"/>
            <a:r>
              <a:rPr lang="en-US" sz="2000" dirty="0" smtClean="0"/>
              <a:t>Turkey and Africa</a:t>
            </a:r>
            <a:r>
              <a:rPr lang="en-US" sz="2000" dirty="0"/>
              <a:t> </a:t>
            </a:r>
            <a:r>
              <a:rPr lang="en-US" sz="2000" dirty="0" smtClean="0"/>
              <a:t>(2-3 years) </a:t>
            </a:r>
          </a:p>
          <a:p>
            <a:pPr lvl="1"/>
            <a:endParaRPr lang="en-US" sz="100" dirty="0" smtClean="0"/>
          </a:p>
          <a:p>
            <a:r>
              <a:rPr lang="en-US" sz="2400" dirty="0" smtClean="0"/>
              <a:t>New CEDA Distinguished Lecturer Program</a:t>
            </a:r>
          </a:p>
          <a:p>
            <a:pPr lvl="1"/>
            <a:r>
              <a:rPr lang="en-US" sz="2000" dirty="0" smtClean="0"/>
              <a:t>In addition to the DL programs of parent societies</a:t>
            </a:r>
          </a:p>
          <a:p>
            <a:pPr lvl="1"/>
            <a:r>
              <a:rPr lang="en-US" sz="2000" dirty="0" smtClean="0"/>
              <a:t>Up to 10 CEDA distinguished lecturers; 2-3 lectures per DL per year</a:t>
            </a:r>
          </a:p>
          <a:p>
            <a:pPr lvl="1"/>
            <a:r>
              <a:rPr lang="en-US" sz="2000" dirty="0" smtClean="0"/>
              <a:t>Inaugural Lecturers: Giovanni De </a:t>
            </a:r>
            <a:r>
              <a:rPr lang="en-US" sz="2000" dirty="0" err="1" smtClean="0"/>
              <a:t>Micheli</a:t>
            </a:r>
            <a:r>
              <a:rPr lang="en-US" sz="2000" dirty="0" smtClean="0"/>
              <a:t> and Jason Cong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Directions for Activities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01" y="1374978"/>
            <a:ext cx="9281175" cy="5334915"/>
          </a:xfrm>
        </p:spPr>
        <p:txBody>
          <a:bodyPr>
            <a:normAutofit/>
          </a:bodyPr>
          <a:lstStyle/>
          <a:p>
            <a:r>
              <a:rPr lang="en-US" sz="2400" dirty="0"/>
              <a:t>Continuous support of young DA professionals</a:t>
            </a:r>
          </a:p>
          <a:p>
            <a:pPr lvl="1"/>
            <a:r>
              <a:rPr lang="en-US" sz="2000" dirty="0"/>
              <a:t>DAC Young Faculty Workshop</a:t>
            </a:r>
          </a:p>
          <a:p>
            <a:pPr lvl="1"/>
            <a:r>
              <a:rPr lang="en-US" sz="2000" dirty="0"/>
              <a:t>DAC CEDA Career Perspectives Panel: $8K</a:t>
            </a:r>
          </a:p>
          <a:p>
            <a:pPr lvl="2"/>
            <a:r>
              <a:rPr lang="en-US" sz="1800" dirty="0"/>
              <a:t> A new event at DAC 2016; possible continuation and restructuring after 2016</a:t>
            </a:r>
          </a:p>
          <a:p>
            <a:endParaRPr lang="en-US" sz="100" dirty="0" smtClean="0"/>
          </a:p>
          <a:p>
            <a:r>
              <a:rPr lang="en-US" sz="2400" dirty="0" smtClean="0"/>
              <a:t>Chapter </a:t>
            </a:r>
            <a:r>
              <a:rPr lang="en-US" sz="2400" dirty="0"/>
              <a:t>activities</a:t>
            </a:r>
          </a:p>
          <a:p>
            <a:pPr lvl="1"/>
            <a:r>
              <a:rPr lang="en-US" sz="2000" dirty="0"/>
              <a:t>Continued support with engagement and financial support</a:t>
            </a:r>
          </a:p>
          <a:p>
            <a:pPr lvl="1"/>
            <a:r>
              <a:rPr lang="en-US" sz="2000" dirty="0"/>
              <a:t>Chapter of the Year Award: one chapter per </a:t>
            </a:r>
            <a:r>
              <a:rPr lang="en-US" sz="2000" dirty="0" smtClean="0"/>
              <a:t>year: a plaque</a:t>
            </a:r>
            <a:endParaRPr lang="en-US" sz="2000" dirty="0"/>
          </a:p>
          <a:p>
            <a:pPr lvl="1"/>
            <a:r>
              <a:rPr lang="en-US" sz="2000" dirty="0"/>
              <a:t>CEDA Local Chapter Best Student of Year </a:t>
            </a:r>
            <a:r>
              <a:rPr lang="en-US" sz="2000" dirty="0" smtClean="0"/>
              <a:t>Award:</a:t>
            </a:r>
          </a:p>
          <a:p>
            <a:pPr lvl="2"/>
            <a:r>
              <a:rPr lang="en-US" sz="2000" dirty="0" smtClean="0"/>
              <a:t>Presented </a:t>
            </a:r>
            <a:r>
              <a:rPr lang="en-US" sz="2000" dirty="0"/>
              <a:t>to one student from each chapter with a certificate</a:t>
            </a:r>
          </a:p>
          <a:p>
            <a:pPr lvl="2"/>
            <a:r>
              <a:rPr lang="en-US" sz="1800" dirty="0"/>
              <a:t>Recipients give a 5-min presentation at a CEDA student workshop, possibly co-located with the DAC TAC </a:t>
            </a:r>
            <a:r>
              <a:rPr lang="en-US" sz="1800" dirty="0" smtClean="0"/>
              <a:t>meeting</a:t>
            </a:r>
          </a:p>
          <a:p>
            <a:pPr lvl="2"/>
            <a:r>
              <a:rPr lang="en-US" sz="1800" dirty="0"/>
              <a:t>$150/award with a </a:t>
            </a:r>
            <a:r>
              <a:rPr lang="en-US" sz="1800" dirty="0" smtClean="0"/>
              <a:t>certificate; ~$2K in total per year</a:t>
            </a:r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Directions for Activities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01" y="1374978"/>
            <a:ext cx="9989513" cy="53349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Expansion into new areas where DA may play an important role</a:t>
            </a:r>
          </a:p>
          <a:p>
            <a:pPr lvl="1"/>
            <a:r>
              <a:rPr lang="en-US" sz="2200" dirty="0" smtClean="0"/>
              <a:t>Joint workshops and initiatives</a:t>
            </a:r>
          </a:p>
          <a:p>
            <a:pPr lvl="1"/>
            <a:endParaRPr lang="en-US" sz="1100" dirty="0"/>
          </a:p>
          <a:p>
            <a:pPr lvl="1"/>
            <a:r>
              <a:rPr lang="en-US" sz="2000" dirty="0" smtClean="0"/>
              <a:t>Cyber-physical </a:t>
            </a:r>
            <a:r>
              <a:rPr lang="en-US" sz="2000" dirty="0"/>
              <a:t>systems: </a:t>
            </a:r>
            <a:endParaRPr lang="en-US" sz="2000" dirty="0" smtClean="0"/>
          </a:p>
          <a:p>
            <a:pPr lvl="2"/>
            <a:r>
              <a:rPr lang="en-US" sz="1800" dirty="0" smtClean="0"/>
              <a:t>IEEE SMC/Technical </a:t>
            </a:r>
            <a:r>
              <a:rPr lang="en-US" sz="1800" dirty="0"/>
              <a:t>Committee on Cybernetics for Cyber-Physical Systems (CCPS</a:t>
            </a:r>
            <a:r>
              <a:rPr lang="en-US" sz="1800" dirty="0" smtClean="0"/>
              <a:t>); Qi Zhu/UC Riverside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 smtClean="0"/>
              <a:t>Bio Design Automation/IWBDA</a:t>
            </a:r>
          </a:p>
          <a:p>
            <a:pPr lvl="2"/>
            <a:r>
              <a:rPr lang="en-US" sz="1800" dirty="0" err="1" smtClean="0"/>
              <a:t>Natasa</a:t>
            </a:r>
            <a:r>
              <a:rPr lang="en-US" sz="1800" dirty="0" smtClean="0"/>
              <a:t> </a:t>
            </a:r>
            <a:r>
              <a:rPr lang="en-US" sz="1800" dirty="0" err="1" smtClean="0"/>
              <a:t>Miskov</a:t>
            </a:r>
            <a:r>
              <a:rPr lang="en-US" sz="1800" dirty="0" smtClean="0"/>
              <a:t>- </a:t>
            </a:r>
            <a:r>
              <a:rPr lang="en-US" sz="1800" dirty="0" err="1" smtClean="0"/>
              <a:t>Zivanov</a:t>
            </a:r>
            <a:r>
              <a:rPr lang="en-US" sz="1800" dirty="0" smtClean="0"/>
              <a:t>/CMU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 smtClean="0"/>
              <a:t>RF/Microwave circuit design/modeling/simulation</a:t>
            </a:r>
          </a:p>
          <a:p>
            <a:pPr lvl="2"/>
            <a:r>
              <a:rPr lang="en-US" sz="1800" dirty="0" smtClean="0"/>
              <a:t>IEEE MTT;  </a:t>
            </a:r>
            <a:r>
              <a:rPr lang="en-US" sz="1800" dirty="0" err="1" smtClean="0"/>
              <a:t>Roni</a:t>
            </a:r>
            <a:r>
              <a:rPr lang="en-US" sz="1800" dirty="0" smtClean="0"/>
              <a:t> </a:t>
            </a:r>
            <a:r>
              <a:rPr lang="en-US" sz="1800" dirty="0" err="1" smtClean="0"/>
              <a:t>Khazaka</a:t>
            </a:r>
            <a:r>
              <a:rPr lang="en-US" sz="1800" dirty="0" smtClean="0"/>
              <a:t>/McGill University</a:t>
            </a:r>
            <a:endParaRPr lang="en-US" sz="1800" dirty="0"/>
          </a:p>
          <a:p>
            <a:pPr lvl="1"/>
            <a:endParaRPr lang="en-US" sz="2000" dirty="0" smtClean="0"/>
          </a:p>
          <a:p>
            <a:pPr lvl="2"/>
            <a:endParaRPr lang="en-US" sz="18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Directions for Activities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01" y="1374978"/>
            <a:ext cx="9461479" cy="53349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Student/Academia/Industry interactions</a:t>
            </a:r>
          </a:p>
          <a:p>
            <a:pPr lvl="1"/>
            <a:r>
              <a:rPr lang="en-US" sz="2400" dirty="0" smtClean="0"/>
              <a:t>How to engage EDA/Design industry to better interact with students and academic research?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Can we go beyond student internships in EDA companies?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Can EDA/Design companies offer student research awards?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2400" dirty="0" smtClean="0"/>
              <a:t>Establish an EDA/Design firm sponsored program to support faculty to visit companies and give talks? </a:t>
            </a:r>
          </a:p>
          <a:p>
            <a:pPr lvl="2"/>
            <a:r>
              <a:rPr lang="en-US" sz="2000" dirty="0" smtClean="0"/>
              <a:t>Solicit speakers from local chapters </a:t>
            </a:r>
          </a:p>
          <a:p>
            <a:pPr lvl="2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2"/>
            <a:endParaRPr lang="en-US" sz="18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692</TotalTime>
  <Words>344</Words>
  <Application>Microsoft Macintosh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 3</vt:lpstr>
      <vt:lpstr>Arial</vt:lpstr>
      <vt:lpstr>Facet</vt:lpstr>
      <vt:lpstr>    IEEE CEDA  Executive Committee &amp; Annual Board of Governors’ Meetings at DAC 2016</vt:lpstr>
      <vt:lpstr>Technical Activities</vt:lpstr>
      <vt:lpstr>Future Directions for Activities (1)</vt:lpstr>
      <vt:lpstr>Future Directions for Activities (2)</vt:lpstr>
      <vt:lpstr>Future Directions for Activities (3)</vt:lpstr>
      <vt:lpstr>Future Directions for Activities (4)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Peng Li</cp:lastModifiedBy>
  <cp:revision>40</cp:revision>
  <dcterms:created xsi:type="dcterms:W3CDTF">2016-04-15T13:56:06Z</dcterms:created>
  <dcterms:modified xsi:type="dcterms:W3CDTF">2016-06-05T04:09:13Z</dcterms:modified>
</cp:coreProperties>
</file>