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8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4FAB3-3C2B-4F11-ADEC-80948FD4A05B}" type="slidenum">
              <a:rPr kumimoji="0" lang="ja-JP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r>
              <a:rPr lang="en-US" dirty="0">
                <a:ea typeface="ＭＳ Ｐゴシック" pitchFamily="34" charset="-128"/>
              </a:rPr>
              <a:t>SANI AND HIDETOSHI</a:t>
            </a:r>
          </a:p>
        </p:txBody>
      </p:sp>
    </p:spTree>
    <p:extLst>
      <p:ext uri="{BB962C8B-B14F-4D97-AF65-F5344CB8AC3E}">
        <p14:creationId xmlns:p14="http://schemas.microsoft.com/office/powerpoint/2010/main" val="317170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2341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0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2092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73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38369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180615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7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2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7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3964"/>
            <a:ext cx="11099800" cy="314483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Awards 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733" dirty="0"/>
              <a:t>BoG Meeting</a:t>
            </a:r>
            <a:br>
              <a:rPr lang="en-US" sz="3733" dirty="0"/>
            </a:br>
            <a:br>
              <a:rPr lang="en-US" sz="6400" dirty="0"/>
            </a:br>
            <a:r>
              <a:rPr lang="en-US" sz="3200" b="0" dirty="0"/>
              <a:t>Hidetoshi Onodera</a:t>
            </a:r>
            <a:br>
              <a:rPr lang="en-US" sz="3200" b="0" dirty="0"/>
            </a:br>
            <a:r>
              <a:rPr lang="en-US" sz="2667" b="0" dirty="0"/>
              <a:t>Awards Chair</a:t>
            </a:r>
            <a:endParaRPr lang="en-US" sz="32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1"/>
            <a:ext cx="9448800" cy="7159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Distinguished Service Award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Honors contributors to the IEEE Council on EDA with outstanding service to the benefit and advancement of the council </a:t>
            </a:r>
          </a:p>
          <a:p>
            <a:pPr>
              <a:buFont typeface="Courier New" pitchFamily="49" charset="0"/>
              <a:buChar char="o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Deadline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March 15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Prize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Plaque + $1,000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Past Recipients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Rajesh Gupta in 2013</a:t>
            </a:r>
          </a:p>
          <a:p>
            <a:pPr lvl="1">
              <a:buFont typeface="Arial" pitchFamily="34" charset="0"/>
              <a:buChar char="•"/>
            </a:pPr>
            <a:r>
              <a:rPr lang="it-IT" altLang="ja-JP" dirty="0">
                <a:solidFill>
                  <a:schemeClr val="accent4">
                    <a:lumMod val="50000"/>
                  </a:schemeClr>
                </a:solidFill>
              </a:rPr>
              <a:t>Al Dunlop, Giovanni De Micheli and Dick Smith in 2010</a:t>
            </a:r>
            <a:endParaRPr kumimoji="1"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 lvl="1"/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1"/>
            <a:ext cx="9448800" cy="7159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Outstanding Service Award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Honors volunteers for exceptional commitment and service to the EDA community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Past General Chairs: DAC, ICCAD, DATE, ASP-DAC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Past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EiCs</a:t>
            </a:r>
            <a:endParaRPr kumimoji="1"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Plaques only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2016 Recipients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Kunio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Uchiyama, ASPDAC2015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Wolfgang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Nebel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DATE2015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Anne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Cirkel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DAC2015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Diana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Marculescu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ICCAD2015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Krithi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kumimoji="1" lang="en-US" altLang="ja-JP">
                <a:solidFill>
                  <a:schemeClr val="accent4">
                    <a:lumMod val="50000"/>
                  </a:schemeClr>
                </a:solidFill>
              </a:rPr>
              <a:t>Ramamritham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884237"/>
            <a:ext cx="9448800" cy="7159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Awards Committee: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2057402"/>
            <a:ext cx="11277600" cy="510540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Hidetoshi Onodera</a:t>
            </a:r>
          </a:p>
          <a:p>
            <a:pPr>
              <a:buFont typeface="Wingdings" pitchFamily="2" charset="2"/>
              <a:buChar char="§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Yao-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Wen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Chang</a:t>
            </a:r>
          </a:p>
          <a:p>
            <a:pPr>
              <a:buFont typeface="Wingdings" pitchFamily="2" charset="2"/>
              <a:buChar char="§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Rajesh Gupta</a:t>
            </a:r>
          </a:p>
          <a:p>
            <a:pPr>
              <a:buFont typeface="Wingdings" pitchFamily="2" charset="2"/>
              <a:buChar char="§"/>
            </a:pP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Niraj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K.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Jha</a:t>
            </a:r>
            <a:endParaRPr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William Joyner</a:t>
            </a:r>
          </a:p>
          <a:p>
            <a:pPr>
              <a:buFont typeface="Wingdings" pitchFamily="2" charset="2"/>
              <a:buChar char="§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Wolfgang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Rosenstiel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6000" y="838200"/>
            <a:ext cx="9448800" cy="6858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CEDA Awards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12800" y="1524000"/>
            <a:ext cx="10769600" cy="46482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Phil Kaufman Award for Distinguished Contributions to Electronic Design Automation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IEEE/ACM A. Richard Newton Technical Impact Award in Electronic Design Automation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IEEE Transactions on Computer-Aided Design Donald O. Pederson Best Paper Award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</a:rPr>
              <a:t>IEEE CEDA Ernest S. </a:t>
            </a:r>
            <a:r>
              <a:rPr kumimoji="1" lang="en-US" altLang="ja-JP" dirty="0" err="1">
                <a:solidFill>
                  <a:srgbClr val="FF0000"/>
                </a:solidFill>
              </a:rPr>
              <a:t>Kuh</a:t>
            </a:r>
            <a:r>
              <a:rPr kumimoji="1" lang="en-US" altLang="ja-JP" dirty="0">
                <a:solidFill>
                  <a:srgbClr val="FF0000"/>
                </a:solidFill>
              </a:rPr>
              <a:t> Early Career Award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William J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McCalla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ICCAD Best Paper Award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IEEE CEDA Distinguished Service Award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CEDA Outstanding Service Award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IEEE Fellows</a:t>
            </a:r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960437"/>
            <a:ext cx="9448800" cy="7159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Kaufman Award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8000" y="1676400"/>
            <a:ext cx="10972800" cy="4191000"/>
          </a:xfrm>
        </p:spPr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kumimoji="1" lang="en-US" altLang="ja-JP" sz="3467" dirty="0"/>
              <a:t>Phil Kaufman Award for Distinguished Contributions to Electronic Design Automation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3467" dirty="0"/>
              <a:t>Joint with EDAC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3467" dirty="0"/>
              <a:t>Chair: William Joyner</a:t>
            </a:r>
          </a:p>
          <a:p>
            <a:pPr>
              <a:buFont typeface="Courier New" pitchFamily="49" charset="0"/>
              <a:buChar char="o"/>
            </a:pPr>
            <a:r>
              <a:rPr lang="en-US" altLang="ja-JP" sz="3467" dirty="0"/>
              <a:t>Honors an individual who has demonstrable impact on electronics design through EDA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933" dirty="0">
                <a:solidFill>
                  <a:schemeClr val="accent4">
                    <a:lumMod val="75000"/>
                  </a:schemeClr>
                </a:solidFill>
              </a:rPr>
              <a:t>business impact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933" dirty="0">
                <a:solidFill>
                  <a:schemeClr val="accent4">
                    <a:lumMod val="75000"/>
                  </a:schemeClr>
                </a:solidFill>
              </a:rPr>
              <a:t>industry direction &amp; promotion impact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933" dirty="0">
                <a:solidFill>
                  <a:schemeClr val="accent4">
                    <a:lumMod val="75000"/>
                  </a:schemeClr>
                </a:solidFill>
              </a:rPr>
              <a:t>technology &amp; engineering impact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933" dirty="0">
                <a:solidFill>
                  <a:schemeClr val="accent4">
                    <a:lumMod val="75000"/>
                  </a:schemeClr>
                </a:solidFill>
              </a:rPr>
              <a:t>educational &amp; mentoring impact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3467" dirty="0">
                <a:solidFill>
                  <a:srgbClr val="FF0000"/>
                </a:solidFill>
              </a:rPr>
              <a:t>2015 Recipient: Walden C. </a:t>
            </a:r>
            <a:r>
              <a:rPr kumimoji="1" lang="en-US" altLang="ja-JP" sz="3467" dirty="0" err="1">
                <a:solidFill>
                  <a:srgbClr val="FF0000"/>
                </a:solidFill>
              </a:rPr>
              <a:t>Rhines</a:t>
            </a:r>
            <a:endParaRPr kumimoji="1" lang="en-US" altLang="ja-JP" sz="3733" dirty="0">
              <a:solidFill>
                <a:srgbClr val="FF0000"/>
              </a:solidFill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9448800" cy="563563"/>
          </a:xfrm>
        </p:spPr>
        <p:txBody>
          <a:bodyPr>
            <a:normAutofit fontScale="90000"/>
          </a:bodyPr>
          <a:lstStyle/>
          <a:p>
            <a:r>
              <a:rPr kumimoji="1" lang="en-US" altLang="ja-JP" sz="3733" dirty="0"/>
              <a:t>Newton Award</a:t>
            </a:r>
            <a:endParaRPr kumimoji="1" lang="ja-JP" altLang="en-US" sz="3733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6400" y="1066800"/>
            <a:ext cx="11277600" cy="5334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IEEE/ACM A. Richard Newton Technical Impact Award in EDA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Joint with SIGDA, Deadline: Feb. 1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Prize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Plaques + $1,500  ($750 + $750)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Award Committee (CEDA:3, SIGDA:3)</a:t>
            </a:r>
          </a:p>
          <a:p>
            <a:pPr lvl="1">
              <a:buFont typeface="Arial" pitchFamily="34" charset="0"/>
              <a:buChar char="•"/>
            </a:pPr>
            <a:r>
              <a:rPr lang="sv-SE" altLang="ja-JP" dirty="0">
                <a:solidFill>
                  <a:schemeClr val="accent4">
                    <a:lumMod val="50000"/>
                  </a:schemeClr>
                </a:solidFill>
                <a:ea typeface="ＭＳ Ｐゴシック" pitchFamily="34" charset="-128"/>
              </a:rPr>
              <a:t>Iris Bahar (Brown Univ)  - SIGDA</a:t>
            </a:r>
            <a:endParaRPr lang="en-US" altLang="ja-JP" dirty="0">
              <a:solidFill>
                <a:schemeClr val="accent4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Yao-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Wen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Chang (National Taiwan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Univ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Steven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Nowick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(Columbia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Univ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Hidetoshi Onodera (Kyoto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Univ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) – CEDA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William Joyner (SRC)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Wolfgang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Rosenstiel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Univ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Tuebingen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2015 Recipients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Blaise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Gassend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Dwaine Clarke, Marten van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Dijk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and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Srinivas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Devadas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, "Silicon Physical Random Functions,“ Proc. of the 9th ACM Conference on Computer and Communications Security, 2002, Pages 148 - 160.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For pioneering contributions in the discovery and use of silicon physical 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</a:rPr>
              <a:t>unclonable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 functions (PUFs) for the design and operation of secure integrated circuits and systems.</a:t>
            </a:r>
          </a:p>
          <a:p>
            <a:pPr lvl="1"/>
            <a:endParaRPr kumimoji="1" lang="ja-JP" altLang="en-US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960437"/>
            <a:ext cx="9448800" cy="7159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Pederson Award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191000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kumimoji="1" lang="en-US" altLang="ja-JP" sz="3200" dirty="0"/>
              <a:t>IEEE Transactions on Computer-Aided Design Donald O. Pederson Best Paper Award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3200" dirty="0"/>
              <a:t>Handled by T-CAD </a:t>
            </a:r>
            <a:r>
              <a:rPr kumimoji="1" lang="en-US" altLang="ja-JP" sz="3200" dirty="0" err="1"/>
              <a:t>EiC</a:t>
            </a:r>
            <a:endParaRPr kumimoji="1" lang="en-US" altLang="ja-JP" sz="3200" dirty="0"/>
          </a:p>
          <a:p>
            <a:pPr>
              <a:buFont typeface="Courier New" pitchFamily="49" charset="0"/>
              <a:buChar char="o"/>
            </a:pPr>
            <a:r>
              <a:rPr kumimoji="1" lang="en-US" altLang="ja-JP" sz="3200" dirty="0"/>
              <a:t>Prize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Plaques + $500/author (up to $2000)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3200" dirty="0"/>
              <a:t>Recipient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Kai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Hu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Feiqiao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Yu,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Tsung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-Yi Ho,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Krishnendu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Chakrabarty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, "Testing of Flow-Based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Microfluidic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Biochips: Fault Modeling, Test Generation, and Experimental Demonstration,“ Vol. 33, Issue 10, pp. 1463 - 1475, October 2014.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4" descr="Ernest Ku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38400" y="1676400"/>
            <a:ext cx="3657600" cy="4114800"/>
          </a:xfrm>
          <a:prstGeom prst="rect">
            <a:avLst/>
          </a:prstGeom>
          <a:noFill/>
        </p:spPr>
      </p:pic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1219200" y="838201"/>
            <a:ext cx="9448800" cy="868363"/>
          </a:xfrm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Ernest S. </a:t>
            </a:r>
            <a:r>
              <a:rPr kumimoji="1" lang="en-US" altLang="ja-JP" dirty="0" err="1">
                <a:solidFill>
                  <a:srgbClr val="FF0000"/>
                </a:solidFill>
              </a:rPr>
              <a:t>Kuh</a:t>
            </a:r>
            <a:r>
              <a:rPr kumimoji="1" lang="en-US" altLang="ja-JP" dirty="0">
                <a:solidFill>
                  <a:srgbClr val="FF0000"/>
                </a:solidFill>
              </a:rPr>
              <a:t> Early Career Award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AutoShape 2" descr="data:image/jpeg;base64,/9j/4AAQSkZJRgABAQAAAQABAAD/2wCEAAkGBxQSEhQUExMVFBUXGBcYGBgXFBUUFxgWFxQXGBgUFRcYHCggGBolGxQVJDEhJSkrLi4uGB8zODMsNygtLisBCgoKDg0OGhAPGiwkICUsLCwsLCwsLCssLCwsLCwsLCwsLywsLCwsKywsLCwsLCwsLCwsLCwsLCwsLCwsNisrLP/AABEIAJoAcAMBIgACEQEDEQH/xAAcAAABBQEBAQAAAAAAAAAAAAADAgQFBgcBAAj/xAA3EAABAwIDBQUHBAEFAAAAAAABAAIRAyEEBTEGEkFhcSJRgZHwBxMyobHB0RRC4fEzI1JicqL/xAAZAQADAQEBAAAAAAAAAAAAAAAAAQMCBAX/xAAeEQACAwEAAwEBAAAAAAAAAAAAAQIRIQMSMUFxIv/aAAwDAQACEQMRAD8AzCo269uopavBirQge6lUxdEDEprE6BnhTRGCEokASTATDEZk3RoJ56BZdfTOkgEpzVDNzJ/ADylEp5g/i0HxhTaXw2rJF9O646nxQqOPa6zgWHmnRahJsLGTmpBanNRJc1USENnNSCxORTSjSTYHQ1FaxKDERtNbBAjTSK7wwSf7T55a1snQaqsYzEl7p4cApuVDoTisSXmTpwHAJNOnKS1qdUYAvwUxhaWDBTh1AN0g+BKThX34KQr4aYju01PlwQIjsRTJAJbAA15JeHxFhruGwJ/ae4/lSuAwDqtOqxzYaBIN7HgoygJpuabEer/lZhPTUo0hy5iTuI2W9tsG5bYp6KIA0XReGCOaxHbRMXTouEILr3WGmwCGnBXHhOn05uoXOcZujdGp1VnitmIaMM3xm8d1ug+ZUe0LgCWAuZu2VPNSp8kkFPMON0WEk+gst0NKzuGkHS/d9ytM2I2ZNQB9RpM6SLdSqrkOWPBFU0/eAGS2RJjuB1WxbKZ/QxDCGndeNWGxHguec23SLwglrDMyCm1hAAk6rLdtslFBxeBDXyD1W1EWWee1bDk4RzgPhIPhMfdTX8yTRt/1FpmYZNWh9/3WPUcVMVHdyreBfG6eism4vT5PDjaGxahuJhSwoRFkLE0ANL96PNN0FA8ZiNxvqypuJrb7iVJZ1jS8wNFEhLpK3QoqjrBxXCukpIUjR1olWfIslfXa5zATui1tef26lQWEw5c4NGpst02DyttKmBppPM/xKh1lWItyhesqezGR1HVXb1SmKO5Zz92zgPhIkOBniNLp3kdFzKzZaQTx1OpHxcdNVes0yjCt7by1vfcCeqjMNTY+sAwfARJNtdFz9G/TOmEV7QHP9qDQIY3d3zpvGBPOVVNotoq9XC1xVFFzdwg+7dJE6cjfuVm2jyX34BLC8B+92TuvaRoWuHU2Vf25yaMJVq7opmKTQ1um4wgAOHE8041i+mZJ6/hmGEdcDorthyC3mqVQZaVbcnqbzRPEfTVejzOJjyS6yU7Cm4TkFrYKcMrgmwQ8dmkjK69SShByE+pdIL1gyH315rrpuHItIEpDLnsplnvJdNxoFoeFxWIpUyRTL40jU9Asx2czE0SJWo5HnLagEOHMdVw9b8tOzk1RH47NKeKpFpqFjwR8TSwtIuAQ7S4R9mc2xNOq41aO+wgRUY2QeFyDCmK2EAdvgTe9pB6jxScZhqVRpFOnuEntOHZIn/aR+EKimhWZmWV2TDQ9pJZOl7FR/tRx7G4B4kbz3Na0d5LgT5AFBx+T0Wf6jqz2lgsXPmBqZngsuzvNzi6xO+402Hdp73W74528FrlFuRPtJJEaDEjmrHk0hjR4j7hVaue2+OBd9Vd8Ph92i0cRBHVehzWnEx2BKNSMFNMISR4kfNOmtVZLARmlDCD9y4+iJiAE6J+XohDd8TfXBSoQ1qUI4FGwR3XgxxTjEUo9WQGs5pNDTJutR7kbLsc6m4OaYI9XUhkuF/U0A9vxNO64cx+RCe09n3O/YZ5LglNLGdcYt6i55DtM2q0QRvRDmkgePREzzaWhhaZc7dL47LGkS4/Yc1QswwX6Vu85l+E96qZqlxLjqfqnzh5fgT6OP6Os7zyviZNV0Dg1th/KiKJI85T33U6oNUAaeh/a60ksRytt+wdAS4k6E/Uq+UazXNBaQ4cvoqRSp/lP8rx/uniT2TAd07/BUg6Mlww7QAfV0Vj0prUmmbq7gqGZy9wOiHMW1j6IDX+B7kovkA+o4qAhx78+voeSG48PJJK4kBcPZfmIp4v3TiNyuN2/CoJLCOskeIWx/oQ0yAvm+lULSHNJa4EFpHBwMgjoQCvpHI8zbi8NSrCJewF0cHR2h5grk78rfkdHHpWGXe0bEFzw3gJsqG4wVe/aJhi2sDwcqXVpdop8FUQ7ezj6loGvehURcn1ZOGU7fPySGMsfD+V0EBzTo2PMJliePfxUgath0hNcW24PemIveXPLqVN2pLWz5Ljwmmy9ecO3/iS0+cj5FPcSumErGzL54GxGh9cF6iSJB9Suvjv80Mm/rgucQVtrLspB+iUCgBYWneyLNzFbDOPw/wCrT6Gz2+e6fErMGqW2ZzT9LiaVU/C10P8A+jrO+s+CaFJWjTdvsKH0946gn5f2syq1AXEd60zbCqS0NBkT5grNc2w/u3iOKUuaj6FDo5exFK+90hKZAt32TShWgnmh1695WTY4qGQO8JdO4g+u5NnPm/f9U5Y8RdMRO7J1wKdVnEODh0IiP/KmajpCqmU1d2qY0c2/UX/KstMro56gM4LuUodTUEJUpLrhQAXvLzSkSvONkAGalm4QWlL3uKANHyDMP1GGYXGXU+wdJloEE+Baq9tTTgjkm+x2NDKxYdKgjo4XEdRKktqqV55Kj2JKqmVBxXCZRCxca2FEsdpO4J2HghM26rrrIAeYZ5a5p7irbg628LKkiqQrNk+JDm8wI9euCrzlQFOm91wBdXHarAhPFeBXFxACwYt5JZKE7RLCACU6paQ5uoII6i8K75/26dJ7TLajQW8pHw+Cog0V2yK+Hw4NwPeQDeO0dFqP1GJ/GVaqIdCQ8aJxmH+V3U/VA/JWGjaBcEZpls+aEzVLw/HxSGCdJMdVIZFXIqNHB1kwpfu6D7J5s/8A5B1b907rQR//2Q=="/>
          <p:cNvSpPr>
            <a:spLocks noChangeAspect="1" noChangeArrowheads="1"/>
          </p:cNvSpPr>
          <p:nvPr/>
        </p:nvSpPr>
        <p:spPr bwMode="auto">
          <a:xfrm>
            <a:off x="207433" y="-144461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en-US" sz="32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half" idx="2"/>
          </p:nvPr>
        </p:nvSpPr>
        <p:spPr>
          <a:xfrm>
            <a:off x="6096000" y="1676400"/>
            <a:ext cx="5689600" cy="4114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kumimoji="1" lang="en-US" altLang="ja-JP" sz="3200" dirty="0">
                <a:latin typeface="Adobe Hebrew" pitchFamily="18" charset="-79"/>
                <a:cs typeface="Adobe Hebrew" pitchFamily="18" charset="-79"/>
              </a:rPr>
              <a:t>Ernest S. </a:t>
            </a:r>
            <a:r>
              <a:rPr kumimoji="1" lang="en-US" altLang="ja-JP" sz="3200" dirty="0" err="1">
                <a:latin typeface="Adobe Hebrew" pitchFamily="18" charset="-79"/>
                <a:cs typeface="Adobe Hebrew" pitchFamily="18" charset="-79"/>
              </a:rPr>
              <a:t>Kuh</a:t>
            </a:r>
            <a:r>
              <a:rPr kumimoji="1" lang="en-US" altLang="ja-JP" sz="3200" dirty="0">
                <a:latin typeface="Adobe Hebrew" pitchFamily="18" charset="-79"/>
                <a:cs typeface="Adobe Hebrew" pitchFamily="18" charset="-79"/>
              </a:rPr>
              <a:t> (1928 - 2015): Pioneer in Circuit  Theory, EDA, and Engineering Education</a:t>
            </a:r>
          </a:p>
          <a:p>
            <a:pPr lvl="1"/>
            <a:r>
              <a:rPr kumimoji="1" lang="en-US" altLang="ja-JP" sz="2667" dirty="0">
                <a:latin typeface="Adobe Hebrew" pitchFamily="18" charset="-79"/>
                <a:cs typeface="Adobe Hebrew" pitchFamily="18" charset="-79"/>
              </a:rPr>
              <a:t>Dean and Professor Emeritus, UC Berkeley</a:t>
            </a:r>
          </a:p>
          <a:p>
            <a:pPr lvl="1"/>
            <a:r>
              <a:rPr kumimoji="1" lang="en-US" altLang="ja-JP" sz="2667" dirty="0">
                <a:latin typeface="Adobe Hebrew" pitchFamily="18" charset="-79"/>
                <a:cs typeface="Adobe Hebrew" pitchFamily="18" charset="-79"/>
              </a:rPr>
              <a:t>Mentored several generations of graduate students now in leadership positions in industry and academia</a:t>
            </a:r>
            <a:endParaRPr kumimoji="1" lang="ja-JP" altLang="en-US" sz="2667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197920289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Ernest S. </a:t>
            </a:r>
            <a:r>
              <a:rPr kumimoji="1" lang="en-US" altLang="ja-JP" dirty="0" err="1">
                <a:solidFill>
                  <a:srgbClr val="FF0000"/>
                </a:solidFill>
              </a:rPr>
              <a:t>Kuh</a:t>
            </a:r>
            <a:r>
              <a:rPr kumimoji="1" lang="en-US" altLang="ja-JP" dirty="0">
                <a:solidFill>
                  <a:srgbClr val="FF0000"/>
                </a:solidFill>
              </a:rPr>
              <a:t> Early Career Award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kumimoji="1" lang="en-US" altLang="ja-JP" sz="2933" dirty="0"/>
              <a:t>For an individual with a highest degree awarded within last 8 years</a:t>
            </a:r>
            <a:r>
              <a:rPr kumimoji="1" lang="en-US" altLang="ja-JP" sz="2667" dirty="0"/>
              <a:t> (Deadline: April 15)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2933" dirty="0"/>
              <a:t>Prize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667" dirty="0"/>
              <a:t>Plaque + $1,000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sz="2933" dirty="0"/>
              <a:t>2015 Recipient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667" dirty="0" err="1"/>
              <a:t>Zhiru</a:t>
            </a:r>
            <a:r>
              <a:rPr kumimoji="1" lang="en-US" altLang="ja-JP" sz="2667" dirty="0"/>
              <a:t> Zhang, Cornel Univ.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667" dirty="0"/>
              <a:t>For outstanding contributions to algorithms, methodologies, and successful commercialization of high-level synthesis tools for FPGAs.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McCalla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Award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William J </a:t>
            </a:r>
            <a:r>
              <a:rPr kumimoji="1" lang="en-US" altLang="ja-JP" dirty="0" err="1">
                <a:solidFill>
                  <a:schemeClr val="accent4">
                    <a:lumMod val="50000"/>
                  </a:schemeClr>
                </a:solidFill>
              </a:rPr>
              <a:t>McCalla</a:t>
            </a: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 ICCAD Best Paper Award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Front end design flow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Back end design flow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10-year Retrospective Most Influential Paper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Joint with SIGDA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Prize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Plaques + $2,000, for each category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CEDA 4k, SIGSA 2k in total.</a:t>
            </a:r>
          </a:p>
          <a:p>
            <a:pPr>
              <a:buFont typeface="Courier New" pitchFamily="49" charset="0"/>
              <a:buChar char="o"/>
            </a:pPr>
            <a:r>
              <a:rPr kumimoji="1" lang="en-US" altLang="ja-JP" dirty="0">
                <a:solidFill>
                  <a:schemeClr val="accent4">
                    <a:lumMod val="50000"/>
                  </a:schemeClr>
                </a:solidFill>
              </a:rPr>
              <a:t>Handled by ICCAD Committee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699</Words>
  <Application>Microsoft Office PowerPoint</Application>
  <PresentationFormat>Widescreen</PresentationFormat>
  <Paragraphs>108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Adobe Hebrew</vt:lpstr>
      <vt:lpstr>Arial</vt:lpstr>
      <vt:lpstr>Calibri</vt:lpstr>
      <vt:lpstr>Calibri Light</vt:lpstr>
      <vt:lpstr>Courier New</vt:lpstr>
      <vt:lpstr>Impact</vt:lpstr>
      <vt:lpstr>Lucida Sans Unicode</vt:lpstr>
      <vt:lpstr>Times New Roman</vt:lpstr>
      <vt:lpstr>Wingdings</vt:lpstr>
      <vt:lpstr>Wingdings 2</vt:lpstr>
      <vt:lpstr>Office Theme</vt:lpstr>
      <vt:lpstr>Concourse</vt:lpstr>
      <vt:lpstr>Awards Report BoG Meeting  Hidetoshi Onodera Awards Chair</vt:lpstr>
      <vt:lpstr>Awards Committee:</vt:lpstr>
      <vt:lpstr>CEDA Awards</vt:lpstr>
      <vt:lpstr>Kaufman Award</vt:lpstr>
      <vt:lpstr>Newton Award</vt:lpstr>
      <vt:lpstr>Pederson Award</vt:lpstr>
      <vt:lpstr>Ernest S. Kuh Early Career Award</vt:lpstr>
      <vt:lpstr>Ernest S. Kuh Early Career Award</vt:lpstr>
      <vt:lpstr>McCalla Award</vt:lpstr>
      <vt:lpstr>Distinguished Service Award</vt:lpstr>
      <vt:lpstr>Outstanding Service Award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4</cp:revision>
  <dcterms:created xsi:type="dcterms:W3CDTF">2022-06-09T20:35:18Z</dcterms:created>
  <dcterms:modified xsi:type="dcterms:W3CDTF">2022-06-09T20:36:46Z</dcterms:modified>
</cp:coreProperties>
</file>