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88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1A17A5-6FF5-4D8C-8F00-E7842631E0C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F2C60-83E9-4F17-81F8-227CD06C0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8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t>GTO2003EXT.ppt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99C65-2705-BC47-BA78-9170500B55D9}" type="datetime1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6/9/2022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764D49-D396-2645-B596-AE27B96056A9}" type="slidenum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s-ES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573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027" y="8684926"/>
            <a:ext cx="2972421" cy="4575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914FAB3-3C2B-4F11-ADEC-80948FD4A05B}" type="slidenum">
              <a:rPr kumimoji="0" lang="ja-JP" altLang="en-US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34" charset="-128"/>
                <a:cs typeface="Calibri"/>
                <a:sym typeface="Calibri"/>
              </a:rPr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34" charset="-128"/>
              <a:cs typeface="Calibri"/>
              <a:sym typeface="Calibri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30" tIns="44865" rIns="89730" bIns="44865"/>
          <a:lstStyle/>
          <a:p>
            <a:r>
              <a:rPr lang="en-US" dirty="0">
                <a:ea typeface="ＭＳ Ｐゴシック" pitchFamily="34" charset="-128"/>
              </a:rPr>
              <a:t>SANI AND HIDETOSHI</a:t>
            </a:r>
          </a:p>
        </p:txBody>
      </p:sp>
    </p:spTree>
    <p:extLst>
      <p:ext uri="{BB962C8B-B14F-4D97-AF65-F5344CB8AC3E}">
        <p14:creationId xmlns:p14="http://schemas.microsoft.com/office/powerpoint/2010/main" val="3171700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A9219-C0D7-77F0-756B-51C69844D8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11B4E2-3895-EE39-CE80-BE62EA015B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5A3CF-F8CB-26FB-1C02-87F2A4A07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C6C6A0-B33B-33CF-EF5D-577320B30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77335-7C12-37F9-89D9-989A4E2AA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87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77A54-F066-E8C4-75EA-CB7329D37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11CC43-9DD9-9E35-A32B-2983136C8E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E6271C-10F3-8F2E-B54D-C823FE828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5A247-3CA9-2C11-FE08-7702EEDBC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8C12CE-2A4A-AFA3-7F8B-AAD257828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94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7A64BE-EA2C-376B-98A3-D7D905E462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A8D23D-ECF4-3626-C9FB-774B45DC98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AC1C63-4FFA-C319-1646-BBFC80BE9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9D280-447F-CCD3-9BD5-FAFD1FF89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DAA82-C6ED-AA2F-7CA5-B11407AF8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93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01600" y="76200"/>
            <a:ext cx="11785600" cy="838200"/>
          </a:xfrm>
        </p:spPr>
        <p:txBody>
          <a:bodyPr vert="horz" anchor="t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>
              <a:defRPr sz="3200" b="1">
                <a:solidFill>
                  <a:schemeClr val="tx1"/>
                </a:solidFill>
                <a:effectLst/>
              </a:defRPr>
            </a:lvl1pPr>
            <a:extLst/>
          </a:lstStyle>
          <a:p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5019" y="5791200"/>
            <a:ext cx="12197020" cy="10738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24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5" y="6638132"/>
            <a:ext cx="3134241" cy="219869"/>
          </a:xfr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3" name="Text Placeholder 29"/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4953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603489" indent="-457189">
              <a:buFont typeface="Arial"/>
              <a:buChar char="•"/>
              <a:defRPr sz="3200"/>
            </a:lvl1pPr>
            <a:lvl3pPr>
              <a:buFont typeface="Wingdings" pitchFamily="2" charset="2"/>
              <a:buChar char="§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  <a:lvl7pPr marL="2514537" indent="-380990">
              <a:buFont typeface="Arial"/>
              <a:buChar char="•"/>
              <a:defRPr/>
            </a:lvl7pPr>
            <a:lvl8pPr marL="2819330" indent="-380990">
              <a:buFont typeface="Arial"/>
              <a:buChar char="•"/>
              <a:defRPr/>
            </a:lvl8pPr>
            <a:extLst/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6" eaLnBrk="1" latinLnBrk="0" hangingPunct="1"/>
            <a:r>
              <a:rPr kumimoji="0" lang="en-US" dirty="0"/>
              <a:t>Second level</a:t>
            </a:r>
          </a:p>
          <a:p>
            <a:pPr lvl="6" eaLnBrk="1" latinLnBrk="0" hangingPunct="1"/>
            <a:r>
              <a:rPr kumimoji="0" lang="en-US" dirty="0"/>
              <a:t>Third level</a:t>
            </a:r>
          </a:p>
          <a:p>
            <a:pPr lvl="6" eaLnBrk="1" latinLnBrk="0" hangingPunct="1"/>
            <a:r>
              <a:rPr kumimoji="0" lang="en-US" dirty="0"/>
              <a:t>Fourth level</a:t>
            </a:r>
          </a:p>
          <a:p>
            <a:pPr lvl="7" eaLnBrk="1" latinLnBrk="0" hangingPunct="1"/>
            <a:r>
              <a:rPr kumimoji="0" lang="en-US" dirty="0"/>
              <a:t>Fifth level</a:t>
            </a:r>
          </a:p>
        </p:txBody>
      </p:sp>
      <p:pic>
        <p:nvPicPr>
          <p:cNvPr id="15" name="image1.jpg" descr="CEDA_Logo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4000" y="6045200"/>
            <a:ext cx="3352800" cy="8128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323417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0" y="6553200"/>
            <a:ext cx="4165600" cy="304800"/>
          </a:xfrm>
        </p:spPr>
        <p:txBody>
          <a:bodyPr/>
          <a:lstStyle/>
          <a:p>
            <a:r>
              <a:rPr lang="en-US" dirty="0"/>
              <a:t>CEDA BoG at ICCAD, November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8679CB-D23D-3945-B3BA-AEE628F83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07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Font typeface="Arial" pitchFamily="34" charset="0"/>
              <a:buChar char="•"/>
              <a:defRPr/>
            </a:lvl3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86241" y="6629400"/>
            <a:ext cx="3134241" cy="21986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effectLst/>
              </a:defRPr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-86241" y="6638132"/>
            <a:ext cx="3134241" cy="219869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2092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0" y="6578601"/>
            <a:ext cx="4165600" cy="27940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864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-48829" y="6578601"/>
            <a:ext cx="4165600" cy="2794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973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38369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blackWhite">
          <a:xfrm>
            <a:off x="0" y="0"/>
            <a:ext cx="12192000" cy="1295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s-ES" sz="2400" kern="1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5" name="Picture 9" descr="CEDAlogoColo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" y="2"/>
            <a:ext cx="6197596" cy="129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7253" name="Rectangle 5"/>
          <p:cNvSpPr>
            <a:spLocks noGrp="1" noChangeArrowheads="1"/>
          </p:cNvSpPr>
          <p:nvPr>
            <p:ph type="ctrTitle"/>
          </p:nvPr>
        </p:nvSpPr>
        <p:spPr bwMode="black">
          <a:xfrm>
            <a:off x="520705" y="2493966"/>
            <a:ext cx="10606617" cy="1470025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77254" name="Rectangle 6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043366"/>
            <a:ext cx="8534400" cy="998537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-108" charset="2"/>
              <a:buNone/>
              <a:defRPr b="0">
                <a:solidFill>
                  <a:srgbClr val="0000FF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7188200" y="6221415"/>
            <a:ext cx="2159000" cy="311151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733" b="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1200" dirty="0"/>
          </a:p>
        </p:txBody>
      </p:sp>
    </p:spTree>
    <p:extLst>
      <p:ext uri="{BB962C8B-B14F-4D97-AF65-F5344CB8AC3E}">
        <p14:creationId xmlns:p14="http://schemas.microsoft.com/office/powerpoint/2010/main" val="11806152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37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EF05D-C440-2E8A-DB23-2590030E5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1DFC0-D35C-6C89-088C-F42B7B9CE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F03E1-FCFE-D3AC-519E-9C187D43F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2B3FD-151D-2DB5-8E24-32E1995E3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37D5C-1578-B5B8-FCAE-2DCEBA5CB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450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123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5"/>
          <p:cNvSpPr>
            <a:spLocks noGrp="1"/>
          </p:cNvSpPr>
          <p:nvPr>
            <p:ph type="title"/>
          </p:nvPr>
        </p:nvSpPr>
        <p:spPr>
          <a:xfrm>
            <a:off x="1333512" y="3098874"/>
            <a:ext cx="8588163" cy="599847"/>
          </a:xfrm>
          <a:prstGeom prst="rect">
            <a:avLst/>
          </a:prstGeom>
        </p:spPr>
        <p:txBody>
          <a:bodyPr/>
          <a:lstStyle>
            <a:lvl1pPr algn="l">
              <a:defRPr sz="3467" b="1" i="0" spc="133">
                <a:effectLst/>
                <a:latin typeface="Impact"/>
                <a:cs typeface="Impact"/>
              </a:defRPr>
            </a:lvl1pPr>
          </a:lstStyle>
          <a:p>
            <a:pPr lvl="0"/>
            <a:r>
              <a:rPr lang="fr-FR" noProof="0" dirty="0"/>
              <a:t>Cliquez pour modifier le style du titre</a:t>
            </a:r>
            <a:endParaRPr lang="fr-CH" noProof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27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0E05D-C2FD-BEB8-E05F-DFA1B7A5B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3157AE-C5CD-9F13-D166-7FBBE12A6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C8A96F-5B28-8128-5B81-20057C4BA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B7E4D-D86A-D9FB-56A7-FE7321B13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8A85F-71AC-F766-3441-D5ACBE9CD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63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A25C6-609B-A882-84CC-1A024773D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F2376-13D9-6F03-530B-CD3D9FF78D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CEF7E3-9D46-23EA-F9F3-80808953C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43733-233C-1B23-37E1-888E90E39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D91D3E-CE79-4005-6760-57A99418A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9C31D-BC9D-F290-BA23-923E0DDFC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59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5446B-5AB3-8904-2422-4DB6D3935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C773A6-821E-8940-70F3-465710AB8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43861A-690F-A18D-136F-A9D419779F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F035BC-3B2D-F2AD-7DEA-110408665F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1010B3-5B5B-C2C2-C415-DCB321C817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A47813-71E4-796B-4619-C09482FE0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0CE197-4980-6FBB-278E-D2796EFF0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FD325F-1C86-0CA8-5A2D-CC50144A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92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76130-2134-9D7A-7333-B3B0DC636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961A1F-F617-469C-845D-8DD0CBD66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AB3247-D4F2-26B1-887D-52EBB367A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B21A2C-B8D2-1A13-EADA-D8D2650E6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7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5C086A-9964-F37B-281A-FD8D8B6D9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7E3BB5-0D3B-34EE-2B94-D6EEB723B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596B4D-09E6-4FCC-02B5-762A01582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35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CC81E-9934-8392-91B8-B154E1C38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7020D-671E-ADD5-BB4D-BBBA50C3E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791B71-4869-8C2C-145D-448CF8C2FF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CEC1FB-7D10-CCCF-6413-592948807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562C87-F6BF-DDF1-1574-24CD995D7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6979E9-C286-E3EF-9E7D-735572738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9EDCE-982C-60F1-8712-6BF29B5CF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D856D6-813F-E822-2F43-EE933418AC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2E1B68-7C44-2985-1171-167187E9D0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EB91A-473F-D235-6843-ECB118730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67E8BA-D057-2360-239E-C262FB5CB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579F4E-5B9E-CBFD-AA70-F9212A7A2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99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167382-42CC-5E6B-DA9C-486C6919B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68BF8-9E51-3746-0BA4-E43985ACF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7EBF67-6B31-4C58-CF72-428C68966B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3D22D-924C-48D3-8CF8-E45ACBCA1D58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49AA0-1F3B-B93C-816D-9567CFD296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25E3E-5D4B-7F31-F7F9-B280D5EA21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8CAA6-D0AE-4BB0-8E4A-29A7AE131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6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702" y="6248402"/>
            <a:ext cx="6141503" cy="61761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anchor="t" compatLnSpc="1"/>
          <a:lstStyle/>
          <a:p>
            <a:endParaRPr kumimoji="0" lang="en-US" sz="24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09604" y="6172202"/>
            <a:ext cx="4572001" cy="7002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anchor="t" compatLnSpc="1"/>
          <a:lstStyle/>
          <a:p>
            <a:endParaRPr kumimoji="0" lang="en-US" sz="24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6019800"/>
            <a:ext cx="4173656" cy="852320"/>
          </a:xfrm>
          <a:prstGeom prst="rtTriangle">
            <a:avLst/>
          </a:prstGeom>
          <a:blipFill>
            <a:blip r:embed="rId12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21920" tIns="60960" rIns="121920" bIns="60960" anchor="ctr" compatLnSpc="1"/>
          <a:lstStyle/>
          <a:p>
            <a:pPr algn="ctr" eaLnBrk="1" latinLnBrk="0" hangingPunct="1"/>
            <a:endParaRPr kumimoji="0" lang="en-US" sz="24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41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04800" y="228601"/>
            <a:ext cx="9448800" cy="868363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04800" y="1066802"/>
            <a:ext cx="11277600" cy="510540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pic>
        <p:nvPicPr>
          <p:cNvPr id="17" name="image1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2400" y="192251"/>
            <a:ext cx="2991104" cy="814647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0" y="6705603"/>
            <a:ext cx="4165600" cy="152399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333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1176000" y="6578600"/>
            <a:ext cx="10160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/>
                </a:solidFill>
              </a:defRPr>
            </a:lvl1pPr>
          </a:lstStyle>
          <a:p>
            <a:fld id="{AE8679CB-D23D-3945-B3BA-AEE628F83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65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b="1" kern="1200">
          <a:solidFill>
            <a:schemeClr val="accent4">
              <a:lumMod val="50000"/>
            </a:schemeClr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  <a:extLst/>
    </p:titleStyle>
    <p:bodyStyle>
      <a:lvl1pPr marL="755885" indent="-609585" algn="l" rtl="0" eaLnBrk="1" latinLnBrk="0" hangingPunct="1">
        <a:spcBef>
          <a:spcPts val="533"/>
        </a:spcBef>
        <a:spcAft>
          <a:spcPts val="0"/>
        </a:spcAft>
        <a:buClr>
          <a:schemeClr val="accent1"/>
        </a:buClr>
        <a:buSzPct val="68000"/>
        <a:buFont typeface="Arial"/>
        <a:buChar char="•"/>
        <a:defRPr kumimoji="0" sz="3600" kern="1200">
          <a:solidFill>
            <a:schemeClr val="accent4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981431" indent="-457189" algn="l" rtl="0" eaLnBrk="1" latinLnBrk="0" hangingPunct="1">
        <a:spcBef>
          <a:spcPts val="432"/>
        </a:spcBef>
        <a:buClr>
          <a:schemeClr val="accent1"/>
        </a:buClr>
        <a:buFont typeface="Arial"/>
        <a:buChar char="•"/>
        <a:defRPr kumimoji="0" sz="3067" kern="1200">
          <a:solidFill>
            <a:schemeClr val="accent4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298416" indent="-457189" algn="l" rtl="0" eaLnBrk="1" latinLnBrk="0" hangingPunct="1">
        <a:spcBef>
          <a:spcPts val="467"/>
        </a:spcBef>
        <a:buClr>
          <a:schemeClr val="accent1">
            <a:lumMod val="75000"/>
          </a:schemeClr>
        </a:buClr>
        <a:buSzPct val="100000"/>
        <a:buFont typeface="Arial"/>
        <a:buChar char="•"/>
        <a:defRPr kumimoji="0" sz="28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76358" indent="-457189" algn="l" rtl="0" eaLnBrk="1" latinLnBrk="0" hangingPunct="1">
        <a:spcBef>
          <a:spcPts val="467"/>
        </a:spcBef>
        <a:buClr>
          <a:schemeClr val="accent1">
            <a:lumMod val="75000"/>
          </a:schemeClr>
        </a:buClr>
        <a:buFont typeface="Arial"/>
        <a:buChar char="•"/>
        <a:defRPr kumimoji="0" sz="2533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904952" indent="-380990" algn="l" rtl="0" eaLnBrk="1" latinLnBrk="0" hangingPunct="1">
        <a:spcBef>
          <a:spcPts val="467"/>
        </a:spcBef>
        <a:buClr>
          <a:schemeClr val="accent1">
            <a:lumMod val="75000"/>
          </a:schemeClr>
        </a:buClr>
        <a:buFont typeface="Arial"/>
        <a:buChar char="•"/>
        <a:defRPr kumimoji="0" sz="24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133547" indent="-304792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438339" indent="-304792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2743131" indent="-304792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3047924" indent="-304792" algn="l" rtl="0" eaLnBrk="1" latinLnBrk="0" hangingPunct="1">
        <a:spcBef>
          <a:spcPts val="467"/>
        </a:spcBef>
        <a:buClr>
          <a:schemeClr val="accent3"/>
        </a:buClr>
        <a:buFont typeface="Wingdings 2"/>
        <a:buChar char=""/>
        <a:defRPr kumimoji="0" sz="2133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493964"/>
            <a:ext cx="11099800" cy="3144837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Awards Report</a:t>
            </a: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3733" dirty="0"/>
              <a:t>BoG Meeting</a:t>
            </a:r>
            <a:br>
              <a:rPr lang="en-US" sz="3733" dirty="0"/>
            </a:br>
            <a:br>
              <a:rPr lang="en-US" sz="6400" dirty="0"/>
            </a:br>
            <a:r>
              <a:rPr lang="en-US" sz="3200" b="0" dirty="0"/>
              <a:t>Hidetoshi Onodera</a:t>
            </a:r>
            <a:br>
              <a:rPr lang="en-US" sz="3200" b="0" dirty="0"/>
            </a:br>
            <a:r>
              <a:rPr lang="en-US" sz="2667" b="0" dirty="0"/>
              <a:t>Awards Chair</a:t>
            </a:r>
            <a:endParaRPr lang="en-US" sz="3200" b="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1219170"/>
            <a:r>
              <a:rPr lang="en-US" b="1" kern="0" dirty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2017 </a:t>
            </a:r>
          </a:p>
        </p:txBody>
      </p:sp>
    </p:spTree>
    <p:extLst>
      <p:ext uri="{BB962C8B-B14F-4D97-AF65-F5344CB8AC3E}">
        <p14:creationId xmlns:p14="http://schemas.microsoft.com/office/powerpoint/2010/main" val="396917064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304801"/>
            <a:ext cx="9448800" cy="715963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Distinguished Service Award</a:t>
            </a:r>
            <a:endParaRPr kumimoji="1" lang="ja-JP" alt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Honors contributors to the IEEE Council on EDA with outstanding service to the benefit and advancement of the council </a:t>
            </a:r>
          </a:p>
          <a:p>
            <a:pPr>
              <a:buFont typeface="Courier New" pitchFamily="49" charset="0"/>
              <a:buChar char="o"/>
            </a:pP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Deadline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March 15</a:t>
            </a:r>
          </a:p>
          <a:p>
            <a:pPr>
              <a:buFont typeface="Courier New" pitchFamily="49" charset="0"/>
              <a:buChar char="o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Prize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Plaque + $1,000</a:t>
            </a:r>
          </a:p>
          <a:p>
            <a:pPr>
              <a:buFont typeface="Courier New" pitchFamily="49" charset="0"/>
              <a:buChar char="o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Past Recipients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Rajesh Gupta in 2013</a:t>
            </a:r>
          </a:p>
          <a:p>
            <a:pPr lvl="1">
              <a:buFont typeface="Arial" pitchFamily="34" charset="0"/>
              <a:buChar char="•"/>
            </a:pPr>
            <a:r>
              <a:rPr lang="it-IT" altLang="ja-JP" dirty="0">
                <a:solidFill>
                  <a:schemeClr val="accent4">
                    <a:lumMod val="50000"/>
                  </a:schemeClr>
                </a:solidFill>
              </a:rPr>
              <a:t>Al Dunlop, Giovanni De Micheli and Dick Smith in 2010</a:t>
            </a:r>
            <a:endParaRPr kumimoji="1" lang="en-US" altLang="ja-JP" dirty="0">
              <a:solidFill>
                <a:schemeClr val="accent4">
                  <a:lumMod val="50000"/>
                </a:schemeClr>
              </a:solidFill>
            </a:endParaRPr>
          </a:p>
          <a:p>
            <a:pPr lvl="1"/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r>
              <a:rPr lang="en-US" b="1" kern="0" dirty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2017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304801"/>
            <a:ext cx="9448800" cy="715963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Outstanding Service Award</a:t>
            </a:r>
            <a:endParaRPr kumimoji="1" lang="ja-JP" alt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Honors volunteers for exceptional commitment and service to the EDA community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Past General Chairs: DAC, ICCAD, DATE, ASP-DAC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Past </a:t>
            </a:r>
            <a:r>
              <a:rPr kumimoji="1" lang="en-US" altLang="ja-JP" dirty="0" err="1">
                <a:solidFill>
                  <a:schemeClr val="accent4">
                    <a:lumMod val="50000"/>
                  </a:schemeClr>
                </a:solidFill>
              </a:rPr>
              <a:t>EiCs</a:t>
            </a:r>
            <a:endParaRPr kumimoji="1" lang="en-US" altLang="ja-JP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Plaques only</a:t>
            </a:r>
          </a:p>
          <a:p>
            <a:pPr>
              <a:buFont typeface="Courier New" pitchFamily="49" charset="0"/>
              <a:buChar char="o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2016 Recipients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err="1">
                <a:solidFill>
                  <a:schemeClr val="accent4">
                    <a:lumMod val="50000"/>
                  </a:schemeClr>
                </a:solidFill>
              </a:rPr>
              <a:t>Kunio</a:t>
            </a: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 Uchiyama, ASPDAC2015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Wolfgang </a:t>
            </a:r>
            <a:r>
              <a:rPr lang="en-US" altLang="ja-JP" dirty="0" err="1">
                <a:solidFill>
                  <a:schemeClr val="accent4">
                    <a:lumMod val="50000"/>
                  </a:schemeClr>
                </a:solidFill>
              </a:rPr>
              <a:t>Nebel</a:t>
            </a: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, DATE2015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Anne </a:t>
            </a:r>
            <a:r>
              <a:rPr lang="en-US" altLang="ja-JP" dirty="0" err="1">
                <a:solidFill>
                  <a:schemeClr val="accent4">
                    <a:lumMod val="50000"/>
                  </a:schemeClr>
                </a:solidFill>
              </a:rPr>
              <a:t>Cirkel</a:t>
            </a: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, DAC2015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Diana </a:t>
            </a:r>
            <a:r>
              <a:rPr lang="en-US" altLang="ja-JP" dirty="0" err="1">
                <a:solidFill>
                  <a:schemeClr val="accent4">
                    <a:lumMod val="50000"/>
                  </a:schemeClr>
                </a:solidFill>
              </a:rPr>
              <a:t>Marculescu</a:t>
            </a: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, ICCAD2015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err="1">
                <a:solidFill>
                  <a:schemeClr val="accent4">
                    <a:lumMod val="50000"/>
                  </a:schemeClr>
                </a:solidFill>
              </a:rPr>
              <a:t>Krithi</a:t>
            </a: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kumimoji="1" lang="en-US" altLang="ja-JP">
                <a:solidFill>
                  <a:schemeClr val="accent4">
                    <a:lumMod val="50000"/>
                  </a:schemeClr>
                </a:solidFill>
              </a:rPr>
              <a:t>Ramamritham</a:t>
            </a:r>
            <a:endParaRPr kumimoji="1" lang="ja-JP" alt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r>
              <a:rPr lang="en-US" b="1" kern="0" dirty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2017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884237"/>
            <a:ext cx="9448800" cy="715963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Awards Committee:</a:t>
            </a:r>
            <a:endParaRPr kumimoji="1" lang="ja-JP" alt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2057402"/>
            <a:ext cx="11277600" cy="5105401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Hidetoshi Onodera</a:t>
            </a:r>
          </a:p>
          <a:p>
            <a:pPr>
              <a:buFont typeface="Wingdings" pitchFamily="2" charset="2"/>
              <a:buChar char="§"/>
            </a:pP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Yao-</a:t>
            </a:r>
            <a:r>
              <a:rPr lang="en-US" altLang="ja-JP" dirty="0" err="1">
                <a:solidFill>
                  <a:schemeClr val="accent4">
                    <a:lumMod val="50000"/>
                  </a:schemeClr>
                </a:solidFill>
              </a:rPr>
              <a:t>Wen</a:t>
            </a: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 Chang</a:t>
            </a:r>
          </a:p>
          <a:p>
            <a:pPr>
              <a:buFont typeface="Wingdings" pitchFamily="2" charset="2"/>
              <a:buChar char="§"/>
            </a:pP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Rajesh Gupta</a:t>
            </a:r>
          </a:p>
          <a:p>
            <a:pPr>
              <a:buFont typeface="Wingdings" pitchFamily="2" charset="2"/>
              <a:buChar char="§"/>
            </a:pPr>
            <a:r>
              <a:rPr lang="en-US" altLang="ja-JP" dirty="0" err="1">
                <a:solidFill>
                  <a:schemeClr val="accent4">
                    <a:lumMod val="50000"/>
                  </a:schemeClr>
                </a:solidFill>
              </a:rPr>
              <a:t>Niraj</a:t>
            </a: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 K. </a:t>
            </a:r>
            <a:r>
              <a:rPr lang="en-US" altLang="ja-JP" dirty="0" err="1">
                <a:solidFill>
                  <a:schemeClr val="accent4">
                    <a:lumMod val="50000"/>
                  </a:schemeClr>
                </a:solidFill>
              </a:rPr>
              <a:t>Jha</a:t>
            </a:r>
            <a:endParaRPr lang="en-US" altLang="ja-JP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William Joyner</a:t>
            </a:r>
          </a:p>
          <a:p>
            <a:pPr>
              <a:buFont typeface="Wingdings" pitchFamily="2" charset="2"/>
              <a:buChar char="§"/>
            </a:pP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Wolfgang </a:t>
            </a:r>
            <a:r>
              <a:rPr lang="en-US" altLang="ja-JP" dirty="0" err="1">
                <a:solidFill>
                  <a:schemeClr val="accent4">
                    <a:lumMod val="50000"/>
                  </a:schemeClr>
                </a:solidFill>
              </a:rPr>
              <a:t>Rosenstiel</a:t>
            </a:r>
            <a:endParaRPr kumimoji="1" lang="ja-JP" alt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r>
              <a:rPr lang="en-US" b="1" kern="0" dirty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2017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6000" y="838200"/>
            <a:ext cx="9448800" cy="68580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CEDA Awards</a:t>
            </a:r>
            <a:endParaRPr kumimoji="1" lang="ja-JP" alt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12800" y="1524000"/>
            <a:ext cx="10769600" cy="4648200"/>
          </a:xfrm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Phil Kaufman Award for Distinguished Contributions to Electronic Design Automation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IEEE/ACM A. Richard Newton Technical Impact Award in Electronic Design Automation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IEEE Transactions on Computer-Aided Design Donald O. Pederson Best Paper Award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dirty="0">
                <a:solidFill>
                  <a:srgbClr val="FF0000"/>
                </a:solidFill>
              </a:rPr>
              <a:t>IEEE CEDA Ernest S. </a:t>
            </a:r>
            <a:r>
              <a:rPr kumimoji="1" lang="en-US" altLang="ja-JP" dirty="0" err="1">
                <a:solidFill>
                  <a:srgbClr val="FF0000"/>
                </a:solidFill>
              </a:rPr>
              <a:t>Kuh</a:t>
            </a:r>
            <a:r>
              <a:rPr kumimoji="1" lang="en-US" altLang="ja-JP" dirty="0">
                <a:solidFill>
                  <a:srgbClr val="FF0000"/>
                </a:solidFill>
              </a:rPr>
              <a:t> Early Career Award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William J </a:t>
            </a:r>
            <a:r>
              <a:rPr kumimoji="1" lang="en-US" altLang="ja-JP" dirty="0" err="1">
                <a:solidFill>
                  <a:schemeClr val="accent4">
                    <a:lumMod val="50000"/>
                  </a:schemeClr>
                </a:solidFill>
              </a:rPr>
              <a:t>McCalla</a:t>
            </a: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 ICCAD Best Paper Award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IEEE CEDA Distinguished Service Award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CEDA Outstanding Service Award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IEEE Fellows</a:t>
            </a:r>
          </a:p>
          <a:p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r>
              <a:rPr lang="en-US" b="1" kern="0" dirty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2017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960437"/>
            <a:ext cx="9448800" cy="715963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Kaufman Award</a:t>
            </a:r>
            <a:endParaRPr kumimoji="1" lang="ja-JP" alt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8000" y="1676400"/>
            <a:ext cx="10972800" cy="4191000"/>
          </a:xfrm>
        </p:spPr>
        <p:txBody>
          <a:bodyPr>
            <a:normAutofit fontScale="775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kumimoji="1" lang="en-US" altLang="ja-JP" sz="3467" dirty="0"/>
              <a:t>Phil Kaufman Award for Distinguished Contributions to Electronic Design Automation</a:t>
            </a:r>
          </a:p>
          <a:p>
            <a:pPr>
              <a:buFont typeface="Courier New" pitchFamily="49" charset="0"/>
              <a:buChar char="o"/>
            </a:pPr>
            <a:r>
              <a:rPr kumimoji="1" lang="en-US" altLang="ja-JP" sz="3467" dirty="0"/>
              <a:t>Joint with EDAC</a:t>
            </a:r>
          </a:p>
          <a:p>
            <a:pPr>
              <a:buFont typeface="Courier New" pitchFamily="49" charset="0"/>
              <a:buChar char="o"/>
            </a:pPr>
            <a:r>
              <a:rPr kumimoji="1" lang="en-US" altLang="ja-JP" sz="3467" dirty="0"/>
              <a:t>Chair: William Joyner</a:t>
            </a:r>
          </a:p>
          <a:p>
            <a:pPr>
              <a:buFont typeface="Courier New" pitchFamily="49" charset="0"/>
              <a:buChar char="o"/>
            </a:pPr>
            <a:r>
              <a:rPr lang="en-US" altLang="ja-JP" sz="3467" dirty="0"/>
              <a:t>Honors an individual who has demonstrable impact on electronics design through EDA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2933" dirty="0">
                <a:solidFill>
                  <a:schemeClr val="accent4">
                    <a:lumMod val="75000"/>
                  </a:schemeClr>
                </a:solidFill>
              </a:rPr>
              <a:t>business impact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2933" dirty="0">
                <a:solidFill>
                  <a:schemeClr val="accent4">
                    <a:lumMod val="75000"/>
                  </a:schemeClr>
                </a:solidFill>
              </a:rPr>
              <a:t>industry direction &amp; promotion impact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2933" dirty="0">
                <a:solidFill>
                  <a:schemeClr val="accent4">
                    <a:lumMod val="75000"/>
                  </a:schemeClr>
                </a:solidFill>
              </a:rPr>
              <a:t>technology &amp; engineering impact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2933" dirty="0">
                <a:solidFill>
                  <a:schemeClr val="accent4">
                    <a:lumMod val="75000"/>
                  </a:schemeClr>
                </a:solidFill>
              </a:rPr>
              <a:t>educational &amp; mentoring impact</a:t>
            </a:r>
          </a:p>
          <a:p>
            <a:pPr>
              <a:buFont typeface="Courier New" pitchFamily="49" charset="0"/>
              <a:buChar char="o"/>
            </a:pPr>
            <a:r>
              <a:rPr kumimoji="1" lang="en-US" altLang="ja-JP" sz="3467" dirty="0">
                <a:solidFill>
                  <a:srgbClr val="FF0000"/>
                </a:solidFill>
              </a:rPr>
              <a:t>2015 Recipient: Walden C. </a:t>
            </a:r>
            <a:r>
              <a:rPr kumimoji="1" lang="en-US" altLang="ja-JP" sz="3467" dirty="0" err="1">
                <a:solidFill>
                  <a:srgbClr val="FF0000"/>
                </a:solidFill>
              </a:rPr>
              <a:t>Rhines</a:t>
            </a:r>
            <a:endParaRPr kumimoji="1" lang="en-US" altLang="ja-JP" sz="3733" dirty="0">
              <a:solidFill>
                <a:srgbClr val="FF0000"/>
              </a:solidFill>
            </a:endParaRPr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r>
              <a:rPr lang="en-US" b="1" kern="0" dirty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2017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28601"/>
            <a:ext cx="9448800" cy="563563"/>
          </a:xfrm>
        </p:spPr>
        <p:txBody>
          <a:bodyPr>
            <a:normAutofit fontScale="90000"/>
          </a:bodyPr>
          <a:lstStyle/>
          <a:p>
            <a:r>
              <a:rPr kumimoji="1" lang="en-US" altLang="ja-JP" sz="3733" dirty="0"/>
              <a:t>Newton Award</a:t>
            </a:r>
            <a:endParaRPr kumimoji="1" lang="ja-JP" altLang="en-US" sz="3733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06400" y="1066800"/>
            <a:ext cx="11277600" cy="53340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IEEE/ACM A. Richard Newton Technical Impact Award in EDA</a:t>
            </a: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Joint with SIGDA, Deadline: Feb. 1</a:t>
            </a: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Prize</a:t>
            </a:r>
          </a:p>
          <a:p>
            <a:pPr lvl="1">
              <a:lnSpc>
                <a:spcPct val="120000"/>
              </a:lnSpc>
              <a:buFont typeface="Arial" pitchFamily="34" charset="0"/>
              <a:buChar char="•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Plaques + $1,500  ($750 + $750)</a:t>
            </a:r>
          </a:p>
          <a:p>
            <a:pPr>
              <a:lnSpc>
                <a:spcPct val="120000"/>
              </a:lnSpc>
              <a:buFont typeface="Courier New" pitchFamily="49" charset="0"/>
              <a:buChar char="o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Award Committee (CEDA:3, SIGDA:3)</a:t>
            </a:r>
          </a:p>
          <a:p>
            <a:pPr lvl="1">
              <a:buFont typeface="Arial" pitchFamily="34" charset="0"/>
              <a:buChar char="•"/>
            </a:pPr>
            <a:r>
              <a:rPr lang="sv-SE" altLang="ja-JP" dirty="0">
                <a:solidFill>
                  <a:schemeClr val="accent4">
                    <a:lumMod val="50000"/>
                  </a:schemeClr>
                </a:solidFill>
                <a:ea typeface="ＭＳ Ｐゴシック" pitchFamily="34" charset="-128"/>
              </a:rPr>
              <a:t>Iris Bahar (Brown Univ)  - SIGDA</a:t>
            </a:r>
            <a:endParaRPr lang="en-US" altLang="ja-JP" dirty="0">
              <a:solidFill>
                <a:schemeClr val="accent4">
                  <a:lumMod val="50000"/>
                </a:schemeClr>
              </a:solidFill>
              <a:ea typeface="ＭＳ Ｐゴシック" pitchFamily="34" charset="-128"/>
            </a:endParaRP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Yao-</a:t>
            </a:r>
            <a:r>
              <a:rPr kumimoji="1" lang="en-US" altLang="ja-JP" dirty="0" err="1">
                <a:solidFill>
                  <a:schemeClr val="accent4">
                    <a:lumMod val="50000"/>
                  </a:schemeClr>
                </a:solidFill>
              </a:rPr>
              <a:t>Wen</a:t>
            </a: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 Chang (National Taiwan </a:t>
            </a:r>
            <a:r>
              <a:rPr kumimoji="1" lang="en-US" altLang="ja-JP" dirty="0" err="1">
                <a:solidFill>
                  <a:schemeClr val="accent4">
                    <a:lumMod val="50000"/>
                  </a:schemeClr>
                </a:solidFill>
              </a:rPr>
              <a:t>Univ</a:t>
            </a: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)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Steven </a:t>
            </a:r>
            <a:r>
              <a:rPr kumimoji="1" lang="en-US" altLang="ja-JP" dirty="0" err="1">
                <a:solidFill>
                  <a:schemeClr val="accent4">
                    <a:lumMod val="50000"/>
                  </a:schemeClr>
                </a:solidFill>
              </a:rPr>
              <a:t>Nowick</a:t>
            </a: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 (Columbia </a:t>
            </a:r>
            <a:r>
              <a:rPr kumimoji="1" lang="en-US" altLang="ja-JP" dirty="0" err="1">
                <a:solidFill>
                  <a:schemeClr val="accent4">
                    <a:lumMod val="50000"/>
                  </a:schemeClr>
                </a:solidFill>
              </a:rPr>
              <a:t>Univ</a:t>
            </a: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)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Hidetoshi Onodera (Kyoto </a:t>
            </a:r>
            <a:r>
              <a:rPr kumimoji="1" lang="en-US" altLang="ja-JP" dirty="0" err="1">
                <a:solidFill>
                  <a:schemeClr val="accent4">
                    <a:lumMod val="50000"/>
                  </a:schemeClr>
                </a:solidFill>
              </a:rPr>
              <a:t>Univ</a:t>
            </a: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) – CEDA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William Joyner (SRC)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Wolfgang </a:t>
            </a:r>
            <a:r>
              <a:rPr lang="en-US" altLang="ja-JP" dirty="0" err="1">
                <a:solidFill>
                  <a:schemeClr val="accent4">
                    <a:lumMod val="50000"/>
                  </a:schemeClr>
                </a:solidFill>
              </a:rPr>
              <a:t>Rosenstiel</a:t>
            </a: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 (</a:t>
            </a:r>
            <a:r>
              <a:rPr lang="en-US" altLang="ja-JP" dirty="0" err="1">
                <a:solidFill>
                  <a:schemeClr val="accent4">
                    <a:lumMod val="50000"/>
                  </a:schemeClr>
                </a:solidFill>
              </a:rPr>
              <a:t>Univ</a:t>
            </a: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altLang="ja-JP" dirty="0" err="1">
                <a:solidFill>
                  <a:schemeClr val="accent4">
                    <a:lumMod val="50000"/>
                  </a:schemeClr>
                </a:solidFill>
              </a:rPr>
              <a:t>Tuebingen</a:t>
            </a: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)</a:t>
            </a:r>
          </a:p>
          <a:p>
            <a:pPr>
              <a:buFont typeface="Courier New" pitchFamily="49" charset="0"/>
              <a:buChar char="o"/>
            </a:pP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2015 Recipients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err="1">
                <a:solidFill>
                  <a:schemeClr val="accent4">
                    <a:lumMod val="50000"/>
                  </a:schemeClr>
                </a:solidFill>
              </a:rPr>
              <a:t>Blaise</a:t>
            </a: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altLang="ja-JP" dirty="0" err="1">
                <a:solidFill>
                  <a:schemeClr val="accent4">
                    <a:lumMod val="50000"/>
                  </a:schemeClr>
                </a:solidFill>
              </a:rPr>
              <a:t>Gassend</a:t>
            </a: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, Dwaine Clarke, Marten van </a:t>
            </a:r>
            <a:r>
              <a:rPr lang="en-US" altLang="ja-JP" dirty="0" err="1">
                <a:solidFill>
                  <a:schemeClr val="accent4">
                    <a:lumMod val="50000"/>
                  </a:schemeClr>
                </a:solidFill>
              </a:rPr>
              <a:t>Dijk</a:t>
            </a: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, and </a:t>
            </a:r>
            <a:r>
              <a:rPr lang="en-US" altLang="ja-JP" dirty="0" err="1">
                <a:solidFill>
                  <a:schemeClr val="accent4">
                    <a:lumMod val="50000"/>
                  </a:schemeClr>
                </a:solidFill>
              </a:rPr>
              <a:t>Srinivas</a:t>
            </a: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altLang="ja-JP" dirty="0" err="1">
                <a:solidFill>
                  <a:schemeClr val="accent4">
                    <a:lumMod val="50000"/>
                  </a:schemeClr>
                </a:solidFill>
              </a:rPr>
              <a:t>Devadas</a:t>
            </a: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, "Silicon Physical Random Functions,“ Proc. of the 9th ACM Conference on Computer and Communications Security, 2002, Pages 148 - 160.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For pioneering contributions in the discovery and use of silicon physical </a:t>
            </a:r>
            <a:r>
              <a:rPr lang="en-US" altLang="ja-JP" dirty="0" err="1">
                <a:solidFill>
                  <a:schemeClr val="accent4">
                    <a:lumMod val="50000"/>
                  </a:schemeClr>
                </a:solidFill>
              </a:rPr>
              <a:t>unclonable</a:t>
            </a:r>
            <a:r>
              <a:rPr lang="en-US" altLang="ja-JP" dirty="0">
                <a:solidFill>
                  <a:schemeClr val="accent4">
                    <a:lumMod val="50000"/>
                  </a:schemeClr>
                </a:solidFill>
              </a:rPr>
              <a:t> functions (PUFs) for the design and operation of secure integrated circuits and systems.</a:t>
            </a:r>
          </a:p>
          <a:p>
            <a:pPr lvl="1"/>
            <a:endParaRPr kumimoji="1" lang="ja-JP" altLang="en-US" dirty="0"/>
          </a:p>
          <a:p>
            <a:pPr lvl="1"/>
            <a:endParaRPr kumimoji="1" lang="en-US" altLang="ja-JP" dirty="0"/>
          </a:p>
          <a:p>
            <a:pPr lvl="1"/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r>
              <a:rPr lang="en-US" b="1" kern="0" dirty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2017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960437"/>
            <a:ext cx="9448800" cy="715963"/>
          </a:xfrm>
        </p:spPr>
        <p:txBody>
          <a:bodyPr>
            <a:normAutofit/>
          </a:bodyPr>
          <a:lstStyle/>
          <a:p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Pederson Award</a:t>
            </a:r>
            <a:endParaRPr kumimoji="1" lang="ja-JP" alt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09600" y="1752600"/>
            <a:ext cx="10972800" cy="4191000"/>
          </a:xfrm>
        </p:spPr>
        <p:txBody>
          <a:bodyPr>
            <a:normAutofit fontScale="925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kumimoji="1" lang="en-US" altLang="ja-JP" sz="3200" dirty="0"/>
              <a:t>IEEE Transactions on Computer-Aided Design Donald O. Pederson Best Paper Award</a:t>
            </a:r>
          </a:p>
          <a:p>
            <a:pPr>
              <a:buFont typeface="Courier New" pitchFamily="49" charset="0"/>
              <a:buChar char="o"/>
            </a:pPr>
            <a:r>
              <a:rPr kumimoji="1" lang="en-US" altLang="ja-JP" sz="3200" dirty="0"/>
              <a:t>Handled by T-CAD </a:t>
            </a:r>
            <a:r>
              <a:rPr kumimoji="1" lang="en-US" altLang="ja-JP" sz="3200" dirty="0" err="1"/>
              <a:t>EiC</a:t>
            </a:r>
            <a:endParaRPr kumimoji="1" lang="en-US" altLang="ja-JP" sz="3200" dirty="0"/>
          </a:p>
          <a:p>
            <a:pPr>
              <a:buFont typeface="Courier New" pitchFamily="49" charset="0"/>
              <a:buChar char="o"/>
            </a:pPr>
            <a:r>
              <a:rPr kumimoji="1" lang="en-US" altLang="ja-JP" sz="3200" dirty="0"/>
              <a:t>Prize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Plaques + $500/author (up to $2000)</a:t>
            </a:r>
          </a:p>
          <a:p>
            <a:pPr>
              <a:buFont typeface="Courier New" pitchFamily="49" charset="0"/>
              <a:buChar char="o"/>
            </a:pPr>
            <a:r>
              <a:rPr kumimoji="1" lang="en-US" altLang="ja-JP" sz="3200" dirty="0"/>
              <a:t>Recipient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Kai </a:t>
            </a:r>
            <a:r>
              <a:rPr kumimoji="1" lang="en-US" altLang="ja-JP" dirty="0" err="1">
                <a:solidFill>
                  <a:schemeClr val="accent4">
                    <a:lumMod val="50000"/>
                  </a:schemeClr>
                </a:solidFill>
              </a:rPr>
              <a:t>Hu</a:t>
            </a: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kumimoji="1" lang="en-US" altLang="ja-JP" dirty="0" err="1">
                <a:solidFill>
                  <a:schemeClr val="accent4">
                    <a:lumMod val="50000"/>
                  </a:schemeClr>
                </a:solidFill>
              </a:rPr>
              <a:t>Feiqiao</a:t>
            </a: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 Yu, </a:t>
            </a:r>
            <a:r>
              <a:rPr kumimoji="1" lang="en-US" altLang="ja-JP" dirty="0" err="1">
                <a:solidFill>
                  <a:schemeClr val="accent4">
                    <a:lumMod val="50000"/>
                  </a:schemeClr>
                </a:solidFill>
              </a:rPr>
              <a:t>Tsung</a:t>
            </a: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-Yi Ho, </a:t>
            </a:r>
            <a:r>
              <a:rPr kumimoji="1" lang="en-US" altLang="ja-JP" dirty="0" err="1">
                <a:solidFill>
                  <a:schemeClr val="accent4">
                    <a:lumMod val="50000"/>
                  </a:schemeClr>
                </a:solidFill>
              </a:rPr>
              <a:t>Krishnendu</a:t>
            </a: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kumimoji="1" lang="en-US" altLang="ja-JP" dirty="0" err="1">
                <a:solidFill>
                  <a:schemeClr val="accent4">
                    <a:lumMod val="50000"/>
                  </a:schemeClr>
                </a:solidFill>
              </a:rPr>
              <a:t>Chakrabarty</a:t>
            </a: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, "Testing of Flow-Based </a:t>
            </a:r>
            <a:r>
              <a:rPr kumimoji="1" lang="en-US" altLang="ja-JP" dirty="0" err="1">
                <a:solidFill>
                  <a:schemeClr val="accent4">
                    <a:lumMod val="50000"/>
                  </a:schemeClr>
                </a:solidFill>
              </a:rPr>
              <a:t>Microfluidic</a:t>
            </a: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 Biochips: Fault Modeling, Test Generation, and Experimental Demonstration,“ Vol. 33, Issue 10, pp. 1463 - 1475, October 2014.</a:t>
            </a:r>
          </a:p>
          <a:p>
            <a:pPr lvl="1"/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r>
              <a:rPr lang="en-US" b="1" kern="0" dirty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2017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4" descr="Ernest Kuh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438400" y="1676400"/>
            <a:ext cx="3657600" cy="4114800"/>
          </a:xfrm>
          <a:prstGeom prst="rect">
            <a:avLst/>
          </a:prstGeom>
          <a:noFill/>
        </p:spPr>
      </p:pic>
      <p:sp>
        <p:nvSpPr>
          <p:cNvPr id="9" name="タイトル 8"/>
          <p:cNvSpPr>
            <a:spLocks noGrp="1"/>
          </p:cNvSpPr>
          <p:nvPr>
            <p:ph type="title"/>
          </p:nvPr>
        </p:nvSpPr>
        <p:spPr>
          <a:xfrm>
            <a:off x="1219200" y="838201"/>
            <a:ext cx="9448800" cy="868363"/>
          </a:xfrm>
        </p:spPr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Ernest S. </a:t>
            </a:r>
            <a:r>
              <a:rPr kumimoji="1" lang="en-US" altLang="ja-JP" dirty="0" err="1">
                <a:solidFill>
                  <a:srgbClr val="FF0000"/>
                </a:solidFill>
              </a:rPr>
              <a:t>Kuh</a:t>
            </a:r>
            <a:r>
              <a:rPr kumimoji="1" lang="en-US" altLang="ja-JP" dirty="0">
                <a:solidFill>
                  <a:srgbClr val="FF0000"/>
                </a:solidFill>
              </a:rPr>
              <a:t> Early Career Award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" name="AutoShape 2" descr="data:image/jpeg;base64,/9j/4AAQSkZJRgABAQAAAQABAAD/2wCEAAkGBxQSEhQUExMVFBUXGBcYGBgXFBUUFxgWFxQXGBgUFRcYHCggGBolGxQVJDEhJSkrLi4uGB8zODMsNygtLisBCgoKDg0OGhAPGiwkICUsLCwsLCwsLCssLCwsLCwsLCwsLywsLCwsKywsLCwsLCwsLCwsLCwsLCwsLCwsNisrLP/AABEIAJoAcAMBIgACEQEDEQH/xAAcAAABBQEBAQAAAAAAAAAAAAADAgQFBgcBAAj/xAA3EAABAwIDBQUHBAEFAAAAAAABAAIRAyEEBTEGEkFhcSJRgZHwBxMyobHB0RRC4fEzI1JicqL/xAAZAQADAQEBAAAAAAAAAAAAAAAAAQMCBAX/xAAeEQACAwEAAwEBAAAAAAAAAAAAAQIRIQMSMUFxIv/aAAwDAQACEQMRAD8AzCo269uopavBirQge6lUxdEDEprE6BnhTRGCEokASTATDEZk3RoJ56BZdfTOkgEpzVDNzJ/ADylEp5g/i0HxhTaXw2rJF9O646nxQqOPa6zgWHmnRahJsLGTmpBanNRJc1USENnNSCxORTSjSTYHQ1FaxKDERtNbBAjTSK7wwSf7T55a1snQaqsYzEl7p4cApuVDoTisSXmTpwHAJNOnKS1qdUYAvwUxhaWDBTh1AN0g+BKThX34KQr4aYju01PlwQIjsRTJAJbAA15JeHxFhruGwJ/ae4/lSuAwDqtOqxzYaBIN7HgoygJpuabEer/lZhPTUo0hy5iTuI2W9tsG5bYp6KIA0XReGCOaxHbRMXTouEILr3WGmwCGnBXHhOn05uoXOcZujdGp1VnitmIaMM3xm8d1ug+ZUe0LgCWAuZu2VPNSp8kkFPMON0WEk+gst0NKzuGkHS/d9ytM2I2ZNQB9RpM6SLdSqrkOWPBFU0/eAGS2RJjuB1WxbKZ/QxDCGndeNWGxHguec23SLwglrDMyCm1hAAk6rLdtslFBxeBDXyD1W1EWWee1bDk4RzgPhIPhMfdTX8yTRt/1FpmYZNWh9/3WPUcVMVHdyreBfG6eism4vT5PDjaGxahuJhSwoRFkLE0ANL96PNN0FA8ZiNxvqypuJrb7iVJZ1jS8wNFEhLpK3QoqjrBxXCukpIUjR1olWfIslfXa5zATui1tef26lQWEw5c4NGpst02DyttKmBppPM/xKh1lWItyhesqezGR1HVXb1SmKO5Zz92zgPhIkOBniNLp3kdFzKzZaQTx1OpHxcdNVes0yjCt7by1vfcCeqjMNTY+sAwfARJNtdFz9G/TOmEV7QHP9qDQIY3d3zpvGBPOVVNotoq9XC1xVFFzdwg+7dJE6cjfuVm2jyX34BLC8B+92TuvaRoWuHU2Vf25yaMJVq7opmKTQ1um4wgAOHE8041i+mZJ6/hmGEdcDorthyC3mqVQZaVbcnqbzRPEfTVejzOJjyS6yU7Cm4TkFrYKcMrgmwQ8dmkjK69SShByE+pdIL1gyH315rrpuHItIEpDLnsplnvJdNxoFoeFxWIpUyRTL40jU9Asx2czE0SJWo5HnLagEOHMdVw9b8tOzk1RH47NKeKpFpqFjwR8TSwtIuAQ7S4R9mc2xNOq41aO+wgRUY2QeFyDCmK2EAdvgTe9pB6jxScZhqVRpFOnuEntOHZIn/aR+EKimhWZmWV2TDQ9pJZOl7FR/tRx7G4B4kbz3Na0d5LgT5AFBx+T0Wf6jqz2lgsXPmBqZngsuzvNzi6xO+402Hdp73W74528FrlFuRPtJJEaDEjmrHk0hjR4j7hVaue2+OBd9Vd8Ph92i0cRBHVehzWnEx2BKNSMFNMISR4kfNOmtVZLARmlDCD9y4+iJiAE6J+XohDd8TfXBSoQ1qUI4FGwR3XgxxTjEUo9WQGs5pNDTJutR7kbLsc6m4OaYI9XUhkuF/U0A9vxNO64cx+RCe09n3O/YZ5LglNLGdcYt6i55DtM2q0QRvRDmkgePREzzaWhhaZc7dL47LGkS4/Yc1QswwX6Vu85l+E96qZqlxLjqfqnzh5fgT6OP6Os7zyviZNV0Dg1th/KiKJI85T33U6oNUAaeh/a60ksRytt+wdAS4k6E/Uq+UazXNBaQ4cvoqRSp/lP8rx/uniT2TAd07/BUg6Mlww7QAfV0Vj0prUmmbq7gqGZy9wOiHMW1j6IDX+B7kovkA+o4qAhx78+voeSG48PJJK4kBcPZfmIp4v3TiNyuN2/CoJLCOskeIWx/oQ0yAvm+lULSHNJa4EFpHBwMgjoQCvpHI8zbi8NSrCJewF0cHR2h5grk78rfkdHHpWGXe0bEFzw3gJsqG4wVe/aJhi2sDwcqXVpdop8FUQ7ezj6loGvehURcn1ZOGU7fPySGMsfD+V0EBzTo2PMJliePfxUgath0hNcW24PemIveXPLqVN2pLWz5Ljwmmy9ecO3/iS0+cj5FPcSumErGzL54GxGh9cF6iSJB9Suvjv80Mm/rgucQVtrLspB+iUCgBYWneyLNzFbDOPw/wCrT6Gz2+e6fErMGqW2ZzT9LiaVU/C10P8A+jrO+s+CaFJWjTdvsKH0946gn5f2syq1AXEd60zbCqS0NBkT5grNc2w/u3iOKUuaj6FDo5exFK+90hKZAt32TShWgnmh1695WTY4qGQO8JdO4g+u5NnPm/f9U5Y8RdMRO7J1wKdVnEODh0IiP/KmajpCqmU1d2qY0c2/UX/KstMro56gM4LuUodTUEJUpLrhQAXvLzSkSvONkAGalm4QWlL3uKANHyDMP1GGYXGXU+wdJloEE+Baq9tTTgjkm+x2NDKxYdKgjo4XEdRKktqqV55Kj2JKqmVBxXCZRCxca2FEsdpO4J2HghM26rrrIAeYZ5a5p7irbg628LKkiqQrNk+JDm8wI9euCrzlQFOm91wBdXHarAhPFeBXFxACwYt5JZKE7RLCACU6paQ5uoII6i8K75/26dJ7TLajQW8pHw+Cog0V2yK+Hw4NwPeQDeO0dFqP1GJ/GVaqIdCQ8aJxmH+V3U/VA/JWGjaBcEZpls+aEzVLw/HxSGCdJMdVIZFXIqNHB1kwpfu6D7J5s/8A5B1b907rQR//2Q=="/>
          <p:cNvSpPr>
            <a:spLocks noChangeAspect="1" noChangeArrowheads="1"/>
          </p:cNvSpPr>
          <p:nvPr/>
        </p:nvSpPr>
        <p:spPr bwMode="auto">
          <a:xfrm>
            <a:off x="207433" y="-144461"/>
            <a:ext cx="4064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defTabSz="1219170"/>
            <a:endParaRPr lang="en-US" sz="3200" b="1" kern="0">
              <a:solidFill>
                <a:sysClr val="windowText" lastClr="00000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2" name="コンテンツ プレースホルダ 11"/>
          <p:cNvSpPr>
            <a:spLocks noGrp="1"/>
          </p:cNvSpPr>
          <p:nvPr>
            <p:ph sz="half" idx="2"/>
          </p:nvPr>
        </p:nvSpPr>
        <p:spPr>
          <a:xfrm>
            <a:off x="6096000" y="1676400"/>
            <a:ext cx="5689600" cy="4114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kumimoji="1" lang="en-US" altLang="ja-JP" sz="3200" dirty="0">
                <a:latin typeface="Adobe Hebrew" pitchFamily="18" charset="-79"/>
                <a:cs typeface="Adobe Hebrew" pitchFamily="18" charset="-79"/>
              </a:rPr>
              <a:t>Ernest S. </a:t>
            </a:r>
            <a:r>
              <a:rPr kumimoji="1" lang="en-US" altLang="ja-JP" sz="3200" dirty="0" err="1">
                <a:latin typeface="Adobe Hebrew" pitchFamily="18" charset="-79"/>
                <a:cs typeface="Adobe Hebrew" pitchFamily="18" charset="-79"/>
              </a:rPr>
              <a:t>Kuh</a:t>
            </a:r>
            <a:r>
              <a:rPr kumimoji="1" lang="en-US" altLang="ja-JP" sz="3200" dirty="0">
                <a:latin typeface="Adobe Hebrew" pitchFamily="18" charset="-79"/>
                <a:cs typeface="Adobe Hebrew" pitchFamily="18" charset="-79"/>
              </a:rPr>
              <a:t> (1928 - 2015): Pioneer in Circuit  Theory, EDA, and Engineering Education</a:t>
            </a:r>
          </a:p>
          <a:p>
            <a:pPr lvl="1"/>
            <a:r>
              <a:rPr kumimoji="1" lang="en-US" altLang="ja-JP" sz="2667" dirty="0">
                <a:latin typeface="Adobe Hebrew" pitchFamily="18" charset="-79"/>
                <a:cs typeface="Adobe Hebrew" pitchFamily="18" charset="-79"/>
              </a:rPr>
              <a:t>Dean and Professor Emeritus, UC Berkeley</a:t>
            </a:r>
          </a:p>
          <a:p>
            <a:pPr lvl="1"/>
            <a:r>
              <a:rPr kumimoji="1" lang="en-US" altLang="ja-JP" sz="2667" dirty="0">
                <a:latin typeface="Adobe Hebrew" pitchFamily="18" charset="-79"/>
                <a:cs typeface="Adobe Hebrew" pitchFamily="18" charset="-79"/>
              </a:rPr>
              <a:t>Mentored several generations of graduate students now in leadership positions in industry and academia</a:t>
            </a:r>
            <a:endParaRPr kumimoji="1" lang="ja-JP" altLang="en-US" sz="2667" dirty="0">
              <a:latin typeface="Adobe Hebrew" pitchFamily="18" charset="-79"/>
              <a:cs typeface="Adobe Hebrew" pitchFamily="18" charset="-79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1219170"/>
            <a:r>
              <a:rPr lang="en-US" b="1" kern="0" dirty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2017 </a:t>
            </a:r>
          </a:p>
        </p:txBody>
      </p:sp>
    </p:spTree>
    <p:extLst>
      <p:ext uri="{BB962C8B-B14F-4D97-AF65-F5344CB8AC3E}">
        <p14:creationId xmlns:p14="http://schemas.microsoft.com/office/powerpoint/2010/main" val="1979202892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Ernest S. </a:t>
            </a:r>
            <a:r>
              <a:rPr kumimoji="1" lang="en-US" altLang="ja-JP" dirty="0" err="1">
                <a:solidFill>
                  <a:srgbClr val="FF0000"/>
                </a:solidFill>
              </a:rPr>
              <a:t>Kuh</a:t>
            </a:r>
            <a:r>
              <a:rPr kumimoji="1" lang="en-US" altLang="ja-JP" dirty="0">
                <a:solidFill>
                  <a:srgbClr val="FF0000"/>
                </a:solidFill>
              </a:rPr>
              <a:t> Early Career Award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kumimoji="1" lang="en-US" altLang="ja-JP" sz="2933" dirty="0"/>
              <a:t>For an individual with a highest degree awarded within last 8 years</a:t>
            </a:r>
            <a:r>
              <a:rPr kumimoji="1" lang="en-US" altLang="ja-JP" sz="2667" dirty="0"/>
              <a:t> (Deadline: April 15)</a:t>
            </a:r>
          </a:p>
          <a:p>
            <a:pPr>
              <a:buFont typeface="Courier New" pitchFamily="49" charset="0"/>
              <a:buChar char="o"/>
            </a:pPr>
            <a:r>
              <a:rPr kumimoji="1" lang="en-US" altLang="ja-JP" sz="2933" dirty="0"/>
              <a:t>Prize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sz="2667" dirty="0"/>
              <a:t>Plaque + $1,000</a:t>
            </a:r>
          </a:p>
          <a:p>
            <a:pPr>
              <a:buFont typeface="Courier New" pitchFamily="49" charset="0"/>
              <a:buChar char="o"/>
            </a:pPr>
            <a:r>
              <a:rPr kumimoji="1" lang="en-US" altLang="ja-JP" sz="2933" dirty="0"/>
              <a:t>2015 Recipient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sz="2667" dirty="0" err="1"/>
              <a:t>Zhiru</a:t>
            </a:r>
            <a:r>
              <a:rPr kumimoji="1" lang="en-US" altLang="ja-JP" sz="2667" dirty="0"/>
              <a:t> Zhang, Cornel Univ.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sz="2667" dirty="0"/>
              <a:t>For outstanding contributions to algorithms, methodologies, and successful commercialization of high-level synthesis tools for FPGAs.</a:t>
            </a:r>
          </a:p>
          <a:p>
            <a:pPr lvl="1"/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r>
              <a:rPr lang="en-US" b="1" kern="0" dirty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2017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>
                <a:solidFill>
                  <a:schemeClr val="accent4">
                    <a:lumMod val="50000"/>
                  </a:schemeClr>
                </a:solidFill>
              </a:rPr>
              <a:t>McCalla</a:t>
            </a: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 Award</a:t>
            </a:r>
            <a:endParaRPr kumimoji="1" lang="ja-JP" alt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William J </a:t>
            </a:r>
            <a:r>
              <a:rPr kumimoji="1" lang="en-US" altLang="ja-JP" dirty="0" err="1">
                <a:solidFill>
                  <a:schemeClr val="accent4">
                    <a:lumMod val="50000"/>
                  </a:schemeClr>
                </a:solidFill>
              </a:rPr>
              <a:t>McCalla</a:t>
            </a: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 ICCAD Best Paper Award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Front end design flow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Back end design flow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10-year Retrospective Most Influential Paper</a:t>
            </a:r>
          </a:p>
          <a:p>
            <a:pPr>
              <a:buFont typeface="Courier New" pitchFamily="49" charset="0"/>
              <a:buChar char="o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Joint with SIGDA</a:t>
            </a:r>
          </a:p>
          <a:p>
            <a:pPr>
              <a:buFont typeface="Courier New" pitchFamily="49" charset="0"/>
              <a:buChar char="o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Prize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Plaques + $2,000, for each category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CEDA 4k, SIGSA 2k in total.</a:t>
            </a:r>
          </a:p>
          <a:p>
            <a:pPr>
              <a:buFont typeface="Courier New" pitchFamily="49" charset="0"/>
              <a:buChar char="o"/>
            </a:pPr>
            <a:r>
              <a:rPr kumimoji="1" lang="en-US" altLang="ja-JP" dirty="0">
                <a:solidFill>
                  <a:schemeClr val="accent4">
                    <a:lumMod val="50000"/>
                  </a:schemeClr>
                </a:solidFill>
              </a:rPr>
              <a:t>Handled by ICCAD Committee</a:t>
            </a:r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219170"/>
            <a:r>
              <a:rPr lang="en-US" b="1" kern="0" dirty="0">
                <a:solidFill>
                  <a:prstClr val="black"/>
                </a:solidFill>
                <a:latin typeface="Calibri"/>
                <a:cs typeface="Calibri"/>
                <a:sym typeface="Calibri"/>
              </a:rPr>
              <a:t>CEDA BoG at ICCAD November 2017 </a:t>
            </a: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699</Words>
  <Application>Microsoft Office PowerPoint</Application>
  <PresentationFormat>Widescreen</PresentationFormat>
  <Paragraphs>108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Adobe Hebrew</vt:lpstr>
      <vt:lpstr>Arial</vt:lpstr>
      <vt:lpstr>Calibri</vt:lpstr>
      <vt:lpstr>Calibri Light</vt:lpstr>
      <vt:lpstr>Courier New</vt:lpstr>
      <vt:lpstr>Impact</vt:lpstr>
      <vt:lpstr>Lucida Sans Unicode</vt:lpstr>
      <vt:lpstr>Times New Roman</vt:lpstr>
      <vt:lpstr>Wingdings</vt:lpstr>
      <vt:lpstr>Wingdings 2</vt:lpstr>
      <vt:lpstr>Office Theme</vt:lpstr>
      <vt:lpstr>Concourse</vt:lpstr>
      <vt:lpstr>Awards Report BoG Meeting  Hidetoshi Onodera Awards Chair</vt:lpstr>
      <vt:lpstr>Awards Committee:</vt:lpstr>
      <vt:lpstr>CEDA Awards</vt:lpstr>
      <vt:lpstr>Kaufman Award</vt:lpstr>
      <vt:lpstr>Newton Award</vt:lpstr>
      <vt:lpstr>Pederson Award</vt:lpstr>
      <vt:lpstr>Ernest S. Kuh Early Career Award</vt:lpstr>
      <vt:lpstr>Ernest S. Kuh Early Career Award</vt:lpstr>
      <vt:lpstr>McCalla Award</vt:lpstr>
      <vt:lpstr>Distinguished Service Award</vt:lpstr>
      <vt:lpstr>Outstanding Service Award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Report BoG Meeting  Gi-Joon Nam VP-Finance</dc:title>
  <dc:creator>Madie Nelson</dc:creator>
  <cp:lastModifiedBy>Madie Nelson</cp:lastModifiedBy>
  <cp:revision>4</cp:revision>
  <dcterms:created xsi:type="dcterms:W3CDTF">2022-06-09T20:35:18Z</dcterms:created>
  <dcterms:modified xsi:type="dcterms:W3CDTF">2022-06-09T20:36:46Z</dcterms:modified>
</cp:coreProperties>
</file>