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8" r:id="rId2"/>
    <p:sldId id="259" r:id="rId3"/>
    <p:sldId id="266" r:id="rId4"/>
    <p:sldId id="269" r:id="rId5"/>
    <p:sldId id="267" r:id="rId6"/>
    <p:sldId id="268" r:id="rId7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60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David%20Atienza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Californian FB"/>
              </a:defRPr>
            </a:lvl1pPr>
          </a:lstStyle>
          <a:p>
            <a:r>
              <a:rPr lang="es-ES" dirty="0"/>
              <a:t>IEEE CEDA </a:t>
            </a:r>
            <a:br>
              <a:rPr lang="es-ES" dirty="0"/>
            </a:br>
            <a:r>
              <a:rPr lang="es-ES" dirty="0" err="1"/>
              <a:t>Executive</a:t>
            </a:r>
            <a:r>
              <a:rPr lang="es-ES" dirty="0"/>
              <a:t> </a:t>
            </a:r>
            <a:r>
              <a:rPr lang="es-ES" dirty="0" err="1"/>
              <a:t>Committee</a:t>
            </a:r>
            <a:r>
              <a:rPr lang="es-ES" dirty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2411827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Californian FB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November 4, 2018</a:t>
            </a:r>
            <a:br>
              <a:rPr lang="en-US" dirty="0"/>
            </a:br>
            <a:r>
              <a:rPr lang="en-US" dirty="0"/>
              <a:t>San Diego, California, USA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07483" y="4869656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9576" y="2456759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latin typeface="+mn-lt"/>
                <a:cs typeface="Californian FB"/>
              </a:rPr>
              <a:t>David </a:t>
            </a:r>
            <a:r>
              <a:rPr lang="en-US" sz="1800" dirty="0" err="1">
                <a:latin typeface="+mn-lt"/>
                <a:cs typeface="Californian FB"/>
              </a:rPr>
              <a:t>Atienza</a:t>
            </a:r>
            <a:r>
              <a:rPr lang="en-US" sz="1800" baseline="0" dirty="0">
                <a:latin typeface="+mn-lt"/>
                <a:cs typeface="Californian FB"/>
              </a:rPr>
              <a:t> - </a:t>
            </a:r>
            <a:r>
              <a:rPr lang="en-US" sz="1800" dirty="0">
                <a:latin typeface="+mn-lt"/>
                <a:cs typeface="Californian FB"/>
              </a:rPr>
              <a:t>President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hlinkClick r:id="rId2"/>
              </a:rPr>
              <a:t>president@ieee-ceda.com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08752" y="2889668"/>
            <a:ext cx="2236918" cy="284693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dirty="0">
                <a:latin typeface="Arial"/>
                <a:cs typeface="Arial"/>
                <a:hlinkClick r:id="rId2"/>
              </a:rPr>
              <a:t>president@ieee-ceda.com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4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Hilton San Diego Resort &amp; Spa, San Diego, CA</a:t>
            </a: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j-lt"/>
                <a:cs typeface="California FB"/>
              </a:defRPr>
            </a:lvl1pPr>
          </a:lstStyle>
          <a:p>
            <a:r>
              <a:rPr lang="en-US" dirty="0"/>
              <a:t>Edit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57175" indent="-257175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California FB"/>
              </a:defRPr>
            </a:lvl1pPr>
            <a:lvl2pPr marL="557213" indent="-214313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California FB"/>
              </a:defRPr>
            </a:lvl2pPr>
            <a:lvl3pPr marL="857250" indent="-171450"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California FB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/>
              <a:t>Level one</a:t>
            </a:r>
          </a:p>
          <a:p>
            <a:pPr lvl="1"/>
            <a:r>
              <a:rPr lang="en-US" dirty="0"/>
              <a:t>Level two</a:t>
            </a:r>
          </a:p>
          <a:p>
            <a:pPr lvl="2"/>
            <a:r>
              <a:rPr lang="en-US" dirty="0"/>
              <a:t>Level three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65037-0B3B-DE40-860B-B57AB468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F55BD-970D-5546-B1ED-788E3F7CA3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CB12A-2364-FD45-AA40-17648F14C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EF588-884B-4C47-AEAD-8240C12EE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8C729-ECD9-9240-81D4-91914B3D34C3}" type="datetimeFigureOut">
              <a:rPr lang="en-US" smtClean="0"/>
              <a:t>10/16/19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D881C7-A5C9-1B4A-8714-9D120A0C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3B8E6-8F5D-344C-B99B-28E63F628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1873A-5F8C-2F4E-973F-69704FE17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215062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en-US"/>
              <a:t>Hilton San Diego Resort &amp; Spa, San Diego,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63125" y="4869656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7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5" y="4443151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69027" y="4443157"/>
            <a:ext cx="856330" cy="26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877" y="4718755"/>
            <a:ext cx="1509001" cy="36422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9">
            <a:alphaModFix amt="8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149" y="4603437"/>
            <a:ext cx="740811" cy="540063"/>
          </a:xfrm>
          <a:prstGeom prst="rect">
            <a:avLst/>
          </a:prstGeom>
          <a:solidFill>
            <a:schemeClr val="bg1">
              <a:alpha val="61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Californian FB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99000"/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Californian FB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8001" y="383928"/>
            <a:ext cx="6447501" cy="1667716"/>
          </a:xfrm>
        </p:spPr>
        <p:txBody>
          <a:bodyPr/>
          <a:lstStyle/>
          <a:p>
            <a:r>
              <a:rPr lang="en-US" dirty="0"/>
              <a:t>Finance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9519" y="2012951"/>
            <a:ext cx="6447501" cy="802824"/>
          </a:xfrm>
        </p:spPr>
        <p:txBody>
          <a:bodyPr>
            <a:normAutofit/>
          </a:bodyPr>
          <a:lstStyle/>
          <a:p>
            <a:r>
              <a:rPr lang="en-US" sz="1600" dirty="0"/>
              <a:t>Cristiana Bolchini/</a:t>
            </a:r>
            <a:r>
              <a:rPr lang="en-US" sz="1600" dirty="0" err="1"/>
              <a:t>Politecnico</a:t>
            </a:r>
            <a:r>
              <a:rPr lang="en-US" sz="1600" dirty="0"/>
              <a:t> di Milano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orient="vert" idx="4294967295"/>
          </p:nvPr>
        </p:nvSpPr>
        <p:spPr>
          <a:xfrm>
            <a:off x="0" y="2760663"/>
            <a:ext cx="6446838" cy="1228725"/>
          </a:xfrm>
        </p:spPr>
        <p:txBody>
          <a:bodyPr>
            <a:normAutofit/>
          </a:bodyPr>
          <a:lstStyle/>
          <a:p>
            <a:pPr marL="342900" lvl="1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FA7D-B869-46A9-BCE3-76C8BC40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BC6F4-2487-0848-93C5-4E52F1D48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reserve as of Sep 2018: ~$2.5M</a:t>
            </a:r>
          </a:p>
          <a:p>
            <a:r>
              <a:rPr lang="en-US" dirty="0"/>
              <a:t>Regular budget trend in line w/ past, more sponsored activities</a:t>
            </a:r>
          </a:p>
          <a:p>
            <a:r>
              <a:rPr lang="en-US" dirty="0"/>
              <a:t>Based on the results of 2018 ($85.7K to spend beyond the budget)</a:t>
            </a:r>
          </a:p>
          <a:p>
            <a:pPr lvl="1"/>
            <a:r>
              <a:rPr lang="en-US" dirty="0"/>
              <a:t>The DL program as a standard technical activity</a:t>
            </a:r>
          </a:p>
          <a:p>
            <a:pPr lvl="1"/>
            <a:r>
              <a:rPr lang="en-US" dirty="0"/>
              <a:t>Some additional activities</a:t>
            </a:r>
          </a:p>
          <a:p>
            <a:pPr lvl="1"/>
            <a:r>
              <a:rPr lang="en-US" dirty="0"/>
              <a:t>Additional Executive Committee expenses to travel</a:t>
            </a:r>
          </a:p>
          <a:p>
            <a:r>
              <a:rPr lang="en-US" dirty="0"/>
              <a:t>However the final </a:t>
            </a:r>
            <a:r>
              <a:rPr lang="en-US"/>
              <a:t>net will be </a:t>
            </a:r>
            <a:r>
              <a:rPr lang="en-US" dirty="0"/>
              <a:t>heavily affected by</a:t>
            </a:r>
          </a:p>
          <a:p>
            <a:pPr lvl="1"/>
            <a:r>
              <a:rPr lang="en-US" dirty="0"/>
              <a:t>$150K penalties for canceling hotel contracts for DAC2020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5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D5A3B-5EB2-EC4E-ABED-467972C98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2020 - approved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EE27F9-C65E-4A4A-B384-FB9F6F1CF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096" y="710102"/>
            <a:ext cx="5575580" cy="4433398"/>
          </a:xfrm>
          <a:prstGeom prst="rect">
            <a:avLst/>
          </a:prstGeom>
        </p:spPr>
      </p:pic>
      <p:sp>
        <p:nvSpPr>
          <p:cNvPr id="7" name="Curved Left Arrow 6">
            <a:extLst>
              <a:ext uri="{FF2B5EF4-FFF2-40B4-BE49-F238E27FC236}">
                <a16:creationId xmlns:a16="http://schemas.microsoft.com/office/drawing/2014/main" id="{13A23BA7-C021-4741-A561-F0C5F54735A0}"/>
              </a:ext>
            </a:extLst>
          </p:cNvPr>
          <p:cNvSpPr/>
          <p:nvPr/>
        </p:nvSpPr>
        <p:spPr>
          <a:xfrm flipV="1">
            <a:off x="6216318" y="2796325"/>
            <a:ext cx="259175" cy="79271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E720FC-E129-0141-BC40-4FFF5A0B3258}"/>
              </a:ext>
            </a:extLst>
          </p:cNvPr>
          <p:cNvSpPr txBox="1"/>
          <p:nvPr/>
        </p:nvSpPr>
        <p:spPr>
          <a:xfrm>
            <a:off x="6475493" y="3000737"/>
            <a:ext cx="18505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/>
              <a:t>Sara </a:t>
            </a:r>
            <a:r>
              <a:rPr lang="it-IT" sz="1100" dirty="0" err="1"/>
              <a:t>Dailey’s</a:t>
            </a:r>
            <a:r>
              <a:rPr lang="it-IT" sz="1100" dirty="0"/>
              <a:t> </a:t>
            </a:r>
            <a:r>
              <a:rPr lang="it-IT" sz="1100" dirty="0" err="1"/>
              <a:t>change</a:t>
            </a:r>
            <a:r>
              <a:rPr lang="it-IT" sz="1100" dirty="0"/>
              <a:t> of </a:t>
            </a:r>
          </a:p>
          <a:p>
            <a:r>
              <a:rPr lang="it-IT" sz="1100" dirty="0" err="1"/>
              <a:t>contract</a:t>
            </a:r>
            <a:r>
              <a:rPr lang="it-IT" sz="1100" dirty="0"/>
              <a:t> </a:t>
            </a:r>
            <a:r>
              <a:rPr lang="it-IT" sz="1100" dirty="0" err="1"/>
              <a:t>type</a:t>
            </a:r>
            <a:endParaRPr lang="it-IT" sz="1100" dirty="0"/>
          </a:p>
        </p:txBody>
      </p:sp>
      <p:sp>
        <p:nvSpPr>
          <p:cNvPr id="9" name="Curved Left Arrow 8">
            <a:extLst>
              <a:ext uri="{FF2B5EF4-FFF2-40B4-BE49-F238E27FC236}">
                <a16:creationId xmlns:a16="http://schemas.microsoft.com/office/drawing/2014/main" id="{EB9E9F05-3102-134E-91B2-C79D3A2DCC21}"/>
              </a:ext>
            </a:extLst>
          </p:cNvPr>
          <p:cNvSpPr/>
          <p:nvPr/>
        </p:nvSpPr>
        <p:spPr>
          <a:xfrm>
            <a:off x="6176676" y="1959429"/>
            <a:ext cx="238638" cy="1240971"/>
          </a:xfrm>
          <a:prstGeom prst="curvedLef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B00F3F-119B-1541-8171-B28B096434C9}"/>
              </a:ext>
            </a:extLst>
          </p:cNvPr>
          <p:cNvSpPr txBox="1"/>
          <p:nvPr/>
        </p:nvSpPr>
        <p:spPr>
          <a:xfrm>
            <a:off x="6379999" y="1803395"/>
            <a:ext cx="124725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/>
              <a:t>Optimistic</a:t>
            </a:r>
            <a:r>
              <a:rPr lang="it-IT" sz="1100" dirty="0"/>
              <a:t> net on </a:t>
            </a:r>
            <a:r>
              <a:rPr lang="it-IT" sz="1100" dirty="0" err="1"/>
              <a:t>conferences</a:t>
            </a:r>
            <a:endParaRPr lang="it-IT" sz="1100" dirty="0"/>
          </a:p>
        </p:txBody>
      </p:sp>
      <p:sp>
        <p:nvSpPr>
          <p:cNvPr id="15" name="Left Arrow 14">
            <a:extLst>
              <a:ext uri="{FF2B5EF4-FFF2-40B4-BE49-F238E27FC236}">
                <a16:creationId xmlns:a16="http://schemas.microsoft.com/office/drawing/2014/main" id="{A11A52AF-7FA5-674C-9234-F01EFF0FA5AD}"/>
              </a:ext>
            </a:extLst>
          </p:cNvPr>
          <p:cNvSpPr/>
          <p:nvPr/>
        </p:nvSpPr>
        <p:spPr>
          <a:xfrm>
            <a:off x="6216318" y="4151085"/>
            <a:ext cx="287628" cy="355600"/>
          </a:xfrm>
          <a:prstGeom prst="lef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69C281-A041-7E48-B7F9-8372C56BE238}"/>
              </a:ext>
            </a:extLst>
          </p:cNvPr>
          <p:cNvSpPr txBox="1"/>
          <p:nvPr/>
        </p:nvSpPr>
        <p:spPr>
          <a:xfrm>
            <a:off x="6536331" y="4198080"/>
            <a:ext cx="10909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err="1"/>
              <a:t>overestimated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155671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8CF5-B5FD-364A-B863-EC2AC70ED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Budget 2020 – </a:t>
            </a:r>
            <a:r>
              <a:rPr lang="it-IT" dirty="0" err="1"/>
              <a:t>Expenses</a:t>
            </a:r>
            <a:r>
              <a:rPr lang="it-IT" dirty="0"/>
              <a:t> </a:t>
            </a:r>
            <a:r>
              <a:rPr lang="it-IT" dirty="0" err="1"/>
              <a:t>details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F0B67-EF47-864F-ABF2-52EF0BAFA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463" y="898287"/>
            <a:ext cx="3592553" cy="3632735"/>
          </a:xfrm>
        </p:spPr>
        <p:txBody>
          <a:bodyPr/>
          <a:lstStyle/>
          <a:p>
            <a:r>
              <a:rPr lang="en-US" dirty="0"/>
              <a:t>Local chapters 			    25K</a:t>
            </a:r>
          </a:p>
          <a:p>
            <a:r>
              <a:rPr lang="en-US" dirty="0"/>
              <a:t>Distinguished Lecturers	    20K</a:t>
            </a:r>
          </a:p>
          <a:p>
            <a:r>
              <a:rPr lang="en-US" dirty="0"/>
              <a:t>CEDA Luncheons @		    43K</a:t>
            </a:r>
            <a:br>
              <a:rPr lang="en-US" dirty="0"/>
            </a:br>
            <a:r>
              <a:rPr lang="en-US" sz="1400" dirty="0"/>
              <a:t>ASP-DAC | DAC | DATE | ICCAD</a:t>
            </a:r>
          </a:p>
          <a:p>
            <a:r>
              <a:rPr lang="en-US" dirty="0"/>
              <a:t>Awards						    17K</a:t>
            </a:r>
            <a:br>
              <a:rPr lang="en-US" dirty="0"/>
            </a:br>
            <a:r>
              <a:rPr lang="en-US" dirty="0"/>
              <a:t>Phil Kaufman				    28K</a:t>
            </a:r>
          </a:p>
          <a:p>
            <a:r>
              <a:rPr lang="en-US" dirty="0"/>
              <a:t>Technical committees	    25K</a:t>
            </a:r>
          </a:p>
          <a:p>
            <a:r>
              <a:rPr lang="en-US" dirty="0"/>
              <a:t>Student events			    25K</a:t>
            </a:r>
            <a:br>
              <a:rPr lang="en-US" dirty="0"/>
            </a:br>
            <a:r>
              <a:rPr lang="en-US" sz="1400" dirty="0"/>
              <a:t>DAC | DATE | ICCAD</a:t>
            </a:r>
          </a:p>
          <a:p>
            <a:endParaRPr lang="it-IT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FD1CE1-72A8-A34A-AF3F-63C8F453FBC1}"/>
              </a:ext>
            </a:extLst>
          </p:cNvPr>
          <p:cNvSpPr txBox="1">
            <a:spLocks/>
          </p:cNvSpPr>
          <p:nvPr/>
        </p:nvSpPr>
        <p:spPr>
          <a:xfrm>
            <a:off x="3858016" y="878186"/>
            <a:ext cx="3592553" cy="363273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57175" indent="-257175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California FB"/>
              </a:defRPr>
            </a:lvl1pPr>
            <a:lvl2pPr marL="557213" indent="-214313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California FB"/>
              </a:defRPr>
            </a:lvl2pPr>
            <a:lvl3pPr marL="8572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99000"/>
              <a:buFont typeface="Arial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California FB"/>
              </a:defRPr>
            </a:lvl3pPr>
            <a:lvl4pPr marL="12001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99000"/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fornia FB"/>
                <a:ea typeface="+mn-ea"/>
                <a:cs typeface="California FB"/>
              </a:defRPr>
            </a:lvl4pPr>
            <a:lvl5pPr marL="15430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99000"/>
              <a:buFont typeface="Arial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California FB"/>
                <a:ea typeface="+mn-ea"/>
                <a:cs typeface="California FB"/>
              </a:defRPr>
            </a:lvl5pPr>
            <a:lvl6pPr marL="18859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Secretarial Services		~ 60K</a:t>
            </a:r>
          </a:p>
          <a:p>
            <a:r>
              <a:rPr lang="en-US" dirty="0"/>
              <a:t>Committee Travels		~ 45K</a:t>
            </a:r>
          </a:p>
          <a:p>
            <a:r>
              <a:rPr lang="it-IT" dirty="0"/>
              <a:t>Web &amp; Promotion			~ 10K</a:t>
            </a:r>
          </a:p>
          <a:p>
            <a:endParaRPr lang="it-IT" dirty="0"/>
          </a:p>
          <a:p>
            <a:r>
              <a:rPr lang="it-IT" dirty="0" err="1"/>
              <a:t>Student</a:t>
            </a:r>
            <a:r>
              <a:rPr lang="it-IT" dirty="0"/>
              <a:t> </a:t>
            </a:r>
            <a:r>
              <a:rPr lang="it-IT" dirty="0" err="1"/>
              <a:t>grants</a:t>
            </a:r>
            <a:r>
              <a:rPr lang="it-IT" dirty="0"/>
              <a:t>			20K</a:t>
            </a:r>
          </a:p>
          <a:p>
            <a:r>
              <a:rPr lang="it-IT" dirty="0" err="1"/>
              <a:t>DivEDA</a:t>
            </a:r>
            <a:r>
              <a:rPr lang="it-IT" dirty="0"/>
              <a:t>					  5K</a:t>
            </a:r>
          </a:p>
          <a:p>
            <a:r>
              <a:rPr lang="it-IT" dirty="0"/>
              <a:t>DAPE workshop               5K</a:t>
            </a:r>
          </a:p>
          <a:p>
            <a:r>
              <a:rPr lang="it-IT" dirty="0"/>
              <a:t>CPS </a:t>
            </a:r>
            <a:r>
              <a:rPr lang="it-IT" dirty="0" err="1"/>
              <a:t>Summer</a:t>
            </a:r>
            <a:r>
              <a:rPr lang="it-IT" dirty="0"/>
              <a:t> </a:t>
            </a:r>
            <a:r>
              <a:rPr lang="it-IT" dirty="0" err="1"/>
              <a:t>school</a:t>
            </a:r>
            <a:r>
              <a:rPr lang="it-IT" dirty="0"/>
              <a:t>        5K</a:t>
            </a:r>
          </a:p>
          <a:p>
            <a:r>
              <a:rPr lang="it-IT" dirty="0"/>
              <a:t>ML-CAD workshop           5K		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8690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307F9-9667-49FF-8A49-D15E5ECB6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sponsored by CEDA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94908-DF7C-4981-B6FD-172441C9A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0291" y="897065"/>
            <a:ext cx="3594100" cy="3735658"/>
          </a:xfrm>
        </p:spPr>
        <p:txBody>
          <a:bodyPr>
            <a:normAutofit/>
          </a:bodyPr>
          <a:lstStyle/>
          <a:p>
            <a:r>
              <a:rPr lang="en-US" dirty="0"/>
              <a:t>Local chapters: 			~ 22K</a:t>
            </a:r>
          </a:p>
          <a:p>
            <a:r>
              <a:rPr lang="en-US" dirty="0"/>
              <a:t>Distinguished Lecturers	~ 10K</a:t>
            </a:r>
          </a:p>
          <a:p>
            <a:r>
              <a:rPr lang="en-US" dirty="0"/>
              <a:t>CEDA Luncheons @		~ 42K</a:t>
            </a:r>
            <a:br>
              <a:rPr lang="en-US" dirty="0"/>
            </a:br>
            <a:r>
              <a:rPr lang="en-US" sz="1400" dirty="0"/>
              <a:t>ASP-DAC | DAC | DATE | ICCAD</a:t>
            </a:r>
          </a:p>
          <a:p>
            <a:r>
              <a:rPr lang="en-US" dirty="0"/>
              <a:t>Awards						~ 15K</a:t>
            </a:r>
            <a:br>
              <a:rPr lang="en-US" dirty="0"/>
            </a:br>
            <a:r>
              <a:rPr lang="en-US" dirty="0"/>
              <a:t>Phil Kaufman				~ 30K</a:t>
            </a:r>
          </a:p>
          <a:p>
            <a:r>
              <a:rPr lang="en-US" dirty="0"/>
              <a:t>Student contests			~ 30K</a:t>
            </a:r>
          </a:p>
          <a:p>
            <a:r>
              <a:rPr lang="en-US" dirty="0"/>
              <a:t>Technical committees	~ 20K</a:t>
            </a:r>
            <a:br>
              <a:rPr lang="en-US" dirty="0"/>
            </a:br>
            <a:r>
              <a:rPr lang="en-US" sz="1400" dirty="0"/>
              <a:t>DATC | SVDTC | TCCP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45F653-81D8-4B62-812A-D9837928C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4940" y="905130"/>
            <a:ext cx="3645676" cy="3817997"/>
          </a:xfrm>
        </p:spPr>
        <p:txBody>
          <a:bodyPr>
            <a:normAutofit/>
          </a:bodyPr>
          <a:lstStyle/>
          <a:p>
            <a:r>
              <a:rPr lang="en-US" dirty="0"/>
              <a:t>ML-CAD Workshop</a:t>
            </a:r>
          </a:p>
          <a:p>
            <a:r>
              <a:rPr lang="it-IT" dirty="0"/>
              <a:t>Workshop on </a:t>
            </a:r>
            <a:r>
              <a:rPr lang="it-IT" dirty="0" err="1"/>
              <a:t>Logic</a:t>
            </a:r>
            <a:r>
              <a:rPr lang="it-IT" dirty="0"/>
              <a:t> and </a:t>
            </a:r>
            <a:r>
              <a:rPr lang="it-IT" dirty="0" err="1"/>
              <a:t>Synthesis</a:t>
            </a:r>
            <a:endParaRPr lang="it-IT" dirty="0"/>
          </a:p>
          <a:p>
            <a:r>
              <a:rPr lang="it-IT" dirty="0"/>
              <a:t>International </a:t>
            </a:r>
            <a:r>
              <a:rPr lang="it-IT" dirty="0" err="1"/>
              <a:t>Seasonal</a:t>
            </a:r>
            <a:r>
              <a:rPr lang="it-IT" dirty="0"/>
              <a:t> School on </a:t>
            </a:r>
            <a:r>
              <a:rPr lang="it-IT" dirty="0" err="1"/>
              <a:t>Physical</a:t>
            </a:r>
            <a:r>
              <a:rPr lang="it-IT" dirty="0"/>
              <a:t> Design Automation</a:t>
            </a:r>
            <a:endParaRPr lang="en-US" dirty="0"/>
          </a:p>
          <a:p>
            <a:r>
              <a:rPr lang="en-US" dirty="0"/>
              <a:t>CPS Summer School</a:t>
            </a:r>
          </a:p>
          <a:p>
            <a:r>
              <a:rPr lang="en-US" dirty="0" err="1"/>
              <a:t>ESWeek</a:t>
            </a:r>
            <a:r>
              <a:rPr lang="en-US" dirty="0"/>
              <a:t> Student Support</a:t>
            </a:r>
          </a:p>
          <a:p>
            <a:r>
              <a:rPr lang="en-US" dirty="0"/>
              <a:t>DAPE Workshop</a:t>
            </a:r>
          </a:p>
          <a:p>
            <a:r>
              <a:rPr lang="en-US" dirty="0"/>
              <a:t>Diversity in EDA</a:t>
            </a:r>
          </a:p>
          <a:p>
            <a:r>
              <a:rPr lang="en-US" dirty="0"/>
              <a:t>DAC Student Demo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A848E7-9A35-DF45-AF12-58CD09CE1C9F}"/>
              </a:ext>
            </a:extLst>
          </p:cNvPr>
          <p:cNvSpPr txBox="1"/>
          <p:nvPr/>
        </p:nvSpPr>
        <p:spPr>
          <a:xfrm rot="16200000">
            <a:off x="3103310" y="2371695"/>
            <a:ext cx="2146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/>
              <a:t>P</a:t>
            </a:r>
            <a:r>
              <a:rPr lang="it-IT" sz="2000" b="1" dirty="0"/>
              <a:t> </a:t>
            </a:r>
            <a:r>
              <a:rPr lang="it-IT" sz="2000" b="1" dirty="0" err="1"/>
              <a:t>R</a:t>
            </a:r>
            <a:r>
              <a:rPr lang="it-IT" sz="2000" b="1" dirty="0"/>
              <a:t> O </a:t>
            </a:r>
            <a:r>
              <a:rPr lang="it-IT" sz="2000" b="1" dirty="0" err="1"/>
              <a:t>J</a:t>
            </a:r>
            <a:r>
              <a:rPr lang="it-IT" sz="2000" b="1" dirty="0"/>
              <a:t> E C T </a:t>
            </a:r>
            <a:r>
              <a:rPr lang="it-IT" sz="2000" b="1" dirty="0" err="1"/>
              <a:t>S</a:t>
            </a:r>
            <a:endParaRPr lang="it-IT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B57056-87A1-2945-AACC-CF9B8300827F}"/>
              </a:ext>
            </a:extLst>
          </p:cNvPr>
          <p:cNvSpPr txBox="1"/>
          <p:nvPr/>
        </p:nvSpPr>
        <p:spPr>
          <a:xfrm>
            <a:off x="571500" y="4353795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/>
              <a:t>Students </a:t>
            </a:r>
            <a:r>
              <a:rPr lang="it-IT" sz="1800" dirty="0" err="1"/>
              <a:t>grants</a:t>
            </a:r>
            <a:r>
              <a:rPr lang="it-IT" sz="1800" dirty="0"/>
              <a:t>: 50</a:t>
            </a:r>
          </a:p>
        </p:txBody>
      </p:sp>
    </p:spTree>
    <p:extLst>
      <p:ext uri="{BB962C8B-B14F-4D97-AF65-F5344CB8AC3E}">
        <p14:creationId xmlns:p14="http://schemas.microsoft.com/office/powerpoint/2010/main" val="15865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854DE65-326C-BB49-A6DF-9151C9ACD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Looking</a:t>
            </a:r>
            <a:r>
              <a:rPr lang="it-IT" dirty="0"/>
              <a:t> to 2020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DD572-81FA-FD47-BD91-5F43FAC81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Students’ </a:t>
            </a:r>
            <a:r>
              <a:rPr lang="it-IT" dirty="0" err="1"/>
              <a:t>sponsorship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project</a:t>
            </a:r>
            <a:r>
              <a:rPr lang="it-IT"/>
              <a:t> </a:t>
            </a:r>
            <a:br>
              <a:rPr lang="it-IT"/>
            </a:br>
            <a:r>
              <a:rPr lang="it-IT"/>
              <a:t>(</a:t>
            </a:r>
            <a:r>
              <a:rPr lang="it-IT" dirty="0"/>
              <a:t>on 50% net surplus from 2019)</a:t>
            </a:r>
          </a:p>
          <a:p>
            <a:r>
              <a:rPr lang="it-IT" dirty="0"/>
              <a:t>DL </a:t>
            </a:r>
            <a:r>
              <a:rPr lang="it-IT" dirty="0" err="1"/>
              <a:t>program</a:t>
            </a:r>
            <a:r>
              <a:rPr lang="it-IT" dirty="0"/>
              <a:t> </a:t>
            </a:r>
            <a:r>
              <a:rPr lang="it-IT" dirty="0" err="1"/>
              <a:t>adjustments</a:t>
            </a:r>
            <a:r>
              <a:rPr lang="it-IT" dirty="0"/>
              <a:t> – </a:t>
            </a:r>
            <a:r>
              <a:rPr lang="it-IT" dirty="0" err="1"/>
              <a:t>several</a:t>
            </a:r>
            <a:r>
              <a:rPr lang="it-IT" dirty="0"/>
              <a:t> </a:t>
            </a:r>
            <a:r>
              <a:rPr lang="it-IT" dirty="0" err="1"/>
              <a:t>opportunities</a:t>
            </a:r>
            <a:r>
              <a:rPr lang="it-IT" dirty="0"/>
              <a:t> for </a:t>
            </a:r>
            <a:r>
              <a:rPr lang="it-IT" dirty="0" err="1"/>
              <a:t>DLs</a:t>
            </a:r>
            <a:r>
              <a:rPr lang="it-IT" dirty="0"/>
              <a:t>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funds</a:t>
            </a:r>
          </a:p>
          <a:p>
            <a:r>
              <a:rPr lang="it-IT" dirty="0" err="1"/>
              <a:t>Activities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«</a:t>
            </a:r>
            <a:r>
              <a:rPr lang="it-IT" dirty="0" err="1"/>
              <a:t>projects</a:t>
            </a:r>
            <a:r>
              <a:rPr lang="it-IT" dirty="0"/>
              <a:t>» </a:t>
            </a:r>
            <a:r>
              <a:rPr lang="it-IT" dirty="0" err="1"/>
              <a:t>anymore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a new </a:t>
            </a:r>
            <a:r>
              <a:rPr lang="it-IT" dirty="0" err="1"/>
              <a:t>context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342896"/>
      </p:ext>
    </p:extLst>
  </p:cSld>
  <p:clrMapOvr>
    <a:masterClrMapping/>
  </p:clrMapOvr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 BoG DAC 2018 Template.potx</Template>
  <TotalTime>337</TotalTime>
  <Words>359</Words>
  <Application>Microsoft Macintosh PowerPoint</Application>
  <PresentationFormat>On-screen Show (16:9)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California FB</vt:lpstr>
      <vt:lpstr>Arial</vt:lpstr>
      <vt:lpstr>Wingdings 3</vt:lpstr>
      <vt:lpstr>EC BoG DAC 2018 Template</vt:lpstr>
      <vt:lpstr>Finance </vt:lpstr>
      <vt:lpstr>Status 2019</vt:lpstr>
      <vt:lpstr>Budget 2020 - approved</vt:lpstr>
      <vt:lpstr>Budget 2020 – Expenses details</vt:lpstr>
      <vt:lpstr>Activities sponsored by CEDA</vt:lpstr>
      <vt:lpstr>Looking to 2020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2018 Template</dc:title>
  <dc:subject/>
  <dc:creator>Jennifir McGillis</dc:creator>
  <cp:keywords/>
  <dc:description/>
  <cp:lastModifiedBy>Cristiana Bolchini</cp:lastModifiedBy>
  <cp:revision>103</cp:revision>
  <dcterms:created xsi:type="dcterms:W3CDTF">2016-04-15T13:56:06Z</dcterms:created>
  <dcterms:modified xsi:type="dcterms:W3CDTF">2019-10-16T18:20:16Z</dcterms:modified>
  <cp:category/>
</cp:coreProperties>
</file>