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 id="2147483678" r:id="rId3"/>
  </p:sldMasterIdLst>
  <p:notesMasterIdLst>
    <p:notesMasterId r:id="rId14"/>
  </p:notesMasterIdLst>
  <p:sldIdLst>
    <p:sldId id="256" r:id="rId4"/>
    <p:sldId id="259" r:id="rId5"/>
    <p:sldId id="260" r:id="rId6"/>
    <p:sldId id="272" r:id="rId7"/>
    <p:sldId id="261" r:id="rId8"/>
    <p:sldId id="273" r:id="rId9"/>
    <p:sldId id="262" r:id="rId10"/>
    <p:sldId id="274" r:id="rId11"/>
    <p:sldId id="275" r:id="rId12"/>
    <p:sldId id="276"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4667"/>
  </p:normalViewPr>
  <p:slideViewPr>
    <p:cSldViewPr snapToGrid="0">
      <p:cViewPr varScale="1">
        <p:scale>
          <a:sx n="146" d="100"/>
          <a:sy n="146" d="100"/>
        </p:scale>
        <p:origin x="1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43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87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02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571499" y="2571988"/>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dirty="0"/>
          </a:p>
        </p:txBody>
      </p:sp>
      <p:sp>
        <p:nvSpPr>
          <p:cNvPr id="58" name="Shape 58"/>
          <p:cNvSpPr txBox="1">
            <a:spLocks noGrp="1"/>
          </p:cNvSpPr>
          <p:nvPr>
            <p:ph type="subTitle" idx="1"/>
          </p:nvPr>
        </p:nvSpPr>
        <p:spPr>
          <a:xfrm>
            <a:off x="571499" y="3318987"/>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grpSp>
        <p:nvGrpSpPr>
          <p:cNvPr id="59" name="Shape 59"/>
          <p:cNvGrpSpPr/>
          <p:nvPr/>
        </p:nvGrpSpPr>
        <p:grpSpPr>
          <a:xfrm>
            <a:off x="0" y="595952"/>
            <a:ext cx="9141074" cy="1835951"/>
            <a:chOff x="0" y="1074510"/>
            <a:chExt cx="9141074" cy="1835951"/>
          </a:xfrm>
        </p:grpSpPr>
        <p:pic>
          <p:nvPicPr>
            <p:cNvPr id="60" name="Shape 60"/>
            <p:cNvPicPr preferRelativeResize="0"/>
            <p:nvPr/>
          </p:nvPicPr>
          <p:blipFill rotWithShape="1">
            <a:blip r:embed="rId2">
              <a:alphaModFix/>
            </a:blip>
            <a:srcRect/>
            <a:stretch/>
          </p:blipFill>
          <p:spPr>
            <a:xfrm>
              <a:off x="0" y="1084587"/>
              <a:ext cx="1823679" cy="1823679"/>
            </a:xfrm>
            <a:prstGeom prst="rect">
              <a:avLst/>
            </a:prstGeom>
            <a:noFill/>
            <a:ln>
              <a:noFill/>
            </a:ln>
          </p:spPr>
        </p:pic>
        <p:pic>
          <p:nvPicPr>
            <p:cNvPr id="61" name="Shape 61"/>
            <p:cNvPicPr preferRelativeResize="0"/>
            <p:nvPr/>
          </p:nvPicPr>
          <p:blipFill rotWithShape="1">
            <a:blip r:embed="rId3">
              <a:alphaModFix/>
            </a:blip>
            <a:srcRect/>
            <a:stretch/>
          </p:blipFill>
          <p:spPr>
            <a:xfrm>
              <a:off x="1828800" y="1074510"/>
              <a:ext cx="1825874" cy="1825874"/>
            </a:xfrm>
            <a:prstGeom prst="rect">
              <a:avLst/>
            </a:prstGeom>
            <a:noFill/>
            <a:ln>
              <a:noFill/>
            </a:ln>
          </p:spPr>
        </p:pic>
        <p:pic>
          <p:nvPicPr>
            <p:cNvPr id="62" name="Shape 62"/>
            <p:cNvPicPr preferRelativeResize="0"/>
            <p:nvPr/>
          </p:nvPicPr>
          <p:blipFill rotWithShape="1">
            <a:blip r:embed="rId4">
              <a:alphaModFix/>
            </a:blip>
            <a:srcRect/>
            <a:stretch/>
          </p:blipFill>
          <p:spPr>
            <a:xfrm>
              <a:off x="3657600" y="1084587"/>
              <a:ext cx="1825874" cy="1825874"/>
            </a:xfrm>
            <a:prstGeom prst="rect">
              <a:avLst/>
            </a:prstGeom>
            <a:noFill/>
            <a:ln>
              <a:noFill/>
            </a:ln>
          </p:spPr>
        </p:pic>
        <p:pic>
          <p:nvPicPr>
            <p:cNvPr id="63" name="Shape 63"/>
            <p:cNvPicPr preferRelativeResize="0"/>
            <p:nvPr/>
          </p:nvPicPr>
          <p:blipFill rotWithShape="1">
            <a:blip r:embed="rId5">
              <a:alphaModFix/>
            </a:blip>
            <a:srcRect/>
            <a:stretch/>
          </p:blipFill>
          <p:spPr>
            <a:xfrm>
              <a:off x="5486400" y="1084587"/>
              <a:ext cx="1825874" cy="1825874"/>
            </a:xfrm>
            <a:prstGeom prst="rect">
              <a:avLst/>
            </a:prstGeom>
            <a:noFill/>
            <a:ln>
              <a:noFill/>
            </a:ln>
          </p:spPr>
        </p:pic>
        <p:pic>
          <p:nvPicPr>
            <p:cNvPr id="64" name="Shape 64"/>
            <p:cNvPicPr preferRelativeResize="0"/>
            <p:nvPr/>
          </p:nvPicPr>
          <p:blipFill rotWithShape="1">
            <a:blip r:embed="rId6">
              <a:alphaModFix/>
            </a:blip>
            <a:srcRect/>
            <a:stretch/>
          </p:blipFill>
          <p:spPr>
            <a:xfrm>
              <a:off x="7315200" y="1084587"/>
              <a:ext cx="1825874" cy="1825874"/>
            </a:xfrm>
            <a:prstGeom prst="rect">
              <a:avLst/>
            </a:prstGeom>
            <a:noFill/>
            <a:ln>
              <a:noFill/>
            </a:ln>
          </p:spPr>
        </p:pic>
      </p:grpSp>
      <p:pic>
        <p:nvPicPr>
          <p:cNvPr id="3" name="Picture 2">
            <a:extLst>
              <a:ext uri="{FF2B5EF4-FFF2-40B4-BE49-F238E27FC236}">
                <a16:creationId xmlns:a16="http://schemas.microsoft.com/office/drawing/2014/main" id="{1CE52342-4ED0-42D8-B83F-6EC8B4035D1F}"/>
              </a:ext>
            </a:extLst>
          </p:cNvPr>
          <p:cNvPicPr>
            <a:picLocks noChangeAspect="1"/>
          </p:cNvPicPr>
          <p:nvPr userDrawn="1"/>
        </p:nvPicPr>
        <p:blipFill>
          <a:blip r:embed="rId7"/>
          <a:stretch>
            <a:fillRect/>
          </a:stretch>
        </p:blipFill>
        <p:spPr>
          <a:xfrm>
            <a:off x="7433610" y="4511159"/>
            <a:ext cx="561369" cy="574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4" name="Shape 84"/>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297611" y="1369219"/>
            <a:ext cx="8531162"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Slide_TwoColumnBullets">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8" name="Shape 8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4672294"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Slide_TwoColumnBulletsGraphic">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93" name="Shape 93"/>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3"/>
          </p:nvPr>
        </p:nvSpPr>
        <p:spPr>
          <a:xfrm>
            <a:off x="4563191" y="1369219"/>
            <a:ext cx="4265581" cy="310753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Slide_TwoColumnBullets2Graphics">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98" name="Shape 9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3"/>
          </p:nvPr>
        </p:nvSpPr>
        <p:spPr>
          <a:xfrm>
            <a:off x="4563191" y="1369219"/>
            <a:ext cx="4265581" cy="1489484"/>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4"/>
          </p:nvPr>
        </p:nvSpPr>
        <p:spPr>
          <a:xfrm>
            <a:off x="4563191" y="2991236"/>
            <a:ext cx="4265581" cy="148587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slideLayout" Target="../slideLayouts/slideLayout15.xml"/><Relationship Id="rId7" Type="http://schemas.openxmlformats.org/officeDocument/2006/relationships/image" Target="../media/image12.gi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3">
            <a:alphaModFix/>
          </a:blip>
          <a:srcRect/>
          <a:stretch/>
        </p:blipFill>
        <p:spPr>
          <a:xfrm>
            <a:off x="0" y="0"/>
            <a:ext cx="9144002" cy="5132176"/>
          </a:xfrm>
          <a:prstGeom prst="rect">
            <a:avLst/>
          </a:prstGeom>
          <a:noFill/>
          <a:ln>
            <a:noFill/>
          </a:ln>
        </p:spPr>
      </p:pic>
      <p:pic>
        <p:nvPicPr>
          <p:cNvPr id="52" name="Shape 52"/>
          <p:cNvPicPr preferRelativeResize="0"/>
          <p:nvPr/>
        </p:nvPicPr>
        <p:blipFill rotWithShape="1">
          <a:blip r:embed="rId4">
            <a:alphaModFix/>
          </a:blip>
          <a:srcRect/>
          <a:stretch/>
        </p:blipFill>
        <p:spPr>
          <a:xfrm>
            <a:off x="0" y="3760858"/>
            <a:ext cx="9144000" cy="1380442"/>
          </a:xfrm>
          <a:prstGeom prst="rect">
            <a:avLst/>
          </a:prstGeom>
          <a:noFill/>
          <a:ln>
            <a:noFill/>
          </a:ln>
        </p:spPr>
      </p:pic>
      <p:pic>
        <p:nvPicPr>
          <p:cNvPr id="53" name="Shape 53"/>
          <p:cNvPicPr preferRelativeResize="0"/>
          <p:nvPr/>
        </p:nvPicPr>
        <p:blipFill rotWithShape="1">
          <a:blip r:embed="rId5">
            <a:alphaModFix/>
          </a:blip>
          <a:srcRect/>
          <a:stretch/>
        </p:blipFill>
        <p:spPr>
          <a:xfrm>
            <a:off x="0" y="0"/>
            <a:ext cx="9144000" cy="691053"/>
          </a:xfrm>
          <a:prstGeom prst="rect">
            <a:avLst/>
          </a:prstGeom>
          <a:noFill/>
          <a:ln>
            <a:noFill/>
          </a:ln>
        </p:spPr>
      </p:pic>
      <p:sp>
        <p:nvSpPr>
          <p:cNvPr id="54" name="Shape 54"/>
          <p:cNvSpPr txBox="1"/>
          <p:nvPr/>
        </p:nvSpPr>
        <p:spPr>
          <a:xfrm>
            <a:off x="284909" y="4628375"/>
            <a:ext cx="1543050" cy="273844"/>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900" b="0" i="0" u="none" strike="noStrike" cap="none">
                <a:solidFill>
                  <a:schemeClr val="lt1"/>
                </a:solidFill>
                <a:latin typeface="Calibri"/>
                <a:ea typeface="Calibri"/>
                <a:cs typeface="Calibri"/>
                <a:sym typeface="Calibri"/>
              </a:rPr>
              <a:t>‹#›</a:t>
            </a:fld>
            <a:endParaRPr lang="en" sz="900" b="0" i="0" u="none" strike="noStrike" cap="none">
              <a:solidFill>
                <a:schemeClr val="lt1"/>
              </a:solidFill>
              <a:latin typeface="Calibri"/>
              <a:ea typeface="Calibri"/>
              <a:cs typeface="Calibri"/>
              <a:sym typeface="Calibri"/>
            </a:endParaRPr>
          </a:p>
        </p:txBody>
      </p:sp>
      <p:pic>
        <p:nvPicPr>
          <p:cNvPr id="55" name="Shape 55"/>
          <p:cNvPicPr preferRelativeResize="0"/>
          <p:nvPr/>
        </p:nvPicPr>
        <p:blipFill rotWithShape="1">
          <a:blip r:embed="rId6">
            <a:alphaModFix/>
          </a:blip>
          <a:srcRect r="2161"/>
          <a:stretch/>
        </p:blipFill>
        <p:spPr>
          <a:xfrm>
            <a:off x="8038947" y="4560577"/>
            <a:ext cx="857754" cy="499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Shape 78"/>
          <p:cNvSpPr txBox="1"/>
          <p:nvPr/>
        </p:nvSpPr>
        <p:spPr>
          <a:xfrm>
            <a:off x="284909" y="4628375"/>
            <a:ext cx="1543050" cy="273844"/>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900" b="0" i="0" u="none" strike="noStrike" cap="none">
                <a:solidFill>
                  <a:srgbClr val="0066A1"/>
                </a:solidFill>
                <a:latin typeface="Calibri"/>
                <a:ea typeface="Calibri"/>
                <a:cs typeface="Calibri"/>
                <a:sym typeface="Calibri"/>
              </a:rPr>
              <a:t>‹#›</a:t>
            </a:fld>
            <a:endParaRPr lang="en" sz="900" b="0" i="0" u="none" strike="noStrike" cap="none">
              <a:solidFill>
                <a:srgbClr val="0066A1"/>
              </a:solidFill>
              <a:latin typeface="Calibri"/>
              <a:ea typeface="Calibri"/>
              <a:cs typeface="Calibri"/>
              <a:sym typeface="Calibri"/>
            </a:endParaRPr>
          </a:p>
        </p:txBody>
      </p:sp>
      <p:pic>
        <p:nvPicPr>
          <p:cNvPr id="79" name="Shape 79"/>
          <p:cNvPicPr preferRelativeResize="0"/>
          <p:nvPr/>
        </p:nvPicPr>
        <p:blipFill rotWithShape="1">
          <a:blip r:embed="rId6">
            <a:alphaModFix/>
          </a:blip>
          <a:srcRect/>
          <a:stretch/>
        </p:blipFill>
        <p:spPr>
          <a:xfrm>
            <a:off x="8153349" y="4553785"/>
            <a:ext cx="859278" cy="266690"/>
          </a:xfrm>
          <a:prstGeom prst="rect">
            <a:avLst/>
          </a:prstGeom>
          <a:noFill/>
          <a:ln>
            <a:noFill/>
          </a:ln>
        </p:spPr>
      </p:pic>
      <p:pic>
        <p:nvPicPr>
          <p:cNvPr id="80" name="Shape 80"/>
          <p:cNvPicPr preferRelativeResize="0"/>
          <p:nvPr/>
        </p:nvPicPr>
        <p:blipFill rotWithShape="1">
          <a:blip r:embed="rId7">
            <a:alphaModFix/>
          </a:blip>
          <a:srcRect/>
          <a:stretch/>
        </p:blipFill>
        <p:spPr>
          <a:xfrm>
            <a:off x="3665" y="0"/>
            <a:ext cx="9140333" cy="685525"/>
          </a:xfrm>
          <a:prstGeom prst="rect">
            <a:avLst/>
          </a:prstGeom>
          <a:noFill/>
          <a:ln>
            <a:noFill/>
          </a:ln>
        </p:spPr>
      </p:pic>
      <p:pic>
        <p:nvPicPr>
          <p:cNvPr id="81" name="Shape 81"/>
          <p:cNvPicPr preferRelativeResize="0"/>
          <p:nvPr/>
        </p:nvPicPr>
        <p:blipFill rotWithShape="1">
          <a:blip r:embed="rId8">
            <a:alphaModFix/>
          </a:blip>
          <a:srcRect/>
          <a:stretch/>
        </p:blipFill>
        <p:spPr>
          <a:xfrm>
            <a:off x="0" y="4457700"/>
            <a:ext cx="9140333" cy="685525"/>
          </a:xfrm>
          <a:prstGeom prst="rect">
            <a:avLst/>
          </a:prstGeom>
          <a:noFill/>
          <a:ln>
            <a:noFill/>
          </a:ln>
        </p:spPr>
      </p:pic>
      <p:pic>
        <p:nvPicPr>
          <p:cNvPr id="6" name="Picture 5">
            <a:extLst>
              <a:ext uri="{FF2B5EF4-FFF2-40B4-BE49-F238E27FC236}">
                <a16:creationId xmlns:a16="http://schemas.microsoft.com/office/drawing/2014/main" id="{AC709201-74EF-4306-B537-DD8FBEB6D324}"/>
              </a:ext>
            </a:extLst>
          </p:cNvPr>
          <p:cNvPicPr>
            <a:picLocks noChangeAspect="1"/>
          </p:cNvPicPr>
          <p:nvPr userDrawn="1"/>
        </p:nvPicPr>
        <p:blipFill>
          <a:blip r:embed="rId9"/>
          <a:stretch>
            <a:fillRect/>
          </a:stretch>
        </p:blipFill>
        <p:spPr>
          <a:xfrm>
            <a:off x="7804915" y="4527473"/>
            <a:ext cx="348433" cy="348433"/>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ieee-cas.org/ieee-cas-society-virtual-distinguished-lecturer-webinar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ieee-cas.org/cass-mission-and-vision"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OJPH9kHCa0&amp;feature=youtu.be" TargetMode="External"/><Relationship Id="rId2" Type="http://schemas.openxmlformats.org/officeDocument/2006/relationships/hyperlink" Target="https://www.dropbox.com/s/5xgpqtmqr9xopi3/06-video.mp4?dl=0" TargetMode="External"/><Relationship Id="rId1" Type="http://schemas.openxmlformats.org/officeDocument/2006/relationships/slideLayout" Target="../slideLayouts/slideLayout14.xml"/><Relationship Id="rId4" Type="http://schemas.openxmlformats.org/officeDocument/2006/relationships/hyperlink" Target="https://www.dropbox.com/s/9d88dossuacqisx/16-video.mp4?dl=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DfqPbMdl5g&amp;feature=youtu.be" TargetMode="External"/><Relationship Id="rId2" Type="http://schemas.openxmlformats.org/officeDocument/2006/relationships/hyperlink" Target="https://www.youtube.com/watch?v=oPzVLIcDKhY" TargetMode="External"/><Relationship Id="rId1" Type="http://schemas.openxmlformats.org/officeDocument/2006/relationships/slideLayout" Target="../slideLayouts/slideLayout15.xml"/><Relationship Id="rId4" Type="http://schemas.openxmlformats.org/officeDocument/2006/relationships/hyperlink" Target="https://www.youtube.com/watch?v=ctyFMiREKRw&amp;feature=youtu.b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gineering.tamu.edu/electrical/index.html"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assriograndedosul"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assriograndedosul"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571499" y="2571988"/>
            <a:ext cx="7917982" cy="677941"/>
          </a:xfrm>
          <a:prstGeom prst="rect">
            <a:avLst/>
          </a:prstGeom>
          <a:noFill/>
          <a:ln>
            <a:noFill/>
          </a:ln>
        </p:spPr>
        <p:txBody>
          <a:bodyPr wrap="square" lIns="68575" tIns="34275" rIns="68575" bIns="34275" anchor="t" anchorCtr="0">
            <a:noAutofit/>
          </a:bodyPr>
          <a:lstStyle/>
          <a:p>
            <a:pPr marL="0" marR="0" lvl="0" indent="-209550" algn="l" rtl="0">
              <a:lnSpc>
                <a:spcPct val="90000"/>
              </a:lnSpc>
              <a:spcBef>
                <a:spcPts val="0"/>
              </a:spcBef>
              <a:buClr>
                <a:srgbClr val="0066A1"/>
              </a:buClr>
              <a:buSzPct val="100000"/>
              <a:buFont typeface="Calibri"/>
              <a:buNone/>
            </a:pPr>
            <a:r>
              <a:rPr lang="en-US" dirty="0"/>
              <a:t>IEEE CAS Society Initiative Updates</a:t>
            </a:r>
            <a:endParaRPr sz="3300" b="1" i="0" u="none" strike="noStrike" cap="none" dirty="0">
              <a:solidFill>
                <a:srgbClr val="0066A1"/>
              </a:solidFill>
              <a:latin typeface="Calibri"/>
              <a:ea typeface="Calibri"/>
              <a:cs typeface="Calibri"/>
              <a:sym typeface="Calibri"/>
            </a:endParaRPr>
          </a:p>
        </p:txBody>
      </p:sp>
      <p:sp>
        <p:nvSpPr>
          <p:cNvPr id="156" name="Shape 156"/>
          <p:cNvSpPr txBox="1">
            <a:spLocks noGrp="1"/>
          </p:cNvSpPr>
          <p:nvPr>
            <p:ph type="subTitle" idx="1"/>
          </p:nvPr>
        </p:nvSpPr>
        <p:spPr>
          <a:xfrm>
            <a:off x="571499" y="3318987"/>
            <a:ext cx="7917982" cy="933212"/>
          </a:xfrm>
          <a:prstGeom prst="rect">
            <a:avLst/>
          </a:prstGeom>
          <a:noFill/>
          <a:ln>
            <a:noFill/>
          </a:ln>
        </p:spPr>
        <p:txBody>
          <a:bodyPr wrap="square" lIns="68575" tIns="34275" rIns="68575" bIns="34275" anchor="t" anchorCtr="0">
            <a:noAutofit/>
          </a:bodyPr>
          <a:lstStyle/>
          <a:p>
            <a:pPr marL="0" marR="0" lvl="0" indent="-133350" algn="l" rtl="0">
              <a:lnSpc>
                <a:spcPct val="90000"/>
              </a:lnSpc>
              <a:spcBef>
                <a:spcPts val="0"/>
              </a:spcBef>
              <a:buClr>
                <a:srgbClr val="7F7F7F"/>
              </a:buClr>
              <a:buSzPct val="100000"/>
              <a:buFont typeface="Arial"/>
              <a:buNone/>
            </a:pPr>
            <a:r>
              <a:rPr lang="en-US" dirty="0"/>
              <a:t>IEEE CEDA BoG Meeting</a:t>
            </a:r>
            <a:r>
              <a:rPr lang="en-US" sz="2100" b="1" i="1" u="none" strike="noStrike" cap="none" dirty="0">
                <a:solidFill>
                  <a:srgbClr val="7F7F7F"/>
                </a:solidFill>
                <a:latin typeface="Calibri"/>
                <a:ea typeface="Calibri"/>
                <a:cs typeface="Calibri"/>
                <a:sym typeface="Calibri"/>
              </a:rPr>
              <a:t> </a:t>
            </a:r>
            <a:br>
              <a:rPr lang="en-US" sz="2100" b="1" i="1" u="none" strike="noStrike" cap="none" dirty="0">
                <a:solidFill>
                  <a:srgbClr val="7F7F7F"/>
                </a:solidFill>
                <a:latin typeface="Calibri"/>
                <a:ea typeface="Calibri"/>
                <a:cs typeface="Calibri"/>
                <a:sym typeface="Calibri"/>
              </a:rPr>
            </a:br>
            <a:r>
              <a:rPr lang="en-US" dirty="0"/>
              <a:t>1 November 2020</a:t>
            </a:r>
            <a:endParaRPr sz="2100" b="1" i="1" u="none" strike="noStrike" cap="none" dirty="0">
              <a:solidFill>
                <a:srgbClr val="7F7F7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571499" y="2571988"/>
            <a:ext cx="7917982" cy="677941"/>
          </a:xfrm>
          <a:prstGeom prst="rect">
            <a:avLst/>
          </a:prstGeom>
          <a:noFill/>
          <a:ln>
            <a:noFill/>
          </a:ln>
        </p:spPr>
        <p:txBody>
          <a:bodyPr wrap="square" lIns="68575" tIns="34275" rIns="68575" bIns="34275" anchor="t" anchorCtr="0">
            <a:noAutofit/>
          </a:bodyPr>
          <a:lstStyle/>
          <a:p>
            <a:pPr marL="0" marR="0" lvl="0" indent="-209550" algn="l" rtl="0">
              <a:lnSpc>
                <a:spcPct val="90000"/>
              </a:lnSpc>
              <a:spcBef>
                <a:spcPts val="0"/>
              </a:spcBef>
              <a:buClr>
                <a:srgbClr val="0066A1"/>
              </a:buClr>
              <a:buSzPct val="100000"/>
              <a:buFont typeface="Calibri"/>
              <a:buNone/>
            </a:pPr>
            <a:r>
              <a:rPr lang="en-US" dirty="0"/>
              <a:t>IEEE CAS Society Initiative Updates</a:t>
            </a:r>
            <a:endParaRPr sz="3300" b="1" i="0" u="none" strike="noStrike" cap="none" dirty="0">
              <a:solidFill>
                <a:srgbClr val="0066A1"/>
              </a:solidFill>
              <a:latin typeface="Calibri"/>
              <a:ea typeface="Calibri"/>
              <a:cs typeface="Calibri"/>
              <a:sym typeface="Calibri"/>
            </a:endParaRPr>
          </a:p>
        </p:txBody>
      </p:sp>
      <p:sp>
        <p:nvSpPr>
          <p:cNvPr id="156" name="Shape 156"/>
          <p:cNvSpPr txBox="1">
            <a:spLocks noGrp="1"/>
          </p:cNvSpPr>
          <p:nvPr>
            <p:ph type="subTitle" idx="1"/>
          </p:nvPr>
        </p:nvSpPr>
        <p:spPr>
          <a:xfrm>
            <a:off x="571499" y="3318987"/>
            <a:ext cx="7917982" cy="643413"/>
          </a:xfrm>
          <a:prstGeom prst="rect">
            <a:avLst/>
          </a:prstGeom>
          <a:noFill/>
          <a:ln>
            <a:noFill/>
          </a:ln>
        </p:spPr>
        <p:txBody>
          <a:bodyPr wrap="square" lIns="68575" tIns="34275" rIns="68575" bIns="34275" anchor="t" anchorCtr="0">
            <a:noAutofit/>
          </a:bodyPr>
          <a:lstStyle/>
          <a:p>
            <a:pPr marL="0" marR="0" lvl="0" indent="-133350" algn="l" rtl="0">
              <a:lnSpc>
                <a:spcPct val="90000"/>
              </a:lnSpc>
              <a:spcBef>
                <a:spcPts val="0"/>
              </a:spcBef>
              <a:buClr>
                <a:srgbClr val="7F7F7F"/>
              </a:buClr>
              <a:buSzPct val="100000"/>
              <a:buFont typeface="Arial"/>
              <a:buNone/>
            </a:pPr>
            <a:r>
              <a:rPr lang="en-US" dirty="0"/>
              <a:t>IEEE CEDA BoG Meeting</a:t>
            </a:r>
            <a:r>
              <a:rPr lang="en-US" sz="2100" b="1" i="1" u="none" strike="noStrike" cap="none" dirty="0">
                <a:solidFill>
                  <a:srgbClr val="7F7F7F"/>
                </a:solidFill>
                <a:latin typeface="Calibri"/>
                <a:ea typeface="Calibri"/>
                <a:cs typeface="Calibri"/>
                <a:sym typeface="Calibri"/>
              </a:rPr>
              <a:t> </a:t>
            </a:r>
            <a:br>
              <a:rPr lang="en-US" sz="2100" b="1" i="1" u="none" strike="noStrike" cap="none" dirty="0">
                <a:solidFill>
                  <a:srgbClr val="7F7F7F"/>
                </a:solidFill>
                <a:latin typeface="Calibri"/>
                <a:ea typeface="Calibri"/>
                <a:cs typeface="Calibri"/>
                <a:sym typeface="Calibri"/>
              </a:rPr>
            </a:br>
            <a:r>
              <a:rPr lang="en-US" dirty="0"/>
              <a:t>1 November 2020</a:t>
            </a:r>
            <a:endParaRPr sz="2100" b="1" i="1" u="none" strike="noStrike" cap="none" dirty="0">
              <a:solidFill>
                <a:srgbClr val="7F7F7F"/>
              </a:solidFill>
              <a:latin typeface="Calibri"/>
              <a:ea typeface="Calibri"/>
              <a:cs typeface="Calibri"/>
              <a:sym typeface="Calibri"/>
            </a:endParaRPr>
          </a:p>
        </p:txBody>
      </p:sp>
      <p:sp>
        <p:nvSpPr>
          <p:cNvPr id="2" name="TextBox 1">
            <a:extLst>
              <a:ext uri="{FF2B5EF4-FFF2-40B4-BE49-F238E27FC236}">
                <a16:creationId xmlns:a16="http://schemas.microsoft.com/office/drawing/2014/main" id="{B6404C87-A079-3547-9FBE-27A13EC09B12}"/>
              </a:ext>
            </a:extLst>
          </p:cNvPr>
          <p:cNvSpPr txBox="1"/>
          <p:nvPr/>
        </p:nvSpPr>
        <p:spPr>
          <a:xfrm>
            <a:off x="594034" y="4635825"/>
            <a:ext cx="4963886" cy="307777"/>
          </a:xfrm>
          <a:prstGeom prst="rect">
            <a:avLst/>
          </a:prstGeom>
          <a:noFill/>
        </p:spPr>
        <p:txBody>
          <a:bodyPr wrap="square" rtlCol="0">
            <a:spAutoFit/>
          </a:bodyPr>
          <a:lstStyle/>
          <a:p>
            <a:r>
              <a:rPr lang="en-US" dirty="0">
                <a:solidFill>
                  <a:schemeClr val="bg1"/>
                </a:solidFill>
              </a:rPr>
              <a:t>Ricardo Reis: CASS representative at CEDA </a:t>
            </a:r>
            <a:r>
              <a:rPr lang="en-US" dirty="0" err="1">
                <a:solidFill>
                  <a:schemeClr val="bg1"/>
                </a:solidFill>
              </a:rPr>
              <a:t>BoG</a:t>
            </a:r>
            <a:endParaRPr lang="en-US" dirty="0">
              <a:solidFill>
                <a:schemeClr val="bg1"/>
              </a:solidFill>
            </a:endParaRPr>
          </a:p>
        </p:txBody>
      </p:sp>
    </p:spTree>
    <p:extLst>
      <p:ext uri="{BB962C8B-B14F-4D97-AF65-F5344CB8AC3E}">
        <p14:creationId xmlns:p14="http://schemas.microsoft.com/office/powerpoint/2010/main" val="29707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marL="0" marR="0" lvl="0" indent="-146050" algn="l" rtl="0">
              <a:lnSpc>
                <a:spcPct val="90000"/>
              </a:lnSpc>
              <a:spcBef>
                <a:spcPts val="0"/>
              </a:spcBef>
              <a:buClr>
                <a:srgbClr val="0066A1"/>
              </a:buClr>
              <a:buSzPct val="100000"/>
              <a:buFont typeface="Calibri"/>
              <a:buNone/>
            </a:pPr>
            <a:r>
              <a:rPr lang="en-US" sz="2300" b="1" i="0" u="none" strike="noStrike" cap="none" dirty="0">
                <a:solidFill>
                  <a:srgbClr val="0066A1"/>
                </a:solidFill>
                <a:latin typeface="Calibri"/>
                <a:ea typeface="Calibri"/>
                <a:cs typeface="Calibri"/>
                <a:sym typeface="Calibri"/>
              </a:rPr>
              <a:t>IEEE CAS Society Virtual Distinguished Lecturer Program</a:t>
            </a:r>
            <a:endParaRPr sz="2300" b="1" i="0" u="none" strike="noStrike" cap="none" dirty="0">
              <a:solidFill>
                <a:srgbClr val="0066A1"/>
              </a:solidFill>
              <a:latin typeface="Calibri"/>
              <a:ea typeface="Calibri"/>
              <a:cs typeface="Calibri"/>
              <a:sym typeface="Calibri"/>
            </a:endParaRPr>
          </a:p>
        </p:txBody>
      </p:sp>
      <p:sp>
        <p:nvSpPr>
          <p:cNvPr id="175" name="Shape 175"/>
          <p:cNvSpPr txBox="1">
            <a:spLocks noGrp="1"/>
          </p:cNvSpPr>
          <p:nvPr>
            <p:ph type="body" idx="2"/>
          </p:nvPr>
        </p:nvSpPr>
        <p:spPr>
          <a:xfrm>
            <a:off x="297611" y="815197"/>
            <a:ext cx="8531162" cy="3661914"/>
          </a:xfrm>
          <a:prstGeom prst="rect">
            <a:avLst/>
          </a:prstGeom>
          <a:noFill/>
          <a:ln>
            <a:noFill/>
          </a:ln>
        </p:spPr>
        <p:txBody>
          <a:bodyPr wrap="square" lIns="68575" tIns="34275" rIns="68575" bIns="34275" anchor="t" anchorCtr="0">
            <a:noAutofit/>
          </a:bodyPr>
          <a:lstStyle/>
          <a:p>
            <a:pPr marL="6350" indent="0">
              <a:spcBef>
                <a:spcPts val="0"/>
              </a:spcBef>
              <a:buNone/>
            </a:pPr>
            <a:r>
              <a:rPr lang="en-US" sz="1800" b="0" i="0" dirty="0">
                <a:solidFill>
                  <a:srgbClr val="333333"/>
                </a:solidFill>
                <a:effectLst/>
                <a:latin typeface="Calibri" panose="020F0502020204030204" pitchFamily="34" charset="0"/>
                <a:cs typeface="Calibri" panose="020F0502020204030204" pitchFamily="34" charset="0"/>
              </a:rPr>
              <a:t>We are extremely excited about our latest educational initiative, the "IEEE CAS Society Virtual Distinguished Lecturer Webinar Series" (VDL). This initiative has allowed us to continue providing CASS members with our respected and reputable Distinguished Lecturer program, while also increasing CASS visibility around the world, as anyone can attend these series.</a:t>
            </a:r>
          </a:p>
          <a:p>
            <a:pPr indent="-336550">
              <a:spcBef>
                <a:spcPts val="0"/>
              </a:spcBef>
            </a:pPr>
            <a:r>
              <a:rPr lang="en-US" sz="1800" dirty="0">
                <a:solidFill>
                  <a:srgbClr val="333333"/>
                </a:solidFill>
                <a:latin typeface="Calibri" panose="020F0502020204030204" pitchFamily="34" charset="0"/>
                <a:cs typeface="Calibri" panose="020F0502020204030204" pitchFamily="34" charset="0"/>
              </a:rPr>
              <a:t>So far, the CAS Society has hosted three VDL Webinar Series including:</a:t>
            </a:r>
          </a:p>
          <a:p>
            <a:pPr lvl="1" indent="-336550">
              <a:spcBef>
                <a:spcPts val="0"/>
              </a:spcBef>
            </a:pPr>
            <a:r>
              <a:rPr lang="en-US" sz="1800" b="0" i="0" dirty="0">
                <a:solidFill>
                  <a:srgbClr val="333333"/>
                </a:solidFill>
                <a:effectLst/>
                <a:latin typeface="Calibri" panose="020F0502020204030204" pitchFamily="34" charset="0"/>
                <a:cs typeface="Calibri" panose="020F0502020204030204" pitchFamily="34" charset="0"/>
              </a:rPr>
              <a:t>Series I: Machine Learning and Artificial Intelligence</a:t>
            </a:r>
          </a:p>
          <a:p>
            <a:pPr lvl="1" indent="-336550">
              <a:spcBef>
                <a:spcPts val="0"/>
              </a:spcBef>
            </a:pPr>
            <a:r>
              <a:rPr lang="en-US" sz="1800" b="0" i="0" dirty="0">
                <a:solidFill>
                  <a:srgbClr val="333333"/>
                </a:solidFill>
                <a:effectLst/>
                <a:latin typeface="Calibri" panose="020F0502020204030204" pitchFamily="34" charset="0"/>
                <a:cs typeface="Calibri" panose="020F0502020204030204" pitchFamily="34" charset="0"/>
              </a:rPr>
              <a:t>Series II: Biomedical Applications</a:t>
            </a:r>
          </a:p>
          <a:p>
            <a:pPr lvl="1" indent="-336550">
              <a:spcBef>
                <a:spcPts val="0"/>
              </a:spcBef>
            </a:pPr>
            <a:r>
              <a:rPr lang="en-US" sz="1800" b="0" i="0" dirty="0">
                <a:solidFill>
                  <a:srgbClr val="333333"/>
                </a:solidFill>
                <a:effectLst/>
                <a:latin typeface="Calibri" panose="020F0502020204030204" pitchFamily="34" charset="0"/>
                <a:cs typeface="Calibri" panose="020F0502020204030204" pitchFamily="34" charset="0"/>
              </a:rPr>
              <a:t>Series III: Analog and RF Systems</a:t>
            </a:r>
          </a:p>
          <a:p>
            <a:pPr marL="292100" indent="-285750">
              <a:spcBef>
                <a:spcPts val="0"/>
              </a:spcBef>
            </a:pPr>
            <a:r>
              <a:rPr lang="en-US" sz="1800" dirty="0">
                <a:solidFill>
                  <a:srgbClr val="333333"/>
                </a:solidFill>
                <a:latin typeface="Calibri" panose="020F0502020204030204" pitchFamily="34" charset="0"/>
                <a:cs typeface="Calibri" panose="020F0502020204030204" pitchFamily="34" charset="0"/>
              </a:rPr>
              <a:t>More information about the CASS VDL Program can be found here: </a:t>
            </a:r>
            <a:r>
              <a:rPr lang="en-US" sz="1800" dirty="0">
                <a:solidFill>
                  <a:srgbClr val="333333"/>
                </a:solidFill>
                <a:latin typeface="Calibri" panose="020F0502020204030204" pitchFamily="34" charset="0"/>
                <a:cs typeface="Calibri" panose="020F0502020204030204" pitchFamily="34" charset="0"/>
                <a:hlinkClick r:id="rId3"/>
              </a:rPr>
              <a:t>https://ieee-cas.org/ieee-cas-society-virtual-distinguished-lecturer-webinars</a:t>
            </a:r>
            <a:endParaRPr lang="en-US" sz="1800" b="0" i="0" dirty="0">
              <a:solidFill>
                <a:srgbClr val="333333"/>
              </a:solidFill>
              <a:effectLst/>
              <a:latin typeface="Calibri" panose="020F0502020204030204" pitchFamily="34" charset="0"/>
              <a:cs typeface="Calibri" panose="020F0502020204030204" pitchFamily="34" charset="0"/>
            </a:endParaRPr>
          </a:p>
          <a:p>
            <a:pPr marL="260350" lvl="1" indent="0">
              <a:spcBef>
                <a:spcPts val="0"/>
              </a:spcBef>
              <a:buNone/>
            </a:pPr>
            <a:endParaRPr b="0" i="0" u="none" strike="noStrike" cap="none" dirty="0">
              <a:solidFill>
                <a:schemeClr val="dk1"/>
              </a:solidFill>
              <a:latin typeface="Calibri" panose="020F0502020204030204" pitchFamily="34" charset="0"/>
              <a:cs typeface="Calibri" panose="020F050202020403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marL="0" marR="0" lvl="0" indent="-146050" algn="l" rtl="0">
              <a:lnSpc>
                <a:spcPct val="90000"/>
              </a:lnSpc>
              <a:spcBef>
                <a:spcPts val="0"/>
              </a:spcBef>
              <a:buClr>
                <a:srgbClr val="0066A1"/>
              </a:buClr>
              <a:buSzPct val="100000"/>
              <a:buFont typeface="Calibri"/>
              <a:buNone/>
            </a:pPr>
            <a:r>
              <a:rPr lang="en-US" sz="2300" b="1" i="0" u="none" strike="noStrike" cap="none" dirty="0">
                <a:solidFill>
                  <a:srgbClr val="0066A1"/>
                </a:solidFill>
                <a:latin typeface="Calibri"/>
                <a:ea typeface="Calibri"/>
                <a:cs typeface="Calibri"/>
                <a:sym typeface="Calibri"/>
              </a:rPr>
              <a:t>IEEE CAS Society COVID-19 Entrepreneurship Competition</a:t>
            </a:r>
            <a:endParaRPr sz="2300" b="1" i="0" u="none" strike="noStrike" cap="none" dirty="0">
              <a:solidFill>
                <a:srgbClr val="0066A1"/>
              </a:solidFill>
              <a:latin typeface="Calibri"/>
              <a:ea typeface="Calibri"/>
              <a:cs typeface="Calibri"/>
              <a:sym typeface="Calibri"/>
            </a:endParaRPr>
          </a:p>
        </p:txBody>
      </p:sp>
      <p:sp>
        <p:nvSpPr>
          <p:cNvPr id="182" name="Shape 182"/>
          <p:cNvSpPr txBox="1">
            <a:spLocks noGrp="1"/>
          </p:cNvSpPr>
          <p:nvPr>
            <p:ph type="body" idx="2"/>
          </p:nvPr>
        </p:nvSpPr>
        <p:spPr>
          <a:xfrm>
            <a:off x="297611" y="963167"/>
            <a:ext cx="8531162" cy="3513943"/>
          </a:xfrm>
          <a:prstGeom prst="rect">
            <a:avLst/>
          </a:prstGeom>
          <a:noFill/>
          <a:ln>
            <a:noFill/>
          </a:ln>
        </p:spPr>
        <p:txBody>
          <a:bodyPr wrap="square" lIns="68575" tIns="34275" rIns="68575" bIns="34275" anchor="t" anchorCtr="0">
            <a:noAutofit/>
          </a:bodyPr>
          <a:lstStyle/>
          <a:p>
            <a:pPr algn="l"/>
            <a:r>
              <a:rPr lang="en-US" sz="1600" b="0" i="0" dirty="0">
                <a:solidFill>
                  <a:srgbClr val="333333"/>
                </a:solidFill>
                <a:effectLst/>
                <a:latin typeface="Calibri" panose="020F0502020204030204" pitchFamily="34" charset="0"/>
                <a:cs typeface="Calibri" panose="020F0502020204030204" pitchFamily="34" charset="0"/>
              </a:rPr>
              <a:t>This competition, organized by the IEEE Circuits and Systems Society (CASS), aimed to support startups trying to create technology solutions aligned with Circuits and Systems Society goals to help in the COVID-19 pandemic. These technologies could be geared (at low-cost for large scale application) for diagnostics, treatment, surveillance, and prevention, targeted for specific communities (such as nursing homes, refugee camps, etc.).</a:t>
            </a:r>
          </a:p>
          <a:p>
            <a:pPr algn="l"/>
            <a:r>
              <a:rPr lang="en-US" sz="1600" b="0" i="0" dirty="0">
                <a:solidFill>
                  <a:srgbClr val="333333"/>
                </a:solidFill>
                <a:effectLst/>
                <a:latin typeface="Calibri" panose="020F0502020204030204" pitchFamily="34" charset="0"/>
                <a:cs typeface="Calibri" panose="020F0502020204030204" pitchFamily="34" charset="0"/>
              </a:rPr>
              <a:t>This competition took place as a virtual event. The startups submitted their demonstration videos showing the main achievement, business applicability, and scalability in the current pandemic, business model, the relevance to the </a:t>
            </a:r>
            <a:r>
              <a:rPr lang="en-US" sz="1600" b="0" i="0" u="none" strike="noStrike" dirty="0">
                <a:solidFill>
                  <a:srgbClr val="74AC2A"/>
                </a:solidFill>
                <a:effectLst/>
                <a:latin typeface="Calibri" panose="020F0502020204030204" pitchFamily="34" charset="0"/>
                <a:cs typeface="Calibri" panose="020F0502020204030204" pitchFamily="34" charset="0"/>
                <a:hlinkClick r:id="rId3"/>
              </a:rPr>
              <a:t>Circuits and Systems Technical Strategic Areas</a:t>
            </a:r>
            <a:r>
              <a:rPr lang="en-US" sz="1600" b="0" i="0" dirty="0">
                <a:solidFill>
                  <a:srgbClr val="333333"/>
                </a:solidFill>
                <a:effectLst/>
                <a:latin typeface="Calibri" panose="020F0502020204030204" pitchFamily="34" charset="0"/>
                <a:cs typeface="Calibri" panose="020F0502020204030204" pitchFamily="34" charset="0"/>
              </a:rPr>
              <a:t>. The judging panel consisted of CASS experts, venture capitalists, and doctors from all over the world. </a:t>
            </a:r>
          </a:p>
          <a:p>
            <a:pPr algn="l"/>
            <a:r>
              <a:rPr lang="en-US" sz="1600" b="0" i="0" dirty="0">
                <a:solidFill>
                  <a:srgbClr val="333333"/>
                </a:solidFill>
                <a:effectLst/>
                <a:latin typeface="Calibri" panose="020F0502020204030204" pitchFamily="34" charset="0"/>
                <a:cs typeface="Calibri" panose="020F0502020204030204" pitchFamily="34" charset="0"/>
              </a:rPr>
              <a:t>Winning Prize: CASS is providing grants of $10,000 USD for the top selected idea and $5,000 USD for two runners up ideas. CASS is allowing them to use the society logo as an endorsement to the selected ideas. To help the startups to scale and initiate business CAS will be providing mentoring from the CAS society experts in the field and the committee members including doctors and venture capitalists. </a:t>
            </a:r>
          </a:p>
          <a:p>
            <a:pPr marL="342900" marR="0" lvl="0" indent="-336550" algn="l" rtl="0">
              <a:lnSpc>
                <a:spcPct val="90000"/>
              </a:lnSpc>
              <a:spcBef>
                <a:spcPts val="0"/>
              </a:spcBef>
              <a:buClr>
                <a:srgbClr val="0066A1"/>
              </a:buClr>
              <a:buSzPct val="60000"/>
              <a:buFont typeface="Merriweather Sans"/>
              <a:buNone/>
            </a:pPr>
            <a:endParaRPr sz="1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3636-CE3E-47FB-8A51-A209D0034FBD}"/>
              </a:ext>
            </a:extLst>
          </p:cNvPr>
          <p:cNvSpPr>
            <a:spLocks noGrp="1"/>
          </p:cNvSpPr>
          <p:nvPr>
            <p:ph type="ctrTitle"/>
          </p:nvPr>
        </p:nvSpPr>
        <p:spPr/>
        <p:txBody>
          <a:bodyPr/>
          <a:lstStyle/>
          <a:p>
            <a:r>
              <a:rPr lang="en-US" sz="2300" b="1" i="0" u="none" strike="noStrike" cap="none" dirty="0">
                <a:solidFill>
                  <a:srgbClr val="0066A1"/>
                </a:solidFill>
                <a:latin typeface="Calibri"/>
                <a:ea typeface="Calibri"/>
                <a:cs typeface="Calibri"/>
                <a:sym typeface="Calibri"/>
              </a:rPr>
              <a:t>IEEE CAS Society COVID-19 Entrepreneurship Competition</a:t>
            </a:r>
            <a:endParaRPr lang="en-US" sz="2300" dirty="0"/>
          </a:p>
        </p:txBody>
      </p:sp>
      <p:sp>
        <p:nvSpPr>
          <p:cNvPr id="4" name="Text Placeholder 3">
            <a:extLst>
              <a:ext uri="{FF2B5EF4-FFF2-40B4-BE49-F238E27FC236}">
                <a16:creationId xmlns:a16="http://schemas.microsoft.com/office/drawing/2014/main" id="{E0513F4A-2974-4FD0-BA7A-A9F4836C793E}"/>
              </a:ext>
            </a:extLst>
          </p:cNvPr>
          <p:cNvSpPr>
            <a:spLocks noGrp="1"/>
          </p:cNvSpPr>
          <p:nvPr>
            <p:ph type="body" idx="2"/>
          </p:nvPr>
        </p:nvSpPr>
        <p:spPr>
          <a:xfrm>
            <a:off x="297611" y="1024129"/>
            <a:ext cx="8531162" cy="3452982"/>
          </a:xfrm>
        </p:spPr>
        <p:txBody>
          <a:bodyPr/>
          <a:lstStyle/>
          <a:p>
            <a:pPr marL="63500" indent="0">
              <a:buNone/>
            </a:pPr>
            <a:r>
              <a:rPr lang="en-US" sz="1800" dirty="0"/>
              <a:t>Competition Results:</a:t>
            </a:r>
          </a:p>
          <a:p>
            <a:r>
              <a:rPr lang="en-US" sz="1800" b="1" dirty="0"/>
              <a:t>Winner:</a:t>
            </a:r>
            <a:r>
              <a:rPr lang="en-US" sz="1800" dirty="0"/>
              <a:t> ProtonDx: fast and accurate diagnosis of SARS-CoV-2</a:t>
            </a:r>
          </a:p>
          <a:p>
            <a:pPr marL="317500" lvl="1" indent="0">
              <a:buNone/>
            </a:pPr>
            <a:r>
              <a:rPr lang="en-US" sz="1800" dirty="0">
                <a:hlinkClick r:id="rId2"/>
              </a:rPr>
              <a:t>Video Demonstration</a:t>
            </a:r>
            <a:endParaRPr lang="en-US" sz="1800" dirty="0"/>
          </a:p>
          <a:p>
            <a:r>
              <a:rPr lang="en-US" sz="1800" b="1" dirty="0"/>
              <a:t>First runner-up: </a:t>
            </a:r>
            <a:r>
              <a:rPr lang="en-US" sz="1800" dirty="0"/>
              <a:t>BIOGENES TECH: multi-functional portable electrochemical-based biosensing device</a:t>
            </a:r>
          </a:p>
          <a:p>
            <a:pPr marL="317500" lvl="1" indent="0">
              <a:buNone/>
            </a:pPr>
            <a:r>
              <a:rPr lang="en-US" sz="1800" dirty="0">
                <a:hlinkClick r:id="rId3"/>
              </a:rPr>
              <a:t>Video Demonstration</a:t>
            </a:r>
            <a:endParaRPr lang="en-US" sz="1800" dirty="0"/>
          </a:p>
          <a:p>
            <a:r>
              <a:rPr lang="en-US" sz="1800" b="1" dirty="0"/>
              <a:t>Second runner-up: </a:t>
            </a:r>
            <a:r>
              <a:rPr lang="en-US" sz="1800" dirty="0"/>
              <a:t>FLYUPAV: Surface and Air UVC Sanitizer Robot</a:t>
            </a:r>
          </a:p>
          <a:p>
            <a:pPr marL="317500" lvl="1" indent="0">
              <a:buNone/>
            </a:pPr>
            <a:r>
              <a:rPr lang="en-US" sz="1800" dirty="0">
                <a:hlinkClick r:id="rId4"/>
              </a:rPr>
              <a:t>Video Demonstration</a:t>
            </a:r>
            <a:endParaRPr lang="en-US" sz="1800" dirty="0"/>
          </a:p>
        </p:txBody>
      </p:sp>
    </p:spTree>
    <p:extLst>
      <p:ext uri="{BB962C8B-B14F-4D97-AF65-F5344CB8AC3E}">
        <p14:creationId xmlns:p14="http://schemas.microsoft.com/office/powerpoint/2010/main" val="64734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marL="0" marR="0" lvl="0" indent="-146050" algn="l" rtl="0">
              <a:lnSpc>
                <a:spcPct val="90000"/>
              </a:lnSpc>
              <a:spcBef>
                <a:spcPts val="0"/>
              </a:spcBef>
              <a:buClr>
                <a:srgbClr val="0066A1"/>
              </a:buClr>
              <a:buSzPct val="100000"/>
              <a:buFont typeface="Calibri"/>
              <a:buNone/>
            </a:pPr>
            <a:r>
              <a:rPr lang="en-US" sz="2300" b="1" i="0" u="none" strike="noStrike" cap="none" dirty="0">
                <a:solidFill>
                  <a:srgbClr val="0066A1"/>
                </a:solidFill>
                <a:latin typeface="Calibri"/>
                <a:ea typeface="Calibri"/>
                <a:cs typeface="Calibri"/>
                <a:sym typeface="Calibri"/>
              </a:rPr>
              <a:t>IEEE CAS Society COVID-19 Special Student Design Competition</a:t>
            </a:r>
            <a:endParaRPr sz="2300" b="1" i="0" u="none" strike="noStrike" cap="none" dirty="0">
              <a:solidFill>
                <a:srgbClr val="0066A1"/>
              </a:solidFill>
              <a:latin typeface="Calibri"/>
              <a:ea typeface="Calibri"/>
              <a:cs typeface="Calibri"/>
              <a:sym typeface="Calibri"/>
            </a:endParaRPr>
          </a:p>
        </p:txBody>
      </p:sp>
      <p:sp>
        <p:nvSpPr>
          <p:cNvPr id="190" name="Shape 190"/>
          <p:cNvSpPr txBox="1">
            <a:spLocks noGrp="1"/>
          </p:cNvSpPr>
          <p:nvPr>
            <p:ph type="body" idx="2"/>
          </p:nvPr>
        </p:nvSpPr>
        <p:spPr>
          <a:xfrm>
            <a:off x="297611" y="902209"/>
            <a:ext cx="8531162" cy="3574902"/>
          </a:xfrm>
          <a:prstGeom prst="rect">
            <a:avLst/>
          </a:prstGeom>
          <a:noFill/>
          <a:ln>
            <a:noFill/>
          </a:ln>
        </p:spPr>
        <p:txBody>
          <a:bodyPr wrap="square" lIns="68575" tIns="34275" rIns="68575" bIns="34275" anchor="t" anchorCtr="0">
            <a:noAutofit/>
          </a:bodyPr>
          <a:lstStyle/>
          <a:p>
            <a:pPr algn="l"/>
            <a:r>
              <a:rPr lang="en-US" sz="1800" b="0" i="0" dirty="0">
                <a:solidFill>
                  <a:srgbClr val="333333"/>
                </a:solidFill>
                <a:effectLst/>
                <a:latin typeface="Calibri" panose="020F0502020204030204" pitchFamily="34" charset="0"/>
                <a:cs typeface="Calibri" panose="020F0502020204030204" pitchFamily="34" charset="0"/>
              </a:rPr>
              <a:t>This special student design competition organized by the IEEE Circuits and Systems Society (CASS) and sponsored by Synopsys aimed to create technology solutions aligned with Circuits and Systems to help break the chain of infection of the COVID-19 virus. These technologies could be geared for diagnostics, treatment, surveillance, and prevention, targeted for specific communities (such as nursing homes, refugee camps, etc.) or the public at large.</a:t>
            </a:r>
          </a:p>
          <a:p>
            <a:pPr algn="l"/>
            <a:r>
              <a:rPr lang="en-US" sz="1800" b="0" i="0" dirty="0">
                <a:solidFill>
                  <a:srgbClr val="333333"/>
                </a:solidFill>
                <a:effectLst/>
                <a:latin typeface="Calibri" panose="020F0502020204030204" pitchFamily="34" charset="0"/>
                <a:cs typeface="Calibri" panose="020F0502020204030204" pitchFamily="34" charset="0"/>
              </a:rPr>
              <a:t>This competition took place as a virtual event. The teams submitted their demonstration videos together with reports stating the main achievement, the relevance to the Circuits and Systems technology no more than 5 pages excluding appendices. The judging panel consisted of the CASS experts from all over the world.</a:t>
            </a:r>
          </a:p>
          <a:p>
            <a:pPr algn="l"/>
            <a:r>
              <a:rPr lang="en-US" sz="1800" dirty="0">
                <a:solidFill>
                  <a:srgbClr val="333333"/>
                </a:solidFill>
                <a:latin typeface="Calibri" panose="020F0502020204030204" pitchFamily="34" charset="0"/>
                <a:cs typeface="Calibri" panose="020F0502020204030204" pitchFamily="34" charset="0"/>
              </a:rPr>
              <a:t>The three winning teams were invited to share their presentations at ISCAS 2020 virtual and received free registration for the conference. </a:t>
            </a:r>
            <a:endParaRPr lang="en-US" sz="1800" b="0" i="0" dirty="0">
              <a:solidFill>
                <a:srgbClr val="333333"/>
              </a:solidFill>
              <a:effectLst/>
              <a:latin typeface="Calibri" panose="020F0502020204030204" pitchFamily="34" charset="0"/>
              <a:cs typeface="Calibri" panose="020F0502020204030204" pitchFamily="34" charset="0"/>
            </a:endParaRPr>
          </a:p>
          <a:p>
            <a:pPr marL="342900" marR="0" lvl="0" indent="-336550" algn="l" rtl="0">
              <a:lnSpc>
                <a:spcPct val="90000"/>
              </a:lnSpc>
              <a:spcBef>
                <a:spcPts val="0"/>
              </a:spcBef>
              <a:buClr>
                <a:srgbClr val="0066A1"/>
              </a:buClr>
              <a:buSzPct val="60000"/>
              <a:buFont typeface="Merriweather Sans"/>
              <a:buNone/>
            </a:pPr>
            <a:endParaRPr sz="1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B75B-3D16-41A2-A7ED-62426BD56425}"/>
              </a:ext>
            </a:extLst>
          </p:cNvPr>
          <p:cNvSpPr>
            <a:spLocks noGrp="1"/>
          </p:cNvSpPr>
          <p:nvPr>
            <p:ph type="ctrTitle"/>
          </p:nvPr>
        </p:nvSpPr>
        <p:spPr/>
        <p:txBody>
          <a:bodyPr/>
          <a:lstStyle/>
          <a:p>
            <a:r>
              <a:rPr lang="en-US" sz="2400" b="1" i="0" u="none" strike="noStrike" cap="none" dirty="0">
                <a:solidFill>
                  <a:srgbClr val="0066A1"/>
                </a:solidFill>
                <a:latin typeface="Calibri"/>
                <a:ea typeface="Calibri"/>
                <a:cs typeface="Calibri"/>
                <a:sym typeface="Calibri"/>
              </a:rPr>
              <a:t>IEEE CAS Society COVID-19 Special Student Design Competition</a:t>
            </a:r>
            <a:endParaRPr lang="en-US" sz="2400" dirty="0"/>
          </a:p>
        </p:txBody>
      </p:sp>
      <p:sp>
        <p:nvSpPr>
          <p:cNvPr id="4" name="Text Placeholder 3">
            <a:extLst>
              <a:ext uri="{FF2B5EF4-FFF2-40B4-BE49-F238E27FC236}">
                <a16:creationId xmlns:a16="http://schemas.microsoft.com/office/drawing/2014/main" id="{3DCB043F-EA56-4A3C-ACCB-D67B24235981}"/>
              </a:ext>
            </a:extLst>
          </p:cNvPr>
          <p:cNvSpPr>
            <a:spLocks noGrp="1"/>
          </p:cNvSpPr>
          <p:nvPr>
            <p:ph type="body" idx="2"/>
          </p:nvPr>
        </p:nvSpPr>
        <p:spPr>
          <a:xfrm>
            <a:off x="297611" y="1060705"/>
            <a:ext cx="8531162" cy="3416406"/>
          </a:xfrm>
        </p:spPr>
        <p:txBody>
          <a:bodyPr/>
          <a:lstStyle/>
          <a:p>
            <a:pPr algn="l"/>
            <a:r>
              <a:rPr lang="en-US" sz="1800" b="1" i="0" dirty="0">
                <a:solidFill>
                  <a:srgbClr val="333333"/>
                </a:solidFill>
                <a:effectLst/>
                <a:latin typeface="Calibri" panose="020F0502020204030204" pitchFamily="34" charset="0"/>
                <a:cs typeface="Calibri" panose="020F0502020204030204" pitchFamily="34" charset="0"/>
              </a:rPr>
              <a:t>Winner: </a:t>
            </a:r>
            <a:r>
              <a:rPr lang="en-US" sz="1800" b="0" i="0" dirty="0">
                <a:solidFill>
                  <a:srgbClr val="333333"/>
                </a:solidFill>
                <a:effectLst/>
                <a:latin typeface="Calibri" panose="020F0502020204030204" pitchFamily="34" charset="0"/>
                <a:cs typeface="Calibri" panose="020F0502020204030204" pitchFamily="34" charset="0"/>
              </a:rPr>
              <a:t>Low-Cost Artificial Ventilator with Embedded Artificial Intelligence Monitoring</a:t>
            </a:r>
          </a:p>
          <a:p>
            <a:pPr lvl="1"/>
            <a:r>
              <a:rPr lang="en-US" sz="1800" b="0" i="0" dirty="0">
                <a:solidFill>
                  <a:srgbClr val="333333"/>
                </a:solidFill>
                <a:effectLst/>
                <a:latin typeface="Calibri" panose="020F0502020204030204" pitchFamily="34" charset="0"/>
                <a:cs typeface="Calibri" panose="020F0502020204030204" pitchFamily="34" charset="0"/>
              </a:rPr>
              <a:t>From: University de Toulon, France, R8</a:t>
            </a:r>
          </a:p>
          <a:p>
            <a:pPr lvl="1">
              <a:buFont typeface="Arial" panose="020B0604020202020204" pitchFamily="34" charset="0"/>
              <a:buChar char="•"/>
            </a:pPr>
            <a:r>
              <a:rPr lang="en-US" sz="1800" b="0" i="0" u="none" strike="noStrike" dirty="0">
                <a:solidFill>
                  <a:srgbClr val="74AC2A"/>
                </a:solidFill>
                <a:effectLst/>
                <a:latin typeface="Calibri" panose="020F0502020204030204" pitchFamily="34" charset="0"/>
                <a:cs typeface="Calibri" panose="020F0502020204030204" pitchFamily="34" charset="0"/>
                <a:hlinkClick r:id="rId2"/>
              </a:rPr>
              <a:t>Video Demonstration</a:t>
            </a:r>
            <a:endParaRPr lang="en-US" sz="1800" b="0" i="0" dirty="0">
              <a:solidFill>
                <a:srgbClr val="333333"/>
              </a:solidFill>
              <a:effectLst/>
              <a:latin typeface="Calibri" panose="020F0502020204030204" pitchFamily="34" charset="0"/>
              <a:cs typeface="Calibri" panose="020F0502020204030204" pitchFamily="34" charset="0"/>
            </a:endParaRPr>
          </a:p>
          <a:p>
            <a:pPr algn="l"/>
            <a:r>
              <a:rPr lang="en-US" sz="1800" b="1" i="0" dirty="0">
                <a:solidFill>
                  <a:srgbClr val="333333"/>
                </a:solidFill>
                <a:effectLst/>
                <a:latin typeface="Calibri" panose="020F0502020204030204" pitchFamily="34" charset="0"/>
                <a:cs typeface="Calibri" panose="020F0502020204030204" pitchFamily="34" charset="0"/>
              </a:rPr>
              <a:t>First runner-up: </a:t>
            </a:r>
            <a:r>
              <a:rPr lang="en-US" sz="1800" b="0" i="0" dirty="0">
                <a:solidFill>
                  <a:srgbClr val="333333"/>
                </a:solidFill>
                <a:effectLst/>
                <a:latin typeface="Calibri" panose="020F0502020204030204" pitchFamily="34" charset="0"/>
                <a:cs typeface="Calibri" panose="020F0502020204030204" pitchFamily="34" charset="0"/>
              </a:rPr>
              <a:t>Intelliscope: A Low-Cost AI-powered Stethoscope for Cardiovascular Disease Management in Resource-Constrained Environments</a:t>
            </a:r>
          </a:p>
          <a:p>
            <a:pPr lvl="1"/>
            <a:r>
              <a:rPr lang="en-US" sz="1800" b="0" i="0" dirty="0">
                <a:solidFill>
                  <a:srgbClr val="333333"/>
                </a:solidFill>
                <a:effectLst/>
                <a:latin typeface="Calibri" panose="020F0502020204030204" pitchFamily="34" charset="0"/>
                <a:cs typeface="Calibri" panose="020F0502020204030204" pitchFamily="34" charset="0"/>
              </a:rPr>
              <a:t>From: University of Moratuwa, Sri Lanka, R10</a:t>
            </a:r>
          </a:p>
          <a:p>
            <a:pPr lvl="1">
              <a:buFont typeface="Arial" panose="020B0604020202020204" pitchFamily="34" charset="0"/>
              <a:buChar char="•"/>
            </a:pPr>
            <a:r>
              <a:rPr lang="en-US" sz="1800" b="0" i="0" u="none" strike="noStrike" dirty="0">
                <a:solidFill>
                  <a:srgbClr val="74AC2A"/>
                </a:solidFill>
                <a:effectLst/>
                <a:latin typeface="Calibri" panose="020F0502020204030204" pitchFamily="34" charset="0"/>
                <a:cs typeface="Calibri" panose="020F0502020204030204" pitchFamily="34" charset="0"/>
                <a:hlinkClick r:id="rId3"/>
              </a:rPr>
              <a:t>Video Demonstration</a:t>
            </a:r>
            <a:endParaRPr lang="en-US" sz="1800" b="0" i="0" dirty="0">
              <a:solidFill>
                <a:srgbClr val="333333"/>
              </a:solidFill>
              <a:effectLst/>
              <a:latin typeface="Calibri" panose="020F0502020204030204" pitchFamily="34" charset="0"/>
              <a:cs typeface="Calibri" panose="020F0502020204030204" pitchFamily="34" charset="0"/>
            </a:endParaRPr>
          </a:p>
          <a:p>
            <a:pPr algn="l"/>
            <a:r>
              <a:rPr lang="en-US" sz="1800" b="1" i="0" dirty="0">
                <a:solidFill>
                  <a:srgbClr val="333333"/>
                </a:solidFill>
                <a:effectLst/>
                <a:latin typeface="Calibri" panose="020F0502020204030204" pitchFamily="34" charset="0"/>
                <a:cs typeface="Calibri" panose="020F0502020204030204" pitchFamily="34" charset="0"/>
              </a:rPr>
              <a:t>Second runner-up: </a:t>
            </a:r>
            <a:r>
              <a:rPr lang="en-US" sz="1800" b="0" i="0" dirty="0">
                <a:solidFill>
                  <a:srgbClr val="333333"/>
                </a:solidFill>
                <a:effectLst/>
                <a:latin typeface="Calibri" panose="020F0502020204030204" pitchFamily="34" charset="0"/>
                <a:cs typeface="Calibri" panose="020F0502020204030204" pitchFamily="34" charset="0"/>
              </a:rPr>
              <a:t>RespDetect: A Smart Mask to Monitor COVID-19 Symptoms</a:t>
            </a:r>
          </a:p>
          <a:p>
            <a:pPr lvl="1"/>
            <a:r>
              <a:rPr lang="en-US" sz="1800" b="0" i="0" dirty="0">
                <a:solidFill>
                  <a:srgbClr val="333333"/>
                </a:solidFill>
                <a:effectLst/>
                <a:latin typeface="Calibri" panose="020F0502020204030204" pitchFamily="34" charset="0"/>
                <a:cs typeface="Calibri" panose="020F0502020204030204" pitchFamily="34" charset="0"/>
              </a:rPr>
              <a:t>From: University of Rhode Island, USA, R1-6</a:t>
            </a:r>
          </a:p>
          <a:p>
            <a:pPr lvl="1">
              <a:buFont typeface="Arial" panose="020B0604020202020204" pitchFamily="34" charset="0"/>
              <a:buChar char="•"/>
            </a:pPr>
            <a:r>
              <a:rPr lang="en-US" sz="1800" b="0" i="0" u="none" strike="noStrike" dirty="0">
                <a:solidFill>
                  <a:srgbClr val="74AC2A"/>
                </a:solidFill>
                <a:effectLst/>
                <a:latin typeface="Calibri" panose="020F0502020204030204" pitchFamily="34" charset="0"/>
                <a:cs typeface="Calibri" panose="020F0502020204030204" pitchFamily="34" charset="0"/>
                <a:hlinkClick r:id="rId4"/>
              </a:rPr>
              <a:t>Video Demonstration</a:t>
            </a:r>
            <a:endParaRPr lang="en-US" sz="1800" b="0" i="0" dirty="0">
              <a:solidFill>
                <a:srgbClr val="333333"/>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0919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marL="0" marR="0" lvl="0" indent="-146050" algn="l" rtl="0">
              <a:lnSpc>
                <a:spcPct val="90000"/>
              </a:lnSpc>
              <a:spcBef>
                <a:spcPts val="0"/>
              </a:spcBef>
              <a:buClr>
                <a:srgbClr val="0066A1"/>
              </a:buClr>
              <a:buSzPct val="100000"/>
              <a:buFont typeface="Calibri"/>
              <a:buNone/>
            </a:pPr>
            <a:r>
              <a:rPr lang="en-US" sz="2300" b="1" i="0" u="none" strike="noStrike" cap="none" dirty="0">
                <a:solidFill>
                  <a:srgbClr val="0066A1"/>
                </a:solidFill>
                <a:latin typeface="Calibri"/>
                <a:ea typeface="Calibri"/>
                <a:cs typeface="Calibri"/>
                <a:sym typeface="Calibri"/>
              </a:rPr>
              <a:t>IEEE CAS Society First African Webinar Series on Fundamentals in Circuits and Systems and Emerging Technologies</a:t>
            </a:r>
            <a:endParaRPr sz="2300" b="1" i="0" u="none" strike="noStrike" cap="none" dirty="0">
              <a:solidFill>
                <a:srgbClr val="0066A1"/>
              </a:solidFill>
              <a:latin typeface="Calibri"/>
              <a:ea typeface="Calibri"/>
              <a:cs typeface="Calibri"/>
              <a:sym typeface="Calibri"/>
            </a:endParaRPr>
          </a:p>
        </p:txBody>
      </p:sp>
      <p:sp>
        <p:nvSpPr>
          <p:cNvPr id="198" name="Shape 198"/>
          <p:cNvSpPr txBox="1">
            <a:spLocks noGrp="1"/>
          </p:cNvSpPr>
          <p:nvPr>
            <p:ph type="body" idx="2"/>
          </p:nvPr>
        </p:nvSpPr>
        <p:spPr>
          <a:xfrm>
            <a:off x="297611" y="1182625"/>
            <a:ext cx="8531162" cy="3328415"/>
          </a:xfrm>
          <a:prstGeom prst="rect">
            <a:avLst/>
          </a:prstGeom>
          <a:noFill/>
          <a:ln>
            <a:noFill/>
          </a:ln>
        </p:spPr>
        <p:txBody>
          <a:bodyPr wrap="square" lIns="68575" tIns="34275" rIns="68575" bIns="34275" anchor="t" anchorCtr="0">
            <a:noAutofit/>
          </a:bodyPr>
          <a:lstStyle/>
          <a:p>
            <a:pPr marL="6350" indent="0">
              <a:spcBef>
                <a:spcPts val="0"/>
              </a:spcBef>
              <a:buNone/>
            </a:pPr>
            <a:r>
              <a:rPr lang="en-US" dirty="0"/>
              <a:t>The IEEE Circuits and Systems Society, </a:t>
            </a:r>
            <a:r>
              <a:rPr lang="en-US" b="0" i="0" dirty="0">
                <a:solidFill>
                  <a:srgbClr val="222222"/>
                </a:solidFill>
                <a:effectLst/>
                <a:latin typeface="Calibri" panose="020F0502020204030204" pitchFamily="34" charset="0"/>
                <a:cs typeface="Calibri" panose="020F0502020204030204" pitchFamily="34" charset="0"/>
              </a:rPr>
              <a:t>together with </a:t>
            </a:r>
            <a:r>
              <a:rPr lang="en-US" b="0" i="0" u="sng" dirty="0">
                <a:solidFill>
                  <a:srgbClr val="1B9337"/>
                </a:solidFill>
                <a:effectLst/>
                <a:latin typeface="Calibri" panose="020F0502020204030204" pitchFamily="34" charset="0"/>
                <a:cs typeface="Calibri" panose="020F0502020204030204" pitchFamily="34" charset="0"/>
                <a:hlinkClick r:id="rId3"/>
              </a:rPr>
              <a:t>Texas A&amp;M University's Department of Electrical and Computer Engineering</a:t>
            </a:r>
            <a:r>
              <a:rPr lang="en-US" dirty="0"/>
              <a:t> just hosted it’s first-ever African Webinar Series on the topic of Fundamentals in Circuits and Systems and Emerging Technologies. All of the webinars were two-part, with both a lecture and practice session. </a:t>
            </a:r>
          </a:p>
          <a:p>
            <a:pPr indent="-336550">
              <a:spcBef>
                <a:spcPts val="0"/>
              </a:spcBef>
            </a:pPr>
            <a:r>
              <a:rPr lang="en-US" dirty="0"/>
              <a:t>Webinar Topics and Speakers Included:</a:t>
            </a:r>
          </a:p>
          <a:p>
            <a:pPr lvl="1" indent="-336550">
              <a:spcBef>
                <a:spcPts val="0"/>
              </a:spcBef>
            </a:pPr>
            <a:r>
              <a:rPr lang="en-US" sz="1500" dirty="0"/>
              <a:t>Prof. Tokunbo Ogunfunmi - Introduction to Machine Learning</a:t>
            </a:r>
          </a:p>
          <a:p>
            <a:pPr lvl="1" indent="-336550">
              <a:spcBef>
                <a:spcPts val="0"/>
              </a:spcBef>
            </a:pPr>
            <a:r>
              <a:rPr lang="en-US" sz="1500" dirty="0"/>
              <a:t>Prof. Andreas Demosthenous - Fundamentals of Bioelectronics for Applications in Implantable and Wearable Medical Devices</a:t>
            </a:r>
          </a:p>
          <a:p>
            <a:pPr lvl="1" indent="-336550">
              <a:spcBef>
                <a:spcPts val="0"/>
              </a:spcBef>
            </a:pPr>
            <a:r>
              <a:rPr lang="en-US" sz="1500" dirty="0"/>
              <a:t>Prof. Prasad Enjeti - Smart Grid and Power Electronics</a:t>
            </a:r>
          </a:p>
          <a:p>
            <a:pPr lvl="1" indent="-336550">
              <a:spcBef>
                <a:spcPts val="0"/>
              </a:spcBef>
            </a:pPr>
            <a:r>
              <a:rPr lang="en-US" sz="1500" dirty="0"/>
              <a:t>Prof. Jose Silva-Martinez - Fundamentals on Electronics: A Design Oriented Teaching Methodology</a:t>
            </a:r>
          </a:p>
          <a:p>
            <a:pPr lvl="1" indent="-336550">
              <a:spcBef>
                <a:spcPts val="0"/>
              </a:spcBef>
            </a:pPr>
            <a:r>
              <a:rPr lang="en-US" sz="1500" dirty="0"/>
              <a:t>Prof. Babak Fahimi - Electrified Propulsion Systems in Battery EV and Fuel Cell Vehicles</a:t>
            </a:r>
          </a:p>
          <a:p>
            <a:pPr lvl="1" indent="-336550">
              <a:spcBef>
                <a:spcPts val="0"/>
              </a:spcBef>
            </a:pPr>
            <a:r>
              <a:rPr lang="en-US" sz="1500" dirty="0"/>
              <a:t>Prof. Keshab K. Parhi - Brain-Inspired Computing: Models and Accelerator Architectures</a:t>
            </a:r>
          </a:p>
          <a:p>
            <a:pPr lvl="1" indent="-336550">
              <a:spcBef>
                <a:spcPts val="0"/>
              </a:spcBef>
            </a:pPr>
            <a:r>
              <a:rPr lang="en-US" sz="1500" dirty="0"/>
              <a:t>Prof. David J. Allstot - Conventional and gm/ID Design Techniques for CMOS Operational Amplifiers</a:t>
            </a:r>
          </a:p>
          <a:p>
            <a:pPr lvl="1" indent="-336550">
              <a:spcBef>
                <a:spcPts val="0"/>
              </a:spcBef>
            </a:pPr>
            <a:r>
              <a:rPr lang="en-US" sz="1500" dirty="0"/>
              <a:t>Prof. Randall L. Geiger - Data Converters, Calibration, and Testing</a:t>
            </a:r>
          </a:p>
          <a:p>
            <a:pPr indent="-336550">
              <a:spcBef>
                <a:spcPts val="0"/>
              </a:spcBef>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marL="0" marR="0" lvl="0" indent="-146050" algn="l" rtl="0">
              <a:lnSpc>
                <a:spcPct val="90000"/>
              </a:lnSpc>
              <a:spcBef>
                <a:spcPts val="0"/>
              </a:spcBef>
              <a:buClr>
                <a:srgbClr val="0066A1"/>
              </a:buClr>
              <a:buSzPct val="100000"/>
              <a:buFont typeface="Calibri"/>
              <a:buNone/>
            </a:pPr>
            <a:r>
              <a:rPr lang="en-US" sz="2300" b="1" i="0" u="none" strike="noStrike" cap="none" dirty="0">
                <a:solidFill>
                  <a:srgbClr val="0066A1"/>
                </a:solidFill>
                <a:latin typeface="Calibri"/>
                <a:ea typeface="Calibri"/>
                <a:cs typeface="Calibri"/>
                <a:sym typeface="Calibri"/>
              </a:rPr>
              <a:t>IEEE CAS Society Chapter Rio Grande do Sul Webinars</a:t>
            </a:r>
            <a:endParaRPr sz="2300" b="1" i="0" u="none" strike="noStrike" cap="none" dirty="0">
              <a:solidFill>
                <a:srgbClr val="0066A1"/>
              </a:solidFill>
              <a:latin typeface="Calibri"/>
              <a:ea typeface="Calibri"/>
              <a:cs typeface="Calibri"/>
              <a:sym typeface="Calibri"/>
            </a:endParaRPr>
          </a:p>
        </p:txBody>
      </p:sp>
      <p:sp>
        <p:nvSpPr>
          <p:cNvPr id="198" name="Shape 198"/>
          <p:cNvSpPr txBox="1">
            <a:spLocks noGrp="1"/>
          </p:cNvSpPr>
          <p:nvPr>
            <p:ph type="body" idx="2"/>
          </p:nvPr>
        </p:nvSpPr>
        <p:spPr>
          <a:xfrm>
            <a:off x="297611" y="1017162"/>
            <a:ext cx="8531162" cy="1290609"/>
          </a:xfrm>
          <a:prstGeom prst="rect">
            <a:avLst/>
          </a:prstGeom>
          <a:noFill/>
          <a:ln>
            <a:noFill/>
          </a:ln>
        </p:spPr>
        <p:txBody>
          <a:bodyPr wrap="square" lIns="68575" tIns="34275" rIns="68575" bIns="34275" anchor="t" anchorCtr="0">
            <a:noAutofit/>
          </a:bodyPr>
          <a:lstStyle/>
          <a:p>
            <a:pPr marL="6350" indent="0">
              <a:spcBef>
                <a:spcPts val="0"/>
              </a:spcBef>
              <a:buNone/>
            </a:pPr>
            <a:r>
              <a:rPr lang="en-US" dirty="0"/>
              <a:t>The IEEE Circuits and Systems Society, </a:t>
            </a:r>
            <a:r>
              <a:rPr lang="en-US" b="0" i="0" dirty="0">
                <a:solidFill>
                  <a:srgbClr val="222222"/>
                </a:solidFill>
                <a:effectLst/>
                <a:latin typeface="Calibri" panose="020F0502020204030204" pitchFamily="34" charset="0"/>
                <a:cs typeface="Calibri" panose="020F0502020204030204" pitchFamily="34" charset="0"/>
              </a:rPr>
              <a:t>together with </a:t>
            </a:r>
            <a:r>
              <a:rPr lang="en-US" b="0" i="0" dirty="0" err="1">
                <a:solidFill>
                  <a:srgbClr val="222222"/>
                </a:solidFill>
                <a:effectLst/>
                <a:latin typeface="Calibri" panose="020F0502020204030204" pitchFamily="34" charset="0"/>
                <a:cs typeface="Calibri" panose="020F0502020204030204" pitchFamily="34" charset="0"/>
              </a:rPr>
              <a:t>Universidade</a:t>
            </a:r>
            <a:r>
              <a:rPr lang="en-US" b="0" i="0" dirty="0">
                <a:solidFill>
                  <a:srgbClr val="222222"/>
                </a:solidFill>
                <a:effectLst/>
                <a:latin typeface="Calibri" panose="020F0502020204030204" pitchFamily="34" charset="0"/>
                <a:cs typeface="Calibri" panose="020F0502020204030204" pitchFamily="34" charset="0"/>
              </a:rPr>
              <a:t> Federal do Rio Grande do Sul, Brazil </a:t>
            </a:r>
            <a:r>
              <a:rPr lang="en-US" dirty="0"/>
              <a:t>hosted this year a Webinar Series, each Friday at 1:30 PM (Brasilia Time, GMT-3). The list of webinars is available from a link at the main CASS Webpage. Also, some recorded talks are available at the IEEE CASS Rio Grande do Sul Chapter YouTube channel: </a:t>
            </a:r>
            <a:r>
              <a:rPr lang="en-US" dirty="0">
                <a:hlinkClick r:id="rId3"/>
              </a:rPr>
              <a:t>https://www.youtube.com/cassriograndedosul</a:t>
            </a:r>
            <a:r>
              <a:rPr lang="en-US" dirty="0"/>
              <a:t> .</a:t>
            </a:r>
          </a:p>
          <a:p>
            <a:pPr marL="6350" indent="0">
              <a:spcBef>
                <a:spcPts val="0"/>
              </a:spcBef>
              <a:buNone/>
            </a:pPr>
            <a:r>
              <a:rPr lang="en-US" dirty="0"/>
              <a:t>The broadcasting of the webinars started as soon as the University was closed due to Covid-19.</a:t>
            </a:r>
          </a:p>
          <a:p>
            <a:pPr marL="6350" indent="0">
              <a:spcBef>
                <a:spcPts val="0"/>
              </a:spcBef>
              <a:buNone/>
            </a:pPr>
            <a:r>
              <a:rPr lang="en-US" dirty="0"/>
              <a:t>The number of webinars of this first season is 32 webinars with a worldwide audience.</a:t>
            </a:r>
          </a:p>
          <a:p>
            <a:pPr marL="6350" indent="0">
              <a:spcBef>
                <a:spcPts val="0"/>
              </a:spcBef>
              <a:buNone/>
            </a:pPr>
            <a:endParaRPr lang="en-US" dirty="0"/>
          </a:p>
          <a:p>
            <a:pPr marL="6350" indent="0">
              <a:spcBef>
                <a:spcPts val="0"/>
              </a:spcBef>
              <a:buNone/>
            </a:pPr>
            <a:endParaRPr lang="en-US" dirty="0"/>
          </a:p>
          <a:p>
            <a:pPr marL="6350" indent="0">
              <a:spcBef>
                <a:spcPts val="0"/>
              </a:spcBef>
              <a:buNone/>
            </a:pPr>
            <a:endParaRPr lang="en-US" dirty="0"/>
          </a:p>
          <a:p>
            <a:pPr indent="-336550">
              <a:spcBef>
                <a:spcPts val="0"/>
              </a:spcBef>
            </a:pPr>
            <a:endParaRPr dirty="0"/>
          </a:p>
        </p:txBody>
      </p:sp>
      <p:pic>
        <p:nvPicPr>
          <p:cNvPr id="3" name="Picture 2">
            <a:extLst>
              <a:ext uri="{FF2B5EF4-FFF2-40B4-BE49-F238E27FC236}">
                <a16:creationId xmlns:a16="http://schemas.microsoft.com/office/drawing/2014/main" id="{4FD257B2-7C24-884B-B408-F339A4BE03E1}"/>
              </a:ext>
            </a:extLst>
          </p:cNvPr>
          <p:cNvPicPr>
            <a:picLocks noChangeAspect="1"/>
          </p:cNvPicPr>
          <p:nvPr/>
        </p:nvPicPr>
        <p:blipFill>
          <a:blip r:embed="rId4"/>
          <a:stretch>
            <a:fillRect/>
          </a:stretch>
        </p:blipFill>
        <p:spPr>
          <a:xfrm>
            <a:off x="358571" y="2370400"/>
            <a:ext cx="3774619" cy="2123223"/>
          </a:xfrm>
          <a:prstGeom prst="rect">
            <a:avLst/>
          </a:prstGeom>
        </p:spPr>
      </p:pic>
      <p:pic>
        <p:nvPicPr>
          <p:cNvPr id="5" name="Picture 4">
            <a:extLst>
              <a:ext uri="{FF2B5EF4-FFF2-40B4-BE49-F238E27FC236}">
                <a16:creationId xmlns:a16="http://schemas.microsoft.com/office/drawing/2014/main" id="{96AF4289-9093-404A-9066-10BDD64518CC}"/>
              </a:ext>
            </a:extLst>
          </p:cNvPr>
          <p:cNvPicPr>
            <a:picLocks noChangeAspect="1"/>
          </p:cNvPicPr>
          <p:nvPr/>
        </p:nvPicPr>
        <p:blipFill>
          <a:blip r:embed="rId5"/>
          <a:stretch>
            <a:fillRect/>
          </a:stretch>
        </p:blipFill>
        <p:spPr>
          <a:xfrm>
            <a:off x="4241075" y="2370399"/>
            <a:ext cx="3774621" cy="2123224"/>
          </a:xfrm>
          <a:prstGeom prst="rect">
            <a:avLst/>
          </a:prstGeom>
        </p:spPr>
      </p:pic>
    </p:spTree>
    <p:extLst>
      <p:ext uri="{BB962C8B-B14F-4D97-AF65-F5344CB8AC3E}">
        <p14:creationId xmlns:p14="http://schemas.microsoft.com/office/powerpoint/2010/main" val="33988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marL="0" marR="0" lvl="0" indent="-146050" algn="l" rtl="0">
              <a:lnSpc>
                <a:spcPct val="90000"/>
              </a:lnSpc>
              <a:spcBef>
                <a:spcPts val="0"/>
              </a:spcBef>
              <a:buClr>
                <a:srgbClr val="0066A1"/>
              </a:buClr>
              <a:buSzPct val="100000"/>
              <a:buFont typeface="Calibri"/>
              <a:buNone/>
            </a:pPr>
            <a:r>
              <a:rPr lang="en-US" sz="2300" b="1" i="0" u="none" strike="noStrike" cap="none" dirty="0">
                <a:solidFill>
                  <a:srgbClr val="0066A1"/>
                </a:solidFill>
                <a:latin typeface="Calibri"/>
                <a:ea typeface="Calibri"/>
                <a:cs typeface="Calibri"/>
                <a:sym typeface="Calibri"/>
              </a:rPr>
              <a:t>IEEE CASS Chapter Rio Grande do Sul and IEEE CEDA Brazil </a:t>
            </a:r>
            <a:br>
              <a:rPr lang="en-US" sz="2300" b="1" i="0" u="none" strike="noStrike" cap="none" dirty="0">
                <a:solidFill>
                  <a:srgbClr val="0066A1"/>
                </a:solidFill>
                <a:latin typeface="Calibri"/>
                <a:ea typeface="Calibri"/>
                <a:cs typeface="Calibri"/>
                <a:sym typeface="Calibri"/>
              </a:rPr>
            </a:br>
            <a:r>
              <a:rPr lang="en-US" sz="2300" b="1" i="0" u="none" strike="noStrike" cap="none" dirty="0">
                <a:solidFill>
                  <a:srgbClr val="0066A1"/>
                </a:solidFill>
                <a:latin typeface="Calibri"/>
                <a:ea typeface="Calibri"/>
                <a:cs typeface="Calibri"/>
                <a:sym typeface="Calibri"/>
              </a:rPr>
              <a:t>Industrial Webinars</a:t>
            </a:r>
            <a:endParaRPr sz="2300" b="1" i="0" u="none" strike="noStrike" cap="none" dirty="0">
              <a:solidFill>
                <a:srgbClr val="0066A1"/>
              </a:solidFill>
              <a:latin typeface="Calibri"/>
              <a:ea typeface="Calibri"/>
              <a:cs typeface="Calibri"/>
              <a:sym typeface="Calibri"/>
            </a:endParaRPr>
          </a:p>
        </p:txBody>
      </p:sp>
      <p:sp>
        <p:nvSpPr>
          <p:cNvPr id="198" name="Shape 198"/>
          <p:cNvSpPr txBox="1">
            <a:spLocks noGrp="1"/>
          </p:cNvSpPr>
          <p:nvPr>
            <p:ph type="body" idx="2"/>
          </p:nvPr>
        </p:nvSpPr>
        <p:spPr>
          <a:xfrm>
            <a:off x="297611" y="1017162"/>
            <a:ext cx="8531162" cy="2152758"/>
          </a:xfrm>
          <a:prstGeom prst="rect">
            <a:avLst/>
          </a:prstGeom>
          <a:noFill/>
          <a:ln>
            <a:noFill/>
          </a:ln>
        </p:spPr>
        <p:txBody>
          <a:bodyPr wrap="square" lIns="68575" tIns="34275" rIns="68575" bIns="34275" anchor="t" anchorCtr="0">
            <a:noAutofit/>
          </a:bodyPr>
          <a:lstStyle/>
          <a:p>
            <a:pPr marL="6350" indent="0">
              <a:spcBef>
                <a:spcPts val="0"/>
              </a:spcBef>
              <a:buNone/>
            </a:pPr>
            <a:endParaRPr lang="en-US" dirty="0"/>
          </a:p>
          <a:p>
            <a:pPr marL="6350" indent="0">
              <a:spcBef>
                <a:spcPts val="0"/>
              </a:spcBef>
              <a:buNone/>
            </a:pPr>
            <a:r>
              <a:rPr lang="en-US" dirty="0"/>
              <a:t>The IEEE CASS Rio Grande do Sul Chapter, </a:t>
            </a:r>
            <a:r>
              <a:rPr lang="en-US" b="0" i="0" dirty="0">
                <a:solidFill>
                  <a:srgbClr val="222222"/>
                </a:solidFill>
                <a:effectLst/>
                <a:latin typeface="Calibri" panose="020F0502020204030204" pitchFamily="34" charset="0"/>
                <a:cs typeface="Calibri" panose="020F0502020204030204" pitchFamily="34" charset="0"/>
              </a:rPr>
              <a:t>together IEEE CEDA Brazil Chapter, and </a:t>
            </a:r>
            <a:r>
              <a:rPr lang="en-US" b="0" i="0" dirty="0" err="1">
                <a:solidFill>
                  <a:srgbClr val="222222"/>
                </a:solidFill>
                <a:effectLst/>
                <a:latin typeface="Calibri" panose="020F0502020204030204" pitchFamily="34" charset="0"/>
                <a:cs typeface="Calibri" panose="020F0502020204030204" pitchFamily="34" charset="0"/>
              </a:rPr>
              <a:t>Universidade</a:t>
            </a:r>
            <a:r>
              <a:rPr lang="en-US" b="0" i="0" dirty="0">
                <a:solidFill>
                  <a:srgbClr val="222222"/>
                </a:solidFill>
                <a:effectLst/>
                <a:latin typeface="Calibri" panose="020F0502020204030204" pitchFamily="34" charset="0"/>
                <a:cs typeface="Calibri" panose="020F0502020204030204" pitchFamily="34" charset="0"/>
              </a:rPr>
              <a:t> Federal do Rio Grande do Sul, Brazil </a:t>
            </a:r>
            <a:r>
              <a:rPr lang="en-US" dirty="0"/>
              <a:t>hosted this year a Webinar Series with Industrial Talks, each Wednesday at 6 PM (Brasilia Time, GMT-3). The goal is to give an overview of industries that have activities in R9 related to microelectronics. The list of webinars is available from a link at the main CASS Webpage. Also, some recorded talks are available at the IEEE CASS Rio Grande do Sul Chapter YouTube channel: </a:t>
            </a:r>
            <a:r>
              <a:rPr lang="en-US" dirty="0">
                <a:hlinkClick r:id="rId3"/>
              </a:rPr>
              <a:t>https://www.youtube.com/cassriograndedosul</a:t>
            </a:r>
            <a:r>
              <a:rPr lang="en-US" dirty="0"/>
              <a:t> .</a:t>
            </a:r>
          </a:p>
          <a:p>
            <a:pPr marL="6350" indent="0">
              <a:spcBef>
                <a:spcPts val="0"/>
              </a:spcBef>
              <a:buNone/>
            </a:pPr>
            <a:endParaRPr lang="en-US" dirty="0"/>
          </a:p>
          <a:p>
            <a:pPr marL="6350" indent="0">
              <a:spcBef>
                <a:spcPts val="0"/>
              </a:spcBef>
              <a:buNone/>
            </a:pPr>
            <a:r>
              <a:rPr lang="en-US" dirty="0"/>
              <a:t>The broadcasting of the Industrial Talks started in June. The number of webinars of this first season is 20 webinars with a worldwide audience.</a:t>
            </a:r>
          </a:p>
          <a:p>
            <a:pPr marL="6350" indent="0">
              <a:spcBef>
                <a:spcPts val="0"/>
              </a:spcBef>
              <a:buNone/>
            </a:pPr>
            <a:endParaRPr lang="en-US" dirty="0"/>
          </a:p>
          <a:p>
            <a:pPr marL="6350" indent="0">
              <a:spcBef>
                <a:spcPts val="0"/>
              </a:spcBef>
              <a:buNone/>
            </a:pPr>
            <a:endParaRPr lang="en-US" dirty="0"/>
          </a:p>
          <a:p>
            <a:pPr marL="6350" indent="0">
              <a:spcBef>
                <a:spcPts val="0"/>
              </a:spcBef>
              <a:buNone/>
            </a:pPr>
            <a:endParaRPr lang="en-US" dirty="0"/>
          </a:p>
          <a:p>
            <a:pPr indent="-336550">
              <a:spcBef>
                <a:spcPts val="0"/>
              </a:spcBef>
            </a:pPr>
            <a:endParaRPr dirty="0"/>
          </a:p>
        </p:txBody>
      </p:sp>
      <p:pic>
        <p:nvPicPr>
          <p:cNvPr id="4" name="Picture 3">
            <a:extLst>
              <a:ext uri="{FF2B5EF4-FFF2-40B4-BE49-F238E27FC236}">
                <a16:creationId xmlns:a16="http://schemas.microsoft.com/office/drawing/2014/main" id="{BE3798AB-F7CE-E04A-9570-18A6A122AF6D}"/>
              </a:ext>
            </a:extLst>
          </p:cNvPr>
          <p:cNvPicPr>
            <a:picLocks noChangeAspect="1"/>
          </p:cNvPicPr>
          <p:nvPr/>
        </p:nvPicPr>
        <p:blipFill>
          <a:blip r:embed="rId4"/>
          <a:stretch>
            <a:fillRect/>
          </a:stretch>
        </p:blipFill>
        <p:spPr>
          <a:xfrm>
            <a:off x="365760" y="3169920"/>
            <a:ext cx="3396343" cy="1910443"/>
          </a:xfrm>
          <a:prstGeom prst="rect">
            <a:avLst/>
          </a:prstGeom>
        </p:spPr>
      </p:pic>
      <p:pic>
        <p:nvPicPr>
          <p:cNvPr id="7" name="Picture 6">
            <a:extLst>
              <a:ext uri="{FF2B5EF4-FFF2-40B4-BE49-F238E27FC236}">
                <a16:creationId xmlns:a16="http://schemas.microsoft.com/office/drawing/2014/main" id="{26C1AA4D-5825-214D-82B9-360A4091DFBD}"/>
              </a:ext>
            </a:extLst>
          </p:cNvPr>
          <p:cNvPicPr>
            <a:picLocks noChangeAspect="1"/>
          </p:cNvPicPr>
          <p:nvPr/>
        </p:nvPicPr>
        <p:blipFill>
          <a:blip r:embed="rId5"/>
          <a:stretch>
            <a:fillRect/>
          </a:stretch>
        </p:blipFill>
        <p:spPr>
          <a:xfrm>
            <a:off x="3830252" y="3169920"/>
            <a:ext cx="3396343" cy="1910443"/>
          </a:xfrm>
          <a:prstGeom prst="rect">
            <a:avLst/>
          </a:prstGeom>
        </p:spPr>
      </p:pic>
    </p:spTree>
    <p:extLst>
      <p:ext uri="{BB962C8B-B14F-4D97-AF65-F5344CB8AC3E}">
        <p14:creationId xmlns:p14="http://schemas.microsoft.com/office/powerpoint/2010/main" val="31859755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92D0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1127</Words>
  <Application>Microsoft Macintosh PowerPoint</Application>
  <PresentationFormat>On-screen Show (16:9)</PresentationFormat>
  <Paragraphs>62</Paragraphs>
  <Slides>10</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Merriweather Sans</vt:lpstr>
      <vt:lpstr>Noto Sans Symbols</vt:lpstr>
      <vt:lpstr>Simple Light</vt:lpstr>
      <vt:lpstr>Title Slides</vt:lpstr>
      <vt:lpstr>Content Slides</vt:lpstr>
      <vt:lpstr>IEEE CAS Society Initiative Updates</vt:lpstr>
      <vt:lpstr>IEEE CAS Society Virtual Distinguished Lecturer Program</vt:lpstr>
      <vt:lpstr>IEEE CAS Society COVID-19 Entrepreneurship Competition</vt:lpstr>
      <vt:lpstr>IEEE CAS Society COVID-19 Entrepreneurship Competition</vt:lpstr>
      <vt:lpstr>IEEE CAS Society COVID-19 Special Student Design Competition</vt:lpstr>
      <vt:lpstr>IEEE CAS Society COVID-19 Special Student Design Competition</vt:lpstr>
      <vt:lpstr>IEEE CAS Society First African Webinar Series on Fundamentals in Circuits and Systems and Emerging Technologies</vt:lpstr>
      <vt:lpstr>IEEE CAS Society Chapter Rio Grande do Sul Webinars</vt:lpstr>
      <vt:lpstr>IEEE CASS Chapter Rio Grande do Sul and IEEE CEDA Brazil  Industrial Webinars</vt:lpstr>
      <vt:lpstr>IEEE CAS Society Initiative Updates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 Office}}</dc:title>
  <dc:creator>CCLLC-4</dc:creator>
  <cp:lastModifiedBy>ralricardo@gmail.com</cp:lastModifiedBy>
  <cp:revision>9</cp:revision>
  <dcterms:modified xsi:type="dcterms:W3CDTF">2020-10-26T18:13:16Z</dcterms:modified>
</cp:coreProperties>
</file>