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11"/>
  </p:notesMasterIdLst>
  <p:sldIdLst>
    <p:sldId id="302" r:id="rId5"/>
    <p:sldId id="303" r:id="rId6"/>
    <p:sldId id="304" r:id="rId7"/>
    <p:sldId id="305" r:id="rId8"/>
    <p:sldId id="306" r:id="rId9"/>
    <p:sldId id="3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E900-3CC7-4E60-B13E-10CB4EC538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9927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9FB412-F1F4-4C51-9120-61966C98B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1250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2CCD29-6791-4015-B499-9EDEC5B77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5834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886200"/>
            <a:ext cx="4165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886200"/>
            <a:ext cx="4165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AA49CA-59EE-4E41-B90E-1ED78C1221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3602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33FBF4-77D6-4B75-A16B-EEB5EB18A6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8295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3E45C8-C9F8-4DFB-9D0D-300CA1A6A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594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668C89-0FFA-478C-9607-C81A8C59E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3735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CACDC7-174B-41ED-AFC1-D693C16FA3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23700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C5EC6D-C5DF-4764-BE48-1E34DE671D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475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977E48-6940-4B62-8690-D76804F471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6066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844676"/>
            <a:ext cx="2590800" cy="5013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844676"/>
            <a:ext cx="7569200" cy="5013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462D54-9AE7-4D3E-94A6-BC596D0E8D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1941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7E0FAF-6CE8-482E-B708-394CB91E9D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1638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E6381C-C12F-4B99-93B8-CC4B412910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214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B8CA19-A387-4E48-A706-A9B056F3DC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8344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990600"/>
            <a:ext cx="55372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990600"/>
            <a:ext cx="55372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751A6D-98AA-4406-9991-0FAF7A8CED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2193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886EE4-1883-4CF9-8674-DF9AEC1132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5052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7AB7FE-C8DC-4077-B208-CD50288D63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8231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9785C9-AC0B-41AF-A939-77F4CACD78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0647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D3D651-0D7E-4946-80BD-85ECB3813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507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649E81-0B94-4EA5-9732-6D75147812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9261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7CE3BF-08BD-4733-88B7-0C99F86D31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9863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182564"/>
            <a:ext cx="2819400" cy="6675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82564"/>
            <a:ext cx="8255000" cy="6675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3A3E4D-5EA7-400A-9D08-2A401992B4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71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844676"/>
            <a:ext cx="103632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3886200"/>
            <a:ext cx="8534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1331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205634" y="6454775"/>
            <a:ext cx="376767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AD8CD523-E4AE-476B-835A-9FB09CB853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6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algn="ctr" rtl="0" fontAlgn="base">
        <a:spcBef>
          <a:spcPts val="800"/>
        </a:spcBef>
        <a:spcAft>
          <a:spcPct val="0"/>
        </a:spcAft>
        <a:defRPr sz="32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1pPr>
      <a:lvl2pPr marL="419100" algn="ctr" rtl="0" fontAlgn="base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2pPr>
      <a:lvl3pPr marL="876300" algn="ctr" rtl="0" fontAlgn="base">
        <a:spcBef>
          <a:spcPts val="600"/>
        </a:spcBef>
        <a:spcAft>
          <a:spcPct val="0"/>
        </a:spcAft>
        <a:defRPr sz="24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3pPr>
      <a:lvl4pPr marL="1333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4pPr>
      <a:lvl5pPr marL="17907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182564"/>
            <a:ext cx="37592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990600"/>
            <a:ext cx="11277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Lucida Grande" charset="0"/>
              </a:rPr>
              <a:t>Click to edit Master text styles</a:t>
            </a:r>
          </a:p>
          <a:p>
            <a:pPr lvl="1"/>
            <a:r>
              <a:rPr lang="en-US">
                <a:sym typeface="Lucida Grande" charset="0"/>
              </a:rPr>
              <a:t>Second level</a:t>
            </a:r>
          </a:p>
          <a:p>
            <a:pPr lvl="2"/>
            <a:r>
              <a:rPr lang="en-US">
                <a:sym typeface="Lucida Grande" charset="0"/>
              </a:rPr>
              <a:t>Third level</a:t>
            </a:r>
          </a:p>
          <a:p>
            <a:pPr lvl="3"/>
            <a:r>
              <a:rPr lang="en-US">
                <a:sym typeface="Lucida Grande" charset="0"/>
              </a:rPr>
              <a:t>Fourth level</a:t>
            </a:r>
          </a:p>
          <a:p>
            <a:pPr lvl="4"/>
            <a:r>
              <a:rPr lang="en-US">
                <a:sym typeface="Lucida Grande" charset="0"/>
              </a:rPr>
              <a:t>Fifth level</a:t>
            </a:r>
          </a:p>
        </p:txBody>
      </p:sp>
      <p:sp>
        <p:nvSpPr>
          <p:cNvPr id="1433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205634" y="6454775"/>
            <a:ext cx="376767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82AC4625-A887-4352-9B23-91955D0D0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5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704850" indent="-28575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104900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56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201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DATC Summary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00FF"/>
                </a:solidFill>
              </a:rPr>
              <a:t>David Kung, Chair DATC</a:t>
            </a:r>
          </a:p>
          <a:p>
            <a:r>
              <a:rPr lang="en-US" dirty="0">
                <a:solidFill>
                  <a:srgbClr val="0000FF"/>
                </a:solidFill>
              </a:rPr>
              <a:t>June 2011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DATC 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04800" indent="-304800">
              <a:lnSpc>
                <a:spcPct val="80000"/>
              </a:lnSpc>
              <a:spcBef>
                <a:spcPct val="0"/>
              </a:spcBef>
            </a:pPr>
            <a:r>
              <a:rPr lang="en-US" sz="2800"/>
              <a:t>Purpose</a:t>
            </a:r>
            <a:endParaRPr lang="en-US"/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400"/>
              <a:t>Provide a forum for exchange of ideas among interested practitioners, researchers, developers, maintainers, and students in the design automation field and users of design automation.</a:t>
            </a:r>
            <a:endParaRPr lang="en-US"/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400"/>
              <a:t>Promote and facilitate the sharing of ideas, techniques, standards, and expertise between DATC members for more effective use of design automation technology.</a:t>
            </a:r>
            <a:endParaRPr lang="en-US"/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400"/>
              <a:t>Conduct workshops, conferences, and other meetings to advance both the state-of-the-art and the state-of-the-practice of design automation.</a:t>
            </a:r>
            <a:endParaRPr lang="en-US"/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400"/>
              <a:t>Provide professional development opportunities for members in design automation and related technologies.</a:t>
            </a:r>
            <a:endParaRPr lang="en-US"/>
          </a:p>
          <a:p>
            <a:pPr marL="304800" indent="-304800">
              <a:lnSpc>
                <a:spcPct val="80000"/>
              </a:lnSpc>
              <a:spcBef>
                <a:spcPts val="700"/>
              </a:spcBef>
            </a:pPr>
            <a:r>
              <a:rPr lang="en-US" sz="2800"/>
              <a:t>Members ~500</a:t>
            </a:r>
            <a:endParaRPr lang="en-US"/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400"/>
              <a:t>50/50 academia/industry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>
          <a:xfrm>
            <a:off x="1905000" y="182564"/>
            <a:ext cx="7924800" cy="808037"/>
          </a:xfrm>
          <a:ln/>
        </p:spPr>
        <p:txBody>
          <a:bodyPr/>
          <a:lstStyle/>
          <a:p>
            <a:r>
              <a:rPr lang="en-US" sz="4000"/>
              <a:t>DATC – Strategic Initiatives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en-US"/>
              <a:t>Design Automation and Smart Grid</a:t>
            </a:r>
          </a:p>
          <a:p>
            <a:pPr lvl="1"/>
            <a:r>
              <a:rPr lang="en-US"/>
              <a:t>Explore synergy between DA and Smart Grid</a:t>
            </a:r>
          </a:p>
          <a:p>
            <a:pPr lvl="2"/>
            <a:r>
              <a:rPr lang="en-US"/>
              <a:t>Electrical simulation</a:t>
            </a:r>
          </a:p>
          <a:p>
            <a:pPr lvl="2"/>
            <a:r>
              <a:rPr lang="en-US"/>
              <a:t>Large scale computational techniques</a:t>
            </a:r>
          </a:p>
          <a:p>
            <a:pPr lvl="2"/>
            <a:r>
              <a:rPr lang="en-US"/>
              <a:t>Optimization</a:t>
            </a:r>
          </a:p>
          <a:p>
            <a:pPr lvl="2"/>
            <a:r>
              <a:rPr lang="en-US"/>
              <a:t>Data Analytics</a:t>
            </a:r>
          </a:p>
          <a:p>
            <a:pPr lvl="1"/>
            <a:r>
              <a:rPr lang="en-US"/>
              <a:t>Organization of workshops</a:t>
            </a:r>
          </a:p>
          <a:p>
            <a:pPr lvl="1"/>
            <a:r>
              <a:rPr lang="en-US"/>
              <a:t>Cooperation with IEEE Power and Energy Society</a:t>
            </a:r>
          </a:p>
          <a:p>
            <a:pPr marL="304800" indent="-304800"/>
            <a:r>
              <a:rPr lang="en-US"/>
              <a:t>Parallel programming for DA tools</a:t>
            </a:r>
          </a:p>
          <a:p>
            <a:pPr lvl="1"/>
            <a:r>
              <a:rPr lang="en-US"/>
              <a:t>Leverage multi-core for runtime performance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>
          <a:xfrm>
            <a:off x="1905000" y="182564"/>
            <a:ext cx="7772400" cy="808037"/>
          </a:xfrm>
          <a:ln/>
        </p:spPr>
        <p:txBody>
          <a:bodyPr/>
          <a:lstStyle/>
          <a:p>
            <a:r>
              <a:rPr lang="en-US" sz="4000"/>
              <a:t>DATC Activities/Accomplishments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en-US" sz="2800" dirty="0"/>
              <a:t>Connected with IEEE Power Energy Society to further the Smart Grid Initiative</a:t>
            </a:r>
          </a:p>
          <a:p>
            <a:pPr lvl="1"/>
            <a:r>
              <a:rPr lang="en-US" sz="2400" dirty="0"/>
              <a:t>Attended Intelligent Grid Coordination Committee (IGCC) meeting (thanks to Andreas K’s connection)</a:t>
            </a:r>
          </a:p>
          <a:p>
            <a:pPr lvl="1"/>
            <a:r>
              <a:rPr lang="en-US" sz="2400" dirty="0"/>
              <a:t>Presented a case for collaboration and coordination</a:t>
            </a:r>
          </a:p>
          <a:p>
            <a:pPr lvl="2"/>
            <a:r>
              <a:rPr lang="en-US" sz="2000" dirty="0"/>
              <a:t>Doug Houseman (Secretary of IGCC) volunteered to co-chair Design Automation and Smart Grid workshop</a:t>
            </a:r>
          </a:p>
          <a:p>
            <a:pPr marL="304800" indent="-304800"/>
            <a:r>
              <a:rPr lang="en-US" sz="2800" dirty="0"/>
              <a:t>Organized the second “Design Automation and Smart Grid workshop” at the DAC</a:t>
            </a:r>
          </a:p>
          <a:p>
            <a:pPr lvl="1"/>
            <a:r>
              <a:rPr lang="en-US" sz="2400" dirty="0"/>
              <a:t>Attendance (&gt; 70 ) doubled from last year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Grp="1" noChangeArrowheads="1"/>
          </p:cNvSpPr>
          <p:nvPr>
            <p:ph type="title"/>
          </p:nvPr>
        </p:nvSpPr>
        <p:spPr>
          <a:xfrm>
            <a:off x="1905000" y="182564"/>
            <a:ext cx="7391400" cy="808037"/>
          </a:xfrm>
          <a:ln/>
        </p:spPr>
        <p:txBody>
          <a:bodyPr/>
          <a:lstStyle/>
          <a:p>
            <a:r>
              <a:rPr lang="en-US" sz="4000"/>
              <a:t>DATC Activities/Accomplishments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0" y="1066800"/>
            <a:ext cx="8458200" cy="5791200"/>
          </a:xfrm>
          <a:ln/>
        </p:spPr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en-US" sz="2800" dirty="0"/>
              <a:t>Conferences/Workshops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sz="2400" dirty="0"/>
              <a:t>Electronic Design Process Symposium, April, 2011</a:t>
            </a:r>
            <a:endParaRPr lang="en-US" dirty="0"/>
          </a:p>
          <a:p>
            <a:pPr lvl="2"/>
            <a:r>
              <a:rPr lang="en-US" dirty="0"/>
              <a:t>Chair (</a:t>
            </a:r>
            <a:r>
              <a:rPr lang="en-US" dirty="0" err="1"/>
              <a:t>Naresh</a:t>
            </a:r>
            <a:r>
              <a:rPr lang="en-US" dirty="0"/>
              <a:t> </a:t>
            </a:r>
            <a:r>
              <a:rPr lang="en-US" dirty="0" err="1"/>
              <a:t>Sehgal</a:t>
            </a:r>
            <a:r>
              <a:rPr lang="en-US" dirty="0"/>
              <a:t>)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Design Automation and Smart Grid workshop at the DAC, June 2011</a:t>
            </a:r>
            <a:endParaRPr lang="en-US" dirty="0"/>
          </a:p>
          <a:p>
            <a:pPr lvl="2"/>
            <a:r>
              <a:rPr lang="en-US" dirty="0"/>
              <a:t>Co-Chair (David Kung)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3D Systems Integration Conference</a:t>
            </a:r>
            <a:endParaRPr lang="en-US" dirty="0"/>
          </a:p>
          <a:p>
            <a:pPr lvl="2"/>
            <a:r>
              <a:rPr lang="en-US" dirty="0"/>
              <a:t>Program committee (Yuan </a:t>
            </a:r>
            <a:r>
              <a:rPr lang="en-US" dirty="0" err="1"/>
              <a:t>Xie</a:t>
            </a:r>
            <a:r>
              <a:rPr lang="en-US" dirty="0"/>
              <a:t>)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Microelectronics System Education Conference, June 2011</a:t>
            </a:r>
            <a:endParaRPr lang="en-US" dirty="0"/>
          </a:p>
          <a:p>
            <a:pPr lvl="2"/>
            <a:r>
              <a:rPr lang="en-US" dirty="0"/>
              <a:t>Steering Committee (</a:t>
            </a:r>
            <a:r>
              <a:rPr lang="en-US" dirty="0" err="1"/>
              <a:t>Andrzej</a:t>
            </a:r>
            <a:r>
              <a:rPr lang="en-US" dirty="0"/>
              <a:t> </a:t>
            </a:r>
            <a:r>
              <a:rPr lang="en-US" dirty="0" err="1"/>
              <a:t>Rucinski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Going global to Europe and Asia</a:t>
            </a:r>
          </a:p>
          <a:p>
            <a:pPr lvl="2"/>
            <a:r>
              <a:rPr lang="en-US" dirty="0"/>
              <a:t>Engaged with John Cohn </a:t>
            </a:r>
          </a:p>
        </p:txBody>
      </p:sp>
      <p:sp>
        <p:nvSpPr>
          <p:cNvPr id="69635" name="Rectangle 3"/>
          <p:cNvSpPr>
            <a:spLocks/>
          </p:cNvSpPr>
          <p:nvPr/>
        </p:nvSpPr>
        <p:spPr bwMode="auto">
          <a:xfrm>
            <a:off x="8077200" y="6465888"/>
            <a:ext cx="2146300" cy="2667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5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DATC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04800" indent="-304800">
              <a:spcBef>
                <a:spcPct val="0"/>
              </a:spcBef>
            </a:pPr>
            <a:r>
              <a:rPr lang="en-US"/>
              <a:t>Plan</a:t>
            </a:r>
          </a:p>
          <a:p>
            <a:pPr lvl="1"/>
            <a:r>
              <a:rPr lang="en-US"/>
              <a:t>Leverage momentum of the DA and Smart Grid workshop to grow the Smart Grid Initiative</a:t>
            </a:r>
          </a:p>
          <a:p>
            <a:pPr lvl="2"/>
            <a:r>
              <a:rPr lang="en-US"/>
              <a:t>Work with CEDA for ideas, advice and collaboration </a:t>
            </a:r>
          </a:p>
          <a:p>
            <a:pPr lvl="1"/>
            <a:endParaRPr lang="en-US"/>
          </a:p>
          <a:p>
            <a:pPr marL="304800" indent="-304800"/>
            <a:r>
              <a:rPr lang="en-US"/>
              <a:t>Challenges</a:t>
            </a:r>
          </a:p>
          <a:p>
            <a:pPr lvl="1"/>
            <a:r>
              <a:rPr lang="en-US"/>
              <a:t>Getting more members to actively engage</a:t>
            </a:r>
          </a:p>
          <a:p>
            <a:pPr lvl="1"/>
            <a:r>
              <a:rPr lang="en-US"/>
              <a:t>Maturation of the field of Design Automation  </a:t>
            </a:r>
          </a:p>
        </p:txBody>
      </p:sp>
      <p:sp>
        <p:nvSpPr>
          <p:cNvPr id="70659" name="Rectangle 3"/>
          <p:cNvSpPr>
            <a:spLocks/>
          </p:cNvSpPr>
          <p:nvPr/>
        </p:nvSpPr>
        <p:spPr bwMode="auto">
          <a:xfrm>
            <a:off x="8077200" y="6465888"/>
            <a:ext cx="2146300" cy="2667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6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itle Slide">
  <a:themeElements>
    <a:clrScheme name="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and Content">
  <a:themeElements>
    <a:clrScheme name="Default - Title and 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343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Gill Sans</vt:lpstr>
      <vt:lpstr>Lucida Grande</vt:lpstr>
      <vt:lpstr>Tahoma</vt:lpstr>
      <vt:lpstr>Wingdings</vt:lpstr>
      <vt:lpstr>Office Theme</vt:lpstr>
      <vt:lpstr>SRC</vt:lpstr>
      <vt:lpstr>Default - Title Slide</vt:lpstr>
      <vt:lpstr>Default - Title and Content</vt:lpstr>
      <vt:lpstr>DATC Summary</vt:lpstr>
      <vt:lpstr>DATC </vt:lpstr>
      <vt:lpstr>DATC – Strategic Initiatives</vt:lpstr>
      <vt:lpstr>DATC Activities/Accomplishments</vt:lpstr>
      <vt:lpstr>DATC Activities/Accomplishments</vt:lpstr>
      <vt:lpstr>DATC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16</cp:revision>
  <dcterms:created xsi:type="dcterms:W3CDTF">2022-06-09T15:14:19Z</dcterms:created>
  <dcterms:modified xsi:type="dcterms:W3CDTF">2022-06-09T15:38:32Z</dcterms:modified>
</cp:coreProperties>
</file>