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4038601"/>
            <a:ext cx="8510588" cy="1412875"/>
          </a:xfrm>
          <a:ln/>
        </p:spPr>
        <p:txBody>
          <a:bodyPr/>
          <a:lstStyle/>
          <a:p>
            <a:pPr marL="230188" indent="-230188" algn="ctr"/>
            <a:r>
              <a:rPr lang="en-US" dirty="0">
                <a:solidFill>
                  <a:srgbClr val="0000FF"/>
                </a:solidFill>
              </a:rPr>
              <a:t>June 5, 2011</a:t>
            </a:r>
          </a:p>
          <a:p>
            <a:pPr marL="230188" indent="-230188" algn="ctr"/>
            <a:r>
              <a:rPr lang="en-US" dirty="0">
                <a:solidFill>
                  <a:srgbClr val="0000FF"/>
                </a:solidFill>
              </a:rPr>
              <a:t>Thomas Harms, Chairman of the DTC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>
              <a:lnSpc>
                <a:spcPct val="90000"/>
              </a:lnSpc>
            </a:pPr>
            <a:r>
              <a:rPr lang="en-US" sz="4800" dirty="0">
                <a:solidFill>
                  <a:srgbClr val="0000FF"/>
                </a:solidFill>
              </a:rPr>
              <a:t>DTC Presentation at CEDA BOD</a:t>
            </a:r>
            <a:endParaRPr lang="en-US" sz="3200" kern="0" dirty="0">
              <a:solidFill>
                <a:srgbClr val="0000FF"/>
              </a:solidFill>
              <a:latin typeface="+mj-lt"/>
              <a:ea typeface="+mj-ea"/>
              <a:cs typeface="+mj-cs"/>
              <a:sym typeface="Arial Bold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1905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6D130-DC22-4EF0-9E3B-DCDA835836A5}" type="slidenum">
              <a:rPr lang="en-US"/>
              <a:pPr/>
              <a:t>10</a:t>
            </a:fld>
            <a:endParaRPr lang="en-US"/>
          </a:p>
        </p:txBody>
      </p:sp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Last Years DTC Activities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30188" indent="-230188"/>
            <a:r>
              <a:rPr lang="en-US"/>
              <a:t>Last year at DAC proposal for technical study groups to identify common gaps and requirements across the DTC member companies was approved</a:t>
            </a:r>
          </a:p>
          <a:p>
            <a:pPr lvl="2"/>
            <a:r>
              <a:rPr lang="en-US"/>
              <a:t>Motivation: to establish a common set of gaps and requirements of current EDA capabilities based on the needs of the DTC member companies</a:t>
            </a:r>
          </a:p>
          <a:p>
            <a:pPr marL="230188" indent="-230188"/>
            <a:r>
              <a:rPr lang="en-US"/>
              <a:t>Driven by Freescale and HP 10 design flow areas and over 100 gap and requirements areas were identified</a:t>
            </a:r>
          </a:p>
          <a:p>
            <a:pPr lvl="2"/>
            <a:r>
              <a:rPr lang="en-US"/>
              <a:t>Prioritization focused on digital implementation (RTL2DS) and functional verification</a:t>
            </a:r>
          </a:p>
          <a:p>
            <a:pPr lvl="2"/>
            <a:r>
              <a:rPr lang="en-US"/>
              <a:t>2 study groups were formed and detailed gaps and requirements were identified, discussed and prioritized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Call for Actions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6" y="1312863"/>
            <a:ext cx="8640763" cy="5211762"/>
          </a:xfrm>
          <a:ln/>
        </p:spPr>
        <p:txBody>
          <a:bodyPr/>
          <a:lstStyle/>
          <a:p>
            <a:pPr marL="230188" indent="-230188">
              <a:lnSpc>
                <a:spcPct val="80000"/>
              </a:lnSpc>
            </a:pPr>
            <a:r>
              <a:rPr lang="en-US" sz="1800"/>
              <a:t>Align with EDA vendors at DAC meeting to focus precious EDA R&amp;D resources on these requirements for best leverage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Monday 11:30 – 13:45 </a:t>
            </a:r>
          </a:p>
          <a:p>
            <a:pPr marL="230188" indent="-230188">
              <a:lnSpc>
                <a:spcPct val="80000"/>
              </a:lnSpc>
            </a:pPr>
            <a:r>
              <a:rPr lang="en-US" sz="1800"/>
              <a:t>Drive EDA roadmaps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The study will be followed by a set of meetings with EDA companies to further clarify gap categories</a:t>
            </a:r>
            <a:endParaRPr lang="en-US" sz="1600"/>
          </a:p>
          <a:p>
            <a:pPr lvl="2">
              <a:lnSpc>
                <a:spcPct val="80000"/>
              </a:lnSpc>
            </a:pPr>
            <a:r>
              <a:rPr lang="en-US" sz="1400"/>
              <a:t>DTC will work with EDA companies to make sure these priorities are reflected in EDA roadmaps</a:t>
            </a:r>
            <a:endParaRPr lang="en-US" sz="1600"/>
          </a:p>
          <a:p>
            <a:pPr marL="230188" indent="-230188">
              <a:lnSpc>
                <a:spcPct val="80000"/>
              </a:lnSpc>
            </a:pPr>
            <a:r>
              <a:rPr lang="en-US" sz="1800"/>
              <a:t>Actions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DTC study groups and EDA vendors to jointly work together to clarify details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Individual meetings between EDA vendor and DTC member companies where needed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EDA vendors to establish near-term implementation plans/ roadmaps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Follow-up meetings to review and align</a:t>
            </a:r>
          </a:p>
          <a:p>
            <a:pPr marL="230188" indent="-230188">
              <a:lnSpc>
                <a:spcPct val="80000"/>
              </a:lnSpc>
            </a:pPr>
            <a:r>
              <a:rPr lang="en-US" sz="1800"/>
              <a:t>Major milestone review by ICCAD timeframe in November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505FE-82AE-4EEC-AD85-814325385AFC}" type="slidenum">
              <a:rPr lang="en-US"/>
              <a:pPr/>
              <a:t>12</a:t>
            </a:fld>
            <a:endParaRPr lang="en-US"/>
          </a:p>
        </p:txBody>
      </p:sp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New Topics - Preliminary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30188" indent="-230188"/>
            <a:r>
              <a:rPr lang="en-US"/>
              <a:t>DTC members raised interest in standardization topics</a:t>
            </a:r>
          </a:p>
          <a:p>
            <a:pPr marL="230188" indent="-230188"/>
            <a:endParaRPr lang="en-US"/>
          </a:p>
          <a:p>
            <a:pPr marL="230188" indent="-230188"/>
            <a:r>
              <a:rPr lang="en-US"/>
              <a:t>Several topics were raised but we did not have the time to discuss and agree and concrete actions</a:t>
            </a:r>
          </a:p>
          <a:p>
            <a:pPr marL="230188" indent="-230188"/>
            <a:endParaRPr lang="en-US"/>
          </a:p>
          <a:p>
            <a:pPr marL="230188" indent="-230188"/>
            <a:r>
              <a:rPr lang="en-US"/>
              <a:t>Clarification and definition of goals at face-to-face meeting at DAC, Monday 9:00 – 11:30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Design Technology Committee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30188" indent="-230188"/>
            <a:r>
              <a:rPr lang="en-US"/>
              <a:t>DTC wants to become the active voice of the EDA customer base</a:t>
            </a:r>
          </a:p>
          <a:p>
            <a:pPr lvl="2"/>
            <a:r>
              <a:rPr lang="en-US"/>
              <a:t>DTC brings together EDA users across the industry to promote cooperation and best practice sharing</a:t>
            </a:r>
          </a:p>
          <a:p>
            <a:pPr lvl="2"/>
            <a:r>
              <a:rPr lang="en-US"/>
              <a:t>Establish strategic solutions through identification of gaps between projected EDA capabilities and the future needs of the semiconductor and system design communities</a:t>
            </a:r>
          </a:p>
          <a:p>
            <a:pPr marL="230188" indent="-230188"/>
            <a:endParaRPr lang="en-US"/>
          </a:p>
          <a:p>
            <a:pPr marL="230188" indent="-230188"/>
            <a:r>
              <a:rPr lang="en-US"/>
              <a:t>We are an EDA user community and are widening our membership to broaden our perspective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A2CD9-0BF0-4658-AA16-A24A80E6889F}" type="slidenum">
              <a:rPr lang="en-US"/>
              <a:pPr/>
              <a:t>3</a:t>
            </a:fld>
            <a:endParaRPr lang="en-US"/>
          </a:p>
        </p:txBody>
      </p:sp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DTC Members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6" y="1112838"/>
            <a:ext cx="8640763" cy="5745162"/>
          </a:xfrm>
          <a:ln/>
        </p:spPr>
        <p:txBody>
          <a:bodyPr/>
          <a:lstStyle/>
          <a:p>
            <a:pPr marL="230188" indent="-230188"/>
            <a:r>
              <a:rPr lang="en-US"/>
              <a:t>12 member companies from the EDA user community</a:t>
            </a:r>
          </a:p>
          <a:p>
            <a:pPr marL="230188" indent="-230188"/>
            <a:r>
              <a:rPr lang="en-US"/>
              <a:t>One new member (Maxim) interested to join</a:t>
            </a:r>
          </a:p>
          <a:p>
            <a:pPr lvl="2"/>
            <a:r>
              <a:rPr lang="en-US"/>
              <a:t>Your approval needed</a:t>
            </a:r>
          </a:p>
        </p:txBody>
      </p:sp>
      <p:graphicFrame>
        <p:nvGraphicFramePr>
          <p:cNvPr id="60419" name="Group 3"/>
          <p:cNvGraphicFramePr>
            <a:graphicFrameLocks noGrp="1"/>
          </p:cNvGraphicFramePr>
          <p:nvPr/>
        </p:nvGraphicFramePr>
        <p:xfrm>
          <a:off x="2209800" y="2557464"/>
          <a:ext cx="7848600" cy="4141789"/>
        </p:xfrm>
        <a:graphic>
          <a:graphicData uri="http://schemas.openxmlformats.org/drawingml/2006/table">
            <a:tbl>
              <a:tblPr/>
              <a:tblGrid>
                <a:gridCol w="250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Name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1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Title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1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Company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1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Kalyan Thumaty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Director CAD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AMD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David Crohn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Sr. Engineering Director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Broadcom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Björn Fjellborg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Sen. Specialist ASIC Design Methodology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Ericsson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Bill Read 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VICE CHAIR, Design Technology Strategy &amp; Operations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Freescale Semiconductor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Martin Foltin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Engineering Technology Lab Systems VLSI Technology Operation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Hewlett-Packard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Leon Stok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Vice President, EDA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IBM Corporation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Thomas Harms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CHAIRMAN, Director, EDA/ IP Alliance Management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Infineon Technologies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Rahul Goyal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Director, EDA Business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Prabhakaran Krishnamurthy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LSI Corp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Uday Kapoor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Director, Corporate CAD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Oracle (Sun Microsystems)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Indavong Vongsavady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STMicroelectronics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Arjun Rajagopal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Texas Instruments 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6D130-DC22-4EF0-9E3B-DCDA835836A5}" type="slidenum">
              <a:rPr lang="en-US"/>
              <a:pPr/>
              <a:t>4</a:t>
            </a:fld>
            <a:endParaRPr lang="en-US"/>
          </a:p>
        </p:txBody>
      </p:sp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Last Years DTC Activities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30188" indent="-230188"/>
            <a:r>
              <a:rPr lang="en-US"/>
              <a:t>Last year at DAC proposal for technical study groups to identify common gaps and requirements across the DTC member companies was approved</a:t>
            </a:r>
          </a:p>
          <a:p>
            <a:pPr lvl="2"/>
            <a:r>
              <a:rPr lang="en-US"/>
              <a:t>Motivation: to establish a common set of gaps and requirements of current EDA capabilities based on the needs of the DTC member companies</a:t>
            </a:r>
          </a:p>
          <a:p>
            <a:pPr marL="230188" indent="-230188"/>
            <a:r>
              <a:rPr lang="en-US"/>
              <a:t>Driven by Freescale and HP 10 design flow areas and over 100 gap and requirements areas were identified</a:t>
            </a:r>
          </a:p>
          <a:p>
            <a:pPr lvl="2"/>
            <a:r>
              <a:rPr lang="en-US"/>
              <a:t>Prioritization focused on digital implementation (RTL2DS) and functional verification</a:t>
            </a:r>
          </a:p>
          <a:p>
            <a:pPr lvl="2"/>
            <a:r>
              <a:rPr lang="en-US"/>
              <a:t>2 study groups were formed and detailed gaps and requirements were identified, discussed and prioritized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Call for Actions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6" y="1312863"/>
            <a:ext cx="8640763" cy="5211762"/>
          </a:xfrm>
          <a:ln/>
        </p:spPr>
        <p:txBody>
          <a:bodyPr/>
          <a:lstStyle/>
          <a:p>
            <a:pPr marL="230188" indent="-230188">
              <a:lnSpc>
                <a:spcPct val="80000"/>
              </a:lnSpc>
            </a:pPr>
            <a:r>
              <a:rPr lang="en-US" sz="1800"/>
              <a:t>Align with EDA vendors at DAC meeting to focus precious EDA R&amp;D resources on these requirements for best leverage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Monday 11:30 – 13:45 </a:t>
            </a:r>
          </a:p>
          <a:p>
            <a:pPr marL="230188" indent="-230188">
              <a:lnSpc>
                <a:spcPct val="80000"/>
              </a:lnSpc>
            </a:pPr>
            <a:r>
              <a:rPr lang="en-US" sz="1800"/>
              <a:t>Drive EDA roadmaps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The study will be followed by a set of meetings with EDA companies to further clarify gap categories</a:t>
            </a:r>
            <a:endParaRPr lang="en-US" sz="1600"/>
          </a:p>
          <a:p>
            <a:pPr lvl="2">
              <a:lnSpc>
                <a:spcPct val="80000"/>
              </a:lnSpc>
            </a:pPr>
            <a:r>
              <a:rPr lang="en-US" sz="1400"/>
              <a:t>DTC will work with EDA companies to make sure these priorities are reflected in EDA roadmaps</a:t>
            </a:r>
            <a:endParaRPr lang="en-US" sz="1600"/>
          </a:p>
          <a:p>
            <a:pPr marL="230188" indent="-230188">
              <a:lnSpc>
                <a:spcPct val="80000"/>
              </a:lnSpc>
            </a:pPr>
            <a:r>
              <a:rPr lang="en-US" sz="1800"/>
              <a:t>Actions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DTC study groups and EDA vendors to jointly work together to clarify details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Individual meetings between EDA vendor and DTC member companies where needed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EDA vendors to establish near-term implementation plans/ roadmaps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Follow-up meetings to review and align</a:t>
            </a:r>
          </a:p>
          <a:p>
            <a:pPr marL="230188" indent="-230188">
              <a:lnSpc>
                <a:spcPct val="80000"/>
              </a:lnSpc>
            </a:pPr>
            <a:r>
              <a:rPr lang="en-US" sz="1800"/>
              <a:t>Major milestone review by ICCAD timeframe in November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505FE-82AE-4EEC-AD85-814325385AFC}" type="slidenum">
              <a:rPr lang="en-US"/>
              <a:pPr/>
              <a:t>6</a:t>
            </a:fld>
            <a:endParaRPr lang="en-US"/>
          </a:p>
        </p:txBody>
      </p:sp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New Topics - Preliminary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30188" indent="-230188"/>
            <a:r>
              <a:rPr lang="en-US"/>
              <a:t>DTC members raised interest in standardization topics</a:t>
            </a:r>
          </a:p>
          <a:p>
            <a:pPr marL="230188" indent="-230188"/>
            <a:endParaRPr lang="en-US"/>
          </a:p>
          <a:p>
            <a:pPr marL="230188" indent="-230188"/>
            <a:r>
              <a:rPr lang="en-US"/>
              <a:t>Several topics were raised but we did not have the time to discuss and agree and concrete actions</a:t>
            </a:r>
          </a:p>
          <a:p>
            <a:pPr marL="230188" indent="-230188"/>
            <a:endParaRPr lang="en-US"/>
          </a:p>
          <a:p>
            <a:pPr marL="230188" indent="-230188"/>
            <a:r>
              <a:rPr lang="en-US"/>
              <a:t>Clarification and definition of goals at face-to-face meeting at DAC, Monday 9:00 – 11:30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4038601"/>
            <a:ext cx="8510588" cy="1412875"/>
          </a:xfrm>
          <a:ln/>
        </p:spPr>
        <p:txBody>
          <a:bodyPr/>
          <a:lstStyle/>
          <a:p>
            <a:pPr marL="230188" indent="-230188" algn="ctr"/>
            <a:r>
              <a:rPr lang="en-US" dirty="0">
                <a:solidFill>
                  <a:srgbClr val="0000FF"/>
                </a:solidFill>
              </a:rPr>
              <a:t>June 5, 2011</a:t>
            </a:r>
          </a:p>
          <a:p>
            <a:pPr marL="230188" indent="-230188" algn="ctr"/>
            <a:r>
              <a:rPr lang="en-US" dirty="0">
                <a:solidFill>
                  <a:srgbClr val="0000FF"/>
                </a:solidFill>
              </a:rPr>
              <a:t>Thomas Harms, Chairman of the DTC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>
              <a:lnSpc>
                <a:spcPct val="90000"/>
              </a:lnSpc>
            </a:pPr>
            <a:r>
              <a:rPr lang="en-US" sz="4800" dirty="0">
                <a:solidFill>
                  <a:srgbClr val="0000FF"/>
                </a:solidFill>
              </a:rPr>
              <a:t>DTC Presentation at CEDA BOD</a:t>
            </a:r>
            <a:endParaRPr lang="en-US" sz="3200" kern="0" dirty="0">
              <a:solidFill>
                <a:srgbClr val="0000FF"/>
              </a:solidFill>
              <a:latin typeface="+mj-lt"/>
              <a:ea typeface="+mj-ea"/>
              <a:cs typeface="+mj-cs"/>
              <a:sym typeface="Arial Bold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1905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Design Technology Committee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30188" indent="-230188"/>
            <a:r>
              <a:rPr lang="en-US"/>
              <a:t>DTC wants to become the active voice of the EDA customer base</a:t>
            </a:r>
          </a:p>
          <a:p>
            <a:pPr lvl="2"/>
            <a:r>
              <a:rPr lang="en-US"/>
              <a:t>DTC brings together EDA users across the industry to promote cooperation and best practice sharing</a:t>
            </a:r>
          </a:p>
          <a:p>
            <a:pPr lvl="2"/>
            <a:r>
              <a:rPr lang="en-US"/>
              <a:t>Establish strategic solutions through identification of gaps between projected EDA capabilities and the future needs of the semiconductor and system design communities</a:t>
            </a:r>
          </a:p>
          <a:p>
            <a:pPr marL="230188" indent="-230188"/>
            <a:endParaRPr lang="en-US"/>
          </a:p>
          <a:p>
            <a:pPr marL="230188" indent="-230188"/>
            <a:r>
              <a:rPr lang="en-US"/>
              <a:t>We are an EDA user community and are widening our membership to broaden our perspective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A2CD9-0BF0-4658-AA16-A24A80E6889F}" type="slidenum">
              <a:rPr lang="en-US"/>
              <a:pPr/>
              <a:t>9</a:t>
            </a:fld>
            <a:endParaRPr lang="en-US"/>
          </a:p>
        </p:txBody>
      </p:sp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DTC Members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6" y="1112838"/>
            <a:ext cx="8640763" cy="5745162"/>
          </a:xfrm>
          <a:ln/>
        </p:spPr>
        <p:txBody>
          <a:bodyPr/>
          <a:lstStyle/>
          <a:p>
            <a:pPr marL="230188" indent="-230188"/>
            <a:r>
              <a:rPr lang="en-US"/>
              <a:t>12 member companies from the EDA user community</a:t>
            </a:r>
          </a:p>
          <a:p>
            <a:pPr marL="230188" indent="-230188"/>
            <a:r>
              <a:rPr lang="en-US"/>
              <a:t>One new member (Maxim) interested to join</a:t>
            </a:r>
          </a:p>
          <a:p>
            <a:pPr lvl="2"/>
            <a:r>
              <a:rPr lang="en-US"/>
              <a:t>Your approval needed</a:t>
            </a:r>
          </a:p>
        </p:txBody>
      </p:sp>
      <p:graphicFrame>
        <p:nvGraphicFramePr>
          <p:cNvPr id="60419" name="Group 3"/>
          <p:cNvGraphicFramePr>
            <a:graphicFrameLocks noGrp="1"/>
          </p:cNvGraphicFramePr>
          <p:nvPr/>
        </p:nvGraphicFramePr>
        <p:xfrm>
          <a:off x="2209800" y="2557464"/>
          <a:ext cx="7848600" cy="4141789"/>
        </p:xfrm>
        <a:graphic>
          <a:graphicData uri="http://schemas.openxmlformats.org/drawingml/2006/table">
            <a:tbl>
              <a:tblPr/>
              <a:tblGrid>
                <a:gridCol w="250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Name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1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Title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1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Company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1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Kalyan Thumaty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Director CAD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AMD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David Crohn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Sr. Engineering Director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Broadcom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Björn Fjellborg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Sen. Specialist ASIC Design Methodology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Ericsson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Bill Read 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VICE CHAIR, Design Technology Strategy &amp; Operations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Freescale Semiconductor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Martin Foltin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Engineering Technology Lab Systems VLSI Technology Operation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Hewlett-Packard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Leon Stok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Vice President, EDA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IBM Corporation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Thomas Harms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CHAIRMAN, Director, EDA/ IP Alliance Management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Infineon Technologies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Rahul Goyal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Director, EDA Business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Prabhakaran Krishnamurthy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LSI Corp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Uday Kapoor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Director, Corporate CAD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Oracle (Sun Microsystems)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Indavong Vongsavady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STMicroelectronics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Arjun Rajagopal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30034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Texas Instruments 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912</Words>
  <Application>Microsoft Office PowerPoint</Application>
  <PresentationFormat>Widescreen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Wingdings</vt:lpstr>
      <vt:lpstr>Office Theme</vt:lpstr>
      <vt:lpstr>SRC</vt:lpstr>
      <vt:lpstr>PowerPoint Presentation</vt:lpstr>
      <vt:lpstr>Design Technology Committee</vt:lpstr>
      <vt:lpstr>DTC Members</vt:lpstr>
      <vt:lpstr>Last Years DTC Activities</vt:lpstr>
      <vt:lpstr>Call for Actions</vt:lpstr>
      <vt:lpstr>New Topics - Preliminary</vt:lpstr>
      <vt:lpstr>PowerPoint Presentation</vt:lpstr>
      <vt:lpstr>Design Technology Committee</vt:lpstr>
      <vt:lpstr>DTC Members</vt:lpstr>
      <vt:lpstr>Last Years DTC Activities</vt:lpstr>
      <vt:lpstr>Call for Actions</vt:lpstr>
      <vt:lpstr>New Topics - Preliminary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14</cp:revision>
  <dcterms:created xsi:type="dcterms:W3CDTF">2022-06-09T15:14:19Z</dcterms:created>
  <dcterms:modified xsi:type="dcterms:W3CDTF">2022-06-09T15:37:08Z</dcterms:modified>
</cp:coreProperties>
</file>