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</p:sldMasterIdLst>
  <p:notesMasterIdLst>
    <p:notesMasterId r:id="rId6"/>
  </p:notesMasterIdLst>
  <p:sldIdLst>
    <p:sldId id="308" r:id="rId4"/>
    <p:sldId id="3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065426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888153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197385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5081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886838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607641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122158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491693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91290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523419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3100325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4833" y="0"/>
            <a:ext cx="2667000" cy="685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0"/>
            <a:ext cx="7802033" cy="685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204703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1"/>
            <a:ext cx="1002876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old" charset="0"/>
              </a:rPr>
              <a:t>Click to edit Master text styles</a:t>
            </a:r>
          </a:p>
          <a:p>
            <a:pPr lvl="1"/>
            <a:r>
              <a:rPr lang="en-US">
                <a:sym typeface="Arial" pitchFamily="34" charset="0"/>
              </a:rPr>
              <a:t>Second level</a:t>
            </a:r>
          </a:p>
          <a:p>
            <a:pPr lvl="2"/>
            <a:r>
              <a:rPr lang="en-US">
                <a:sym typeface="Arial" pitchFamily="34" charset="0"/>
              </a:rPr>
              <a:t>Third level</a:t>
            </a:r>
          </a:p>
          <a:p>
            <a:pPr lvl="3"/>
            <a:r>
              <a:rPr lang="en-US">
                <a:sym typeface="Arial" pitchFamily="34" charset="0"/>
              </a:rPr>
              <a:t>Fourth level</a:t>
            </a:r>
          </a:p>
          <a:p>
            <a:pPr lvl="4"/>
            <a:r>
              <a:rPr lang="en-US">
                <a:sym typeface="Arial" pitchFamily="34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295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+mj-lt"/>
          <a:ea typeface="+mj-ea"/>
          <a:cs typeface="+mj-cs"/>
          <a:sym typeface="Arial Bold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 Bold" charset="0"/>
          <a:ea typeface="ヒラギノ角ゴ ProN W6" charset="0"/>
          <a:cs typeface="ヒラギノ角ゴ ProN W6" charset="0"/>
          <a:sym typeface="Arial Bold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rgbClr val="0000FF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Arial Bold" charset="0"/>
        </a:defRPr>
      </a:lvl1pPr>
      <a:lvl2pPr marL="419100" indent="-228600" algn="l" rtl="0" fontAlgn="base">
        <a:spcBef>
          <a:spcPts val="7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2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2pPr>
      <a:lvl3pPr marL="644525" indent="-225425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•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3pPr>
      <a:lvl4pPr marL="874713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–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4pPr>
      <a:lvl5pPr marL="11049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5pPr>
      <a:lvl6pPr marL="15621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6pPr>
      <a:lvl7pPr marL="20193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7pPr>
      <a:lvl8pPr marL="24765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8pPr>
      <a:lvl9pPr marL="2933700" indent="-228600" algn="l" rtl="0" fontAlgn="base">
        <a:spcBef>
          <a:spcPts val="500"/>
        </a:spcBef>
        <a:spcAft>
          <a:spcPct val="0"/>
        </a:spcAft>
        <a:buClr>
          <a:srgbClr val="0000FF"/>
        </a:buClr>
        <a:buSzPct val="100000"/>
        <a:buFont typeface="Arial" pitchFamily="34" charset="0"/>
        <a:buChar char="&gt;"/>
        <a:defRPr sz="20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>
            <a:spLocks/>
          </p:cNvSpPr>
          <p:nvPr/>
        </p:nvSpPr>
        <p:spPr bwMode="auto">
          <a:xfrm>
            <a:off x="7253288" y="6499225"/>
            <a:ext cx="3314700" cy="2159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© 2006 IBM Corporation</a:t>
            </a:r>
          </a:p>
        </p:txBody>
      </p:sp>
      <p:sp>
        <p:nvSpPr>
          <p:cNvPr id="71682" name="Line 2"/>
          <p:cNvSpPr>
            <a:spLocks noChangeShapeType="1"/>
          </p:cNvSpPr>
          <p:nvPr/>
        </p:nvSpPr>
        <p:spPr bwMode="auto">
          <a:xfrm>
            <a:off x="2514600" y="6480175"/>
            <a:ext cx="0" cy="192088"/>
          </a:xfrm>
          <a:prstGeom prst="line">
            <a:avLst/>
          </a:prstGeom>
          <a:noFill/>
          <a:ln w="9525" cap="flat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sp>
        <p:nvSpPr>
          <p:cNvPr id="71683" name="Rectangle 3"/>
          <p:cNvSpPr>
            <a:spLocks/>
          </p:cNvSpPr>
          <p:nvPr/>
        </p:nvSpPr>
        <p:spPr bwMode="auto">
          <a:xfrm>
            <a:off x="1524000" y="0"/>
            <a:ext cx="9156700" cy="433388"/>
          </a:xfrm>
          <a:prstGeom prst="rect">
            <a:avLst/>
          </a:prstGeom>
          <a:solidFill>
            <a:schemeClr val="accent1"/>
          </a:solidFill>
          <a:ln w="9525" cap="flat">
            <a:solidFill>
              <a:srgbClr val="7889F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sym typeface="Gill Sans" charset="0"/>
            </a:endParaRPr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3188" y="0"/>
            <a:ext cx="1674812" cy="438150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71685" name="Rectangle 5"/>
          <p:cNvSpPr>
            <a:spLocks/>
          </p:cNvSpPr>
          <p:nvPr/>
        </p:nvSpPr>
        <p:spPr bwMode="auto">
          <a:xfrm>
            <a:off x="8410576" y="6467475"/>
            <a:ext cx="378309" cy="215444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Page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209800" y="2130426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kern="0" dirty="0">
                <a:solidFill>
                  <a:srgbClr val="1E3AF8"/>
                </a:solidFill>
                <a:latin typeface="Arial Bold"/>
                <a:ea typeface="+mj-ea"/>
                <a:cs typeface="+mj-cs"/>
                <a:sym typeface="Arial Bold" charset="0"/>
              </a:rPr>
              <a:t>MTT</a:t>
            </a:r>
            <a:br>
              <a:rPr lang="en-US" sz="3200" kern="0" dirty="0">
                <a:solidFill>
                  <a:srgbClr val="0000FF"/>
                </a:solidFill>
                <a:latin typeface="Arial Bold"/>
                <a:ea typeface="+mj-ea"/>
                <a:cs typeface="+mj-cs"/>
                <a:sym typeface="Arial Bold" charset="0"/>
              </a:rPr>
            </a:br>
            <a:endParaRPr lang="en-US" sz="3200" kern="0" dirty="0">
              <a:solidFill>
                <a:srgbClr val="0000FF"/>
              </a:solidFill>
              <a:latin typeface="Arial Bold"/>
              <a:ea typeface="+mj-ea"/>
              <a:cs typeface="+mj-cs"/>
              <a:sym typeface="Arial Bold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895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228600" indent="-228600" algn="ctr" fontAlgn="base">
              <a:spcBef>
                <a:spcPts val="1000"/>
              </a:spcBef>
              <a:spcAft>
                <a:spcPct val="0"/>
              </a:spcAft>
              <a:buClr>
                <a:srgbClr val="0000FF"/>
              </a:buClr>
              <a:buSzPct val="100000"/>
              <a:defRPr/>
            </a:pPr>
            <a:r>
              <a:rPr lang="en-US" sz="2400" kern="0" dirty="0">
                <a:solidFill>
                  <a:srgbClr val="0000FF"/>
                </a:solidFill>
                <a:latin typeface="Arial Bold"/>
                <a:sym typeface="Arial Bold" charset="0"/>
              </a:rPr>
              <a:t>David Root,   </a:t>
            </a:r>
            <a:r>
              <a:rPr lang="en-US" sz="2400" kern="0" dirty="0" err="1">
                <a:solidFill>
                  <a:srgbClr val="0000FF"/>
                </a:solidFill>
                <a:latin typeface="Arial Bold"/>
                <a:sym typeface="Arial Bold" charset="0"/>
              </a:rPr>
              <a:t>Michał</a:t>
            </a:r>
            <a:r>
              <a:rPr lang="en-US" sz="2400" kern="0" dirty="0">
                <a:solidFill>
                  <a:srgbClr val="0000FF"/>
                </a:solidFill>
                <a:latin typeface="Arial Bold"/>
                <a:sym typeface="Arial Bold" charset="0"/>
              </a:rPr>
              <a:t> </a:t>
            </a:r>
            <a:r>
              <a:rPr lang="en-US" sz="2400" kern="0" dirty="0" err="1">
                <a:solidFill>
                  <a:srgbClr val="0000FF"/>
                </a:solidFill>
                <a:latin typeface="Arial Bold"/>
                <a:sym typeface="Arial Bold" charset="0"/>
              </a:rPr>
              <a:t>Odyniec</a:t>
            </a:r>
            <a:endParaRPr lang="en-US" sz="2400" kern="0" dirty="0">
              <a:solidFill>
                <a:srgbClr val="0000FF"/>
              </a:solidFill>
              <a:latin typeface="Arial Bold"/>
              <a:sym typeface="Arial Bold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677988" y="491069"/>
            <a:ext cx="8075612" cy="762000"/>
          </a:xfrm>
        </p:spPr>
        <p:txBody>
          <a:bodyPr/>
          <a:lstStyle/>
          <a:p>
            <a:r>
              <a:rPr lang="en-US" sz="2800" dirty="0"/>
              <a:t>MTT Activities,     </a:t>
            </a:r>
            <a:r>
              <a:rPr lang="en-US" sz="2000" dirty="0"/>
              <a:t>CEDA BoG Meeting, June 2011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676400" y="1481669"/>
            <a:ext cx="8991600" cy="5105400"/>
          </a:xfrm>
        </p:spPr>
        <p:txBody>
          <a:bodyPr/>
          <a:lstStyle/>
          <a:p>
            <a:r>
              <a:rPr lang="en-US" dirty="0"/>
              <a:t>MTT - Conferences</a:t>
            </a:r>
          </a:p>
          <a:p>
            <a:pPr lvl="1"/>
            <a:r>
              <a:rPr lang="en-US" dirty="0"/>
              <a:t>IMS June,  </a:t>
            </a:r>
            <a:r>
              <a:rPr lang="en-US" dirty="0" err="1"/>
              <a:t>EuMW</a:t>
            </a:r>
            <a:r>
              <a:rPr lang="en-US" dirty="0"/>
              <a:t> Oct,  APMC Dec, </a:t>
            </a:r>
          </a:p>
          <a:p>
            <a:pPr lvl="1"/>
            <a:r>
              <a:rPr lang="en-US" dirty="0"/>
              <a:t>RWW  (Radio Wireless Week) January, ARFTG (June + Dec),</a:t>
            </a:r>
          </a:p>
          <a:p>
            <a:r>
              <a:rPr lang="en-US" dirty="0"/>
              <a:t>MTT-1 CAD Technical Committee</a:t>
            </a:r>
          </a:p>
          <a:p>
            <a:pPr lvl="1"/>
            <a:r>
              <a:rPr lang="en-US" dirty="0"/>
              <a:t>IMS workshops, tutorials, focused sessions,  Mini-Special Issues,</a:t>
            </a:r>
          </a:p>
          <a:p>
            <a:pPr lvl="1"/>
            <a:r>
              <a:rPr lang="en-US" dirty="0"/>
              <a:t>CAD tools, </a:t>
            </a:r>
            <a:r>
              <a:rPr lang="en-US" dirty="0" err="1"/>
              <a:t>ckts</a:t>
            </a:r>
            <a:r>
              <a:rPr lang="en-US" dirty="0"/>
              <a:t> and EM, usage and development, multi-discipline</a:t>
            </a:r>
          </a:p>
          <a:p>
            <a:r>
              <a:rPr lang="en-US" dirty="0"/>
              <a:t>MTT-CEDA interdisciplinary workshop</a:t>
            </a:r>
          </a:p>
          <a:p>
            <a:pPr lvl="1"/>
            <a:r>
              <a:rPr lang="en-US" dirty="0"/>
              <a:t>MTT speaker at AMS Design Automation Workshop (Utah, July)</a:t>
            </a:r>
          </a:p>
          <a:p>
            <a:pPr lvl="1"/>
            <a:r>
              <a:rPr lang="en-US" dirty="0"/>
              <a:t>Topics: Fundamentals (Measurements, Noise, Modeling, Uncertainty Estimates) vs. focused (</a:t>
            </a:r>
            <a:r>
              <a:rPr lang="en-US" dirty="0" err="1"/>
              <a:t>eg</a:t>
            </a:r>
            <a:r>
              <a:rPr lang="en-US" dirty="0"/>
              <a:t>. Mixed Signals).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- Title and Content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FF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AAF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 copy">
      <a:majorFont>
        <a:latin typeface="Arial Bold"/>
        <a:ea typeface="ヒラギノ角ゴ ProN W6"/>
        <a:cs typeface="ヒラギノ角ゴ ProN W6"/>
      </a:majorFont>
      <a:minorFont>
        <a:latin typeface="Aria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and Content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111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Calibri</vt:lpstr>
      <vt:lpstr>Calibri Light</vt:lpstr>
      <vt:lpstr>Gill Sans</vt:lpstr>
      <vt:lpstr>Tahoma</vt:lpstr>
      <vt:lpstr>Wingdings</vt:lpstr>
      <vt:lpstr>Office Theme</vt:lpstr>
      <vt:lpstr>SRC</vt:lpstr>
      <vt:lpstr>Default - Title and Content copy</vt:lpstr>
      <vt:lpstr>PowerPoint Presentation</vt:lpstr>
      <vt:lpstr>MTT Activities,     CEDA BoG Meeting, June 2011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18</cp:revision>
  <dcterms:created xsi:type="dcterms:W3CDTF">2022-06-09T15:14:19Z</dcterms:created>
  <dcterms:modified xsi:type="dcterms:W3CDTF">2022-06-09T15:39:38Z</dcterms:modified>
</cp:coreProperties>
</file>