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</p:sldMasterIdLst>
  <p:notesMasterIdLst>
    <p:notesMasterId r:id="rId10"/>
  </p:notesMasterIdLst>
  <p:sldIdLst>
    <p:sldId id="360" r:id="rId4"/>
    <p:sldId id="311" r:id="rId5"/>
    <p:sldId id="312" r:id="rId6"/>
    <p:sldId id="313" r:id="rId7"/>
    <p:sldId id="387" r:id="rId8"/>
    <p:sldId id="38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122" y="8685235"/>
            <a:ext cx="2972320" cy="457200"/>
          </a:xfrm>
          <a:prstGeom prst="rect">
            <a:avLst/>
          </a:prstGeom>
          <a:noFill/>
        </p:spPr>
        <p:txBody>
          <a:bodyPr lIns="90004" tIns="45002" rIns="90004" bIns="45002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7E2FAE-034F-4ED5-8FEE-E5CF8E96038D}" type="slidenum">
              <a:rPr kumimoji="0" lang="en-US" sz="4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sym typeface="Gill Sans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4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sym typeface="Gill Sans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34" charset="0"/>
                <a:ea typeface="ＭＳ Ｐゴシック" pitchFamily="34" charset="-128"/>
              </a:rPr>
              <a:t>Selection chair is rotating between EDAC and CEDA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613302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478830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38175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696894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331292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9793478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561048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0777842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604619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329581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4833" y="0"/>
            <a:ext cx="26670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0"/>
            <a:ext cx="7802033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493062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"/>
            <a:ext cx="10028767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34" charset="0"/>
              </a:rPr>
              <a:t>Second level</a:t>
            </a:r>
          </a:p>
          <a:p>
            <a:pPr lvl="2"/>
            <a:r>
              <a:rPr lang="en-US">
                <a:sym typeface="Arial" pitchFamily="34" charset="0"/>
              </a:rPr>
              <a:t>Third level</a:t>
            </a:r>
          </a:p>
          <a:p>
            <a:pPr lvl="3"/>
            <a:r>
              <a:rPr lang="en-US">
                <a:sym typeface="Arial" pitchFamily="34" charset="0"/>
              </a:rPr>
              <a:t>Fourth level</a:t>
            </a:r>
          </a:p>
          <a:p>
            <a:pPr lvl="4"/>
            <a:r>
              <a:rPr lang="en-US">
                <a:sym typeface="Arial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73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+mj-lt"/>
          <a:ea typeface="+mj-ea"/>
          <a:cs typeface="+mj-cs"/>
          <a:sym typeface="Arial Bold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marL="228600" indent="-228600" algn="l" rtl="0" fontAlgn="base">
        <a:spcBef>
          <a:spcPts val="1000"/>
        </a:spcBef>
        <a:spcAft>
          <a:spcPct val="0"/>
        </a:spcAft>
        <a:buClr>
          <a:srgbClr val="0000FF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 Bold" charset="0"/>
        </a:defRPr>
      </a:lvl1pPr>
      <a:lvl2pPr marL="419100" indent="-228600" algn="l" rtl="0" fontAlgn="base">
        <a:spcBef>
          <a:spcPts val="7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2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2pPr>
      <a:lvl3pPr marL="644525" indent="-225425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3pPr>
      <a:lvl4pPr marL="874713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4pPr>
      <a:lvl5pPr marL="11049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5pPr>
      <a:lvl6pPr marL="15621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6pPr>
      <a:lvl7pPr marL="20193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7pPr>
      <a:lvl8pPr marL="24765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8pPr>
      <a:lvl9pPr marL="29337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3733800"/>
            <a:ext cx="7775575" cy="2057400"/>
          </a:xfrm>
        </p:spPr>
        <p:txBody>
          <a:bodyPr/>
          <a:lstStyle/>
          <a:p>
            <a:pPr algn="ctr">
              <a:buNone/>
            </a:pPr>
            <a:endParaRPr lang="en-US" dirty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rgbClr val="0000FF"/>
                </a:solidFill>
              </a:rPr>
              <a:t>Donatella </a:t>
            </a:r>
            <a:r>
              <a:rPr lang="en-US" dirty="0" err="1">
                <a:solidFill>
                  <a:srgbClr val="0000FF"/>
                </a:solidFill>
              </a:rPr>
              <a:t>Sciuto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09800" y="213042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kern="0" dirty="0">
                <a:solidFill>
                  <a:srgbClr val="0000FF"/>
                </a:solidFill>
                <a:latin typeface="Arial Bold"/>
                <a:ea typeface="+mj-ea"/>
                <a:cs typeface="+mj-cs"/>
                <a:sym typeface="Arial Bold" charset="0"/>
              </a:rPr>
              <a:t>Awards</a:t>
            </a:r>
            <a:br>
              <a:rPr lang="en-US" sz="3200" kern="0" dirty="0">
                <a:solidFill>
                  <a:srgbClr val="0000FF"/>
                </a:solidFill>
                <a:latin typeface="Arial Bold"/>
                <a:ea typeface="+mj-ea"/>
                <a:cs typeface="+mj-cs"/>
                <a:sym typeface="Arial Bold" charset="0"/>
              </a:rPr>
            </a:br>
            <a:endParaRPr lang="en-US" sz="3200" kern="0" dirty="0">
              <a:solidFill>
                <a:srgbClr val="0000FF"/>
              </a:solidFill>
              <a:latin typeface="Arial Bold"/>
              <a:ea typeface="+mj-ea"/>
              <a:cs typeface="+mj-cs"/>
              <a:sym typeface="Arial Bold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0900" y="1"/>
            <a:ext cx="7861300" cy="1096963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Updates 2011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143000"/>
            <a:ext cx="8915400" cy="52451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000">
                <a:ea typeface="ＭＳ Ｐゴシック" pitchFamily="34" charset="-128"/>
              </a:rPr>
              <a:t>Kaufman Award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>
                <a:ea typeface="ＭＳ Ｐゴシック" pitchFamily="34" charset="-128"/>
              </a:rPr>
              <a:t>2010 award to Pat Pistilli  who </a:t>
            </a:r>
            <a:r>
              <a:rPr lang="en-US" sz="1800"/>
              <a:t>pioneered the EDA industry and built the Design Automation Conference as its premiere showcase and networking platform </a:t>
            </a:r>
            <a:endParaRPr lang="en-US" sz="1800">
              <a:ea typeface="ＭＳ Ｐゴシック" pitchFamily="34" charset="-128"/>
            </a:endParaRPr>
          </a:p>
          <a:p>
            <a:pPr lvl="1" eaLnBrk="1" hangingPunct="1">
              <a:spcBef>
                <a:spcPct val="40000"/>
              </a:spcBef>
            </a:pPr>
            <a:r>
              <a:rPr lang="en-US" sz="1800">
                <a:ea typeface="ＭＳ Ｐゴシック" pitchFamily="34" charset="-128"/>
              </a:rPr>
              <a:t>2011: call closes June 30</a:t>
            </a:r>
          </a:p>
          <a:p>
            <a:pPr eaLnBrk="1" hangingPunct="1">
              <a:spcBef>
                <a:spcPct val="40000"/>
              </a:spcBef>
            </a:pPr>
            <a:r>
              <a:rPr lang="en-US" sz="2000">
                <a:ea typeface="ＭＳ Ｐゴシック" pitchFamily="34" charset="-128"/>
              </a:rPr>
              <a:t>Pederson Award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>
                <a:ea typeface="ＭＳ Ｐゴシック" pitchFamily="34" charset="-128"/>
              </a:rPr>
              <a:t>Endowment covers the cost ($2K) from 2010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/>
              <a:t>2011 award: </a:t>
            </a:r>
          </a:p>
          <a:p>
            <a:pPr lvl="2" eaLnBrk="1" hangingPunct="1">
              <a:spcBef>
                <a:spcPct val="40000"/>
              </a:spcBef>
            </a:pPr>
            <a:r>
              <a:rPr lang="en-US" sz="1800"/>
              <a:t>Singhee and R. A. Rutenbar, "Statistical Blockade: Very Fast Statistical Simulation and Modeling of Rare Circuit Events and Its Application to Memory Design," IEEE Transactions on Computer-Aided Design of Integrated Circuits and Systems, Vol. 28, No. 8, pp. 1176-1189, August 2009</a:t>
            </a:r>
          </a:p>
          <a:p>
            <a:endParaRPr lang="en-US" b="0">
              <a:ea typeface="ＭＳ Ｐゴシック" pitchFamily="34" charset="-128"/>
            </a:endParaRPr>
          </a:p>
        </p:txBody>
      </p:sp>
      <p:sp>
        <p:nvSpPr>
          <p:cNvPr id="5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Awards Update 2011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>
                <a:ea typeface="ＭＳ Ｐゴシック" pitchFamily="34" charset="-128"/>
              </a:rPr>
              <a:t>Newton Technical Impact Award in Electronic Design Automation</a:t>
            </a:r>
          </a:p>
          <a:p>
            <a:r>
              <a:rPr lang="en-US" sz="2000">
                <a:ea typeface="ＭＳ Ｐゴシック" pitchFamily="34" charset="-128"/>
              </a:rPr>
              <a:t>Award Citation:  for pionieering work on technology mapping for FPGA that has made significant impact to the FPGA research community and industry</a:t>
            </a:r>
          </a:p>
          <a:p>
            <a:r>
              <a:rPr lang="en-US" sz="2000">
                <a:ea typeface="ＭＳ Ｐゴシック" pitchFamily="34" charset="-128"/>
              </a:rPr>
              <a:t>Title: FlowMap: an optimal technology mapping algorithm for delay optimization in lookup-table based FPGA designs," IEEE Transactions on Computer-Aided Design of Integrated Circuits and Systems, January 1994, Vol. 13, Issue 1. Pages 1-12</a:t>
            </a:r>
          </a:p>
          <a:p>
            <a:r>
              <a:rPr lang="en-US" sz="2000">
                <a:ea typeface="ＭＳ Ｐゴシック" pitchFamily="34" charset="-128"/>
              </a:rPr>
              <a:t>Recipients: Dr. Jason Cong, UCLA,  Dr. Yuzheng Ding, Xilinx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Updates 2011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930400" y="1473200"/>
            <a:ext cx="8229600" cy="5384800"/>
          </a:xfrm>
        </p:spPr>
        <p:txBody>
          <a:bodyPr/>
          <a:lstStyle/>
          <a:p>
            <a:pPr>
              <a:buFont typeface="Wingdings" charset="0"/>
              <a:buChar char="§"/>
              <a:defRPr/>
            </a:pPr>
            <a:r>
              <a:rPr lang="en-US" sz="2000" dirty="0"/>
              <a:t>Early Career Award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1800" dirty="0"/>
              <a:t>4 nominations received</a:t>
            </a:r>
          </a:p>
          <a:p>
            <a:pPr lvl="2">
              <a:defRPr/>
            </a:pPr>
            <a:r>
              <a:rPr lang="en-US" sz="1600" dirty="0"/>
              <a:t>Note: did not succeed at increasing nominations or candidates from industry through mailing lists.</a:t>
            </a:r>
          </a:p>
          <a:p>
            <a:pPr lvl="2">
              <a:defRPr/>
            </a:pPr>
            <a:r>
              <a:rPr lang="en-US" sz="1600" dirty="0"/>
              <a:t>Action for next year: identify ahead potential candidates and nominators and solicit more directly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1800" dirty="0"/>
              <a:t>2011 recipient: The Awards Committee unanimously proposes Valeria </a:t>
            </a:r>
            <a:r>
              <a:rPr lang="en-US" sz="1800" dirty="0" err="1"/>
              <a:t>Bertacco</a:t>
            </a:r>
            <a:endParaRPr lang="en-US" sz="1800" dirty="0"/>
          </a:p>
          <a:p>
            <a:pPr>
              <a:buFont typeface="Wingdings" charset="0"/>
              <a:buChar char="§"/>
              <a:defRPr/>
            </a:pPr>
            <a:r>
              <a:rPr lang="en-US" sz="2000" dirty="0"/>
              <a:t>Distinguished Service Award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1800" dirty="0"/>
              <a:t>No nominations for 2011</a:t>
            </a:r>
          </a:p>
          <a:p>
            <a:pPr marL="230187" lvl="1" indent="0">
              <a:buNone/>
              <a:defRPr/>
            </a:pPr>
            <a:endParaRPr lang="en-US" dirty="0"/>
          </a:p>
          <a:p>
            <a:pPr lvl="1">
              <a:buFont typeface="Arial" charset="0"/>
              <a:buChar char="–"/>
              <a:defRPr/>
            </a:pPr>
            <a:endParaRPr lang="en-US" dirty="0"/>
          </a:p>
          <a:p>
            <a:pPr lvl="1">
              <a:buFont typeface="Arial" charset="0"/>
              <a:buChar char="–"/>
              <a:defRPr/>
            </a:pPr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Outstanding Service Contribution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>
                <a:ea typeface="ＭＳ Ｐゴシック" pitchFamily="34" charset="-128"/>
              </a:rPr>
              <a:t>Executive  committee proposed to the BOG last year to recognize  Outstanding Service Contribution award to major conferences sponsored by CEDA: DAC, ICCAD, DATE</a:t>
            </a:r>
          </a:p>
          <a:p>
            <a:pPr marL="228600" lvl="1" indent="0">
              <a:buNone/>
            </a:pPr>
            <a:r>
              <a:rPr lang="en-US"/>
              <a:t>DAC 2011: recognizes Sachin Sapatnekar as 2010 General Chair</a:t>
            </a:r>
          </a:p>
          <a:p>
            <a:pPr marL="228600" lvl="1" indent="0">
              <a:buNone/>
            </a:pPr>
            <a:r>
              <a:rPr lang="en-US"/>
              <a:t>ICCAD 2011: Louis Scheffer as 2010 General Chair</a:t>
            </a:r>
          </a:p>
          <a:p>
            <a:pPr marL="228600" lvl="1" indent="0">
              <a:buNone/>
            </a:pPr>
            <a:r>
              <a:rPr lang="en-US"/>
              <a:t>DATE 2012: Bashir Al Hashimi as General Chair of DATE 2011</a:t>
            </a:r>
          </a:p>
          <a:p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Issues with McCalla award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2209801" y="1776414"/>
            <a:ext cx="7775575" cy="4827587"/>
          </a:xfrm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Conference award sponsored by CEDA funds</a:t>
            </a:r>
          </a:p>
          <a:p>
            <a:pPr lvl="2"/>
            <a:r>
              <a:rPr lang="en-US"/>
              <a:t>Accounting to be managed differently to comply with IEEE rules (put into conference budget)</a:t>
            </a:r>
          </a:p>
          <a:p>
            <a:r>
              <a:rPr lang="en-US">
                <a:ea typeface="ＭＳ Ｐゴシック" pitchFamily="34" charset="-128"/>
              </a:rPr>
              <a:t>Discussion with ACM SigDA that co-sponsors 1/3 of the award to modify the award</a:t>
            </a:r>
          </a:p>
          <a:p>
            <a:pPr lvl="1"/>
            <a:r>
              <a:rPr lang="en-US"/>
              <a:t>We proposed to split the 6K into three awards</a:t>
            </a:r>
          </a:p>
          <a:p>
            <a:pPr lvl="1"/>
            <a:r>
              <a:rPr lang="en-US"/>
              <a:t>Problem with ACM: award has been approved for 6K but there is no constraint into giving more than one best paper</a:t>
            </a:r>
          </a:p>
          <a:p>
            <a:pPr lvl="1"/>
            <a:r>
              <a:rPr lang="en-US"/>
              <a:t>Conclusion: we cannot explicitly divide the award into three but we can encourage ICCAD committee to select three papers</a:t>
            </a:r>
          </a:p>
          <a:p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- Title and Content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 copy">
      <a:majorFont>
        <a:latin typeface="Arial Bold"/>
        <a:ea typeface="ヒラギノ角ゴ ProN W6"/>
        <a:cs typeface="ヒラギノ角ゴ ProN W6"/>
      </a:majorFont>
      <a:minorFont>
        <a:latin typeface="Arial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411</Words>
  <Application>Microsoft Office PowerPoint</Application>
  <PresentationFormat>Widescreen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Arial Bold</vt:lpstr>
      <vt:lpstr>Calibri</vt:lpstr>
      <vt:lpstr>Calibri Light</vt:lpstr>
      <vt:lpstr>Gill Sans</vt:lpstr>
      <vt:lpstr>Tahoma</vt:lpstr>
      <vt:lpstr>Times New Roman</vt:lpstr>
      <vt:lpstr>Wingdings</vt:lpstr>
      <vt:lpstr>Office Theme</vt:lpstr>
      <vt:lpstr>SRC</vt:lpstr>
      <vt:lpstr>Default - Title and Content copy</vt:lpstr>
      <vt:lpstr>PowerPoint Presentation</vt:lpstr>
      <vt:lpstr>Updates 2011</vt:lpstr>
      <vt:lpstr>Awards Update 2011</vt:lpstr>
      <vt:lpstr>Updates 2011</vt:lpstr>
      <vt:lpstr>Outstanding Service Contribution</vt:lpstr>
      <vt:lpstr>Issues with McCalla award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12</cp:revision>
  <dcterms:created xsi:type="dcterms:W3CDTF">2022-06-09T15:14:19Z</dcterms:created>
  <dcterms:modified xsi:type="dcterms:W3CDTF">2022-06-09T15:36:06Z</dcterms:modified>
</cp:coreProperties>
</file>