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4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0" r:id="rId3"/>
    <p:sldMasterId id="2147483682" r:id="rId4"/>
    <p:sldMasterId id="2147483694" r:id="rId5"/>
  </p:sldMasterIdLst>
  <p:notesMasterIdLst>
    <p:notesMasterId r:id="rId18"/>
  </p:notesMasterIdLst>
  <p:sldIdLst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363" r:id="rId15"/>
    <p:sldId id="283" r:id="rId16"/>
    <p:sldId id="284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AB57C6-860C-46AA-9A9F-6BD5EA735C9E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5CAA84-DC94-43EE-8A62-4832C6E52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474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F0E3E-21D3-31A8-C27E-A993B9CC4A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F36DB1-F579-4D82-6CD0-4257D770F6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68C52-24AE-B080-B671-30C0EF1C2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A2D4F1-FBF3-FF6B-748E-4EE24A7C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7EB8AB-A917-1235-873E-4FEC1804B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446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42A08-5789-A157-793A-DD36A0F97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861A81-13B8-706A-B4DB-A47A8F3CA3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588FB9-5F7C-02E2-ED6B-C8D979E40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A37035-6A67-67A8-94FA-B7C8AB309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3297B5-97E8-9219-2BD3-08BCE5060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417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8C5D34-2A5A-753E-F1DB-5DE57493ED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A8E232-67A7-1DD3-D547-4672765EDD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44E895-A260-84DB-62DC-8096BD071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71E7B-ED8A-A560-AD18-18C84D2A6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51C117-E9DA-31DB-DE33-3B60CA612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8496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0" y="3276600"/>
            <a:ext cx="12192000" cy="0"/>
          </a:xfrm>
          <a:prstGeom prst="line">
            <a:avLst/>
          </a:prstGeom>
          <a:noFill/>
          <a:ln w="38100">
            <a:solidFill>
              <a:srgbClr val="002D6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pic>
        <p:nvPicPr>
          <p:cNvPr id="5" name="Picture 8" descr="CEDAlogoColo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6801" y="838200"/>
            <a:ext cx="7897284" cy="155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16001" y="3886200"/>
            <a:ext cx="10363200" cy="579438"/>
          </a:xfrm>
        </p:spPr>
        <p:txBody>
          <a:bodyPr wrap="square" anchor="b">
            <a:spAutoFit/>
          </a:bodyPr>
          <a:lstStyle>
            <a:lvl1pPr>
              <a:defRPr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7601" y="5105401"/>
            <a:ext cx="10363200" cy="519113"/>
          </a:xfrm>
        </p:spPr>
        <p:txBody>
          <a:bodyPr/>
          <a:lstStyle>
            <a:lvl1pPr marL="0" indent="0" algn="ctr">
              <a:buFont typeface="Wingdings" charset="2"/>
              <a:buNone/>
              <a:defRPr>
                <a:solidFill>
                  <a:srgbClr val="6578A2"/>
                </a:solidFill>
              </a:defRPr>
            </a:lvl1pPr>
          </a:lstStyle>
          <a:p>
            <a:r>
              <a:rPr lang="en-US"/>
              <a:t>Subtitle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10962218" y="6435725"/>
            <a:ext cx="1071033" cy="304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0">
                <a:solidFill>
                  <a:srgbClr val="E51837"/>
                </a:solidFill>
                <a:latin typeface="Tahoma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3086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10972800" cy="464820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D80FE5-F6A4-4408-9D64-7361C7D3C16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4297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tabLst/>
              <a:defRPr sz="3600" b="1" cap="small" baseline="0"/>
            </a:lvl1pPr>
          </a:lstStyle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+mj-lt"/>
                <a:ea typeface="MS PGothic" pitchFamily="34" charset="-128"/>
              </a:rPr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 algn="ctr">
              <a:spcAft>
                <a:spcPts val="1200"/>
              </a:spcAft>
              <a:buNone/>
              <a:def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+mn-lt"/>
                <a:ea typeface="MS PGothic" pitchFamily="34" charset="-128"/>
                <a:cs typeface="ＭＳ Ｐゴシック" charset="-128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+mn-lt"/>
                <a:ea typeface="MS PGothic" pitchFamily="34" charset="-128"/>
              </a:rPr>
              <a:t>Click to edit Master title style</a:t>
            </a:r>
          </a:p>
          <a:p>
            <a:pPr lvl="0"/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2D62"/>
              </a:solidFill>
              <a:effectLst/>
              <a:uLnTx/>
              <a:uFillTx/>
              <a:latin typeface="+mn-lt"/>
              <a:ea typeface="MS PGothic" pitchFamily="34" charset="-128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F42220-7FDF-4CE8-8A03-14384AFC497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7156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5689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95400"/>
            <a:ext cx="5689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FF5684-82FC-4091-8ED3-85161EC0774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5699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0CE70A-5F06-4FCD-8800-B7B1AFE74A2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2671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9A793C-B2FF-40D2-AA08-30DB1590CFD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6372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261BF1-5648-4B97-B973-4482831CC49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8697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B19144-DA24-4577-B593-7F31D12A1FB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192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CA266-4CB5-6127-1729-7721CC5C7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208CC-DD98-AB03-62EC-33056E97D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4F7765-7766-605D-C228-55E21D0F9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88267E-9BAC-1AFE-1BB2-C4B39EB7F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640DE5-B4FE-DF4D-14C9-F19DDBF43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6510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>
            <a:no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B08A0A-9EE6-4522-B414-FEFF62E946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6643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3291A61-24C6-43AA-B3C0-499D15908F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51107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B9B90BF-AB08-4265-A694-890B929551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758758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5788A44-757A-4CFC-8E0C-6DACF10E6E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270992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8800" y="3886200"/>
            <a:ext cx="4165600" cy="175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3886200"/>
            <a:ext cx="4165600" cy="175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0C17564-B4FF-472C-87F3-12C487C11C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293455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057C873-7666-4D85-9ACE-5F5F5F6628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339535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85220A5-A53D-479E-9055-B22C8F2FFE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72873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F3F3D6F-B0E4-42BD-A1F1-93C6844C20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817306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7767442-E5B6-460D-B48D-01469887C1C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266012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6F6789C-D195-4B68-9BF6-8CA24601A7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95586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DB287-CA0A-9C18-0937-0EA3B0E54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69E9D9-8C15-9807-CFA1-CCDAE1D6BF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67ED7C-28E4-DCF0-8D61-94650BE90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424CE6-C138-A5F6-E598-AB37EF841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F0B67F-397E-2521-5AD3-1F606032C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90413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48A2CC4-16BC-4543-8402-B54376F36F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062566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2130426"/>
            <a:ext cx="2590800" cy="35083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130426"/>
            <a:ext cx="7569200" cy="35083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E5B9B56-1CBB-419A-8A70-B8284E6987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522005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5019F35-4028-4727-A8E3-54E5F5B8F0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769566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D7471C7-C57D-4494-ADFF-6583190371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596288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197D90F-EB8F-49AB-8DA7-28A3E3B73B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023160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43000"/>
            <a:ext cx="53848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43000"/>
            <a:ext cx="53848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811306F-5CA8-4325-A75A-A582A083B0A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071389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0FD6CC8-D340-43AF-A425-016E7B2EFF9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228579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E6EB54C-BD8B-447F-A455-C0943642A3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935136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63F8219-0B0C-40BE-B780-1797E08B79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397859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7A06046-9A83-40CF-9755-ED63554AF3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45856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EEA10-A724-0304-B0CE-D7E308D34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B3297-39C4-4945-BB20-5D8071A97F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CD7566-CCEB-5FBB-982D-C1C2633466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3709DD-121D-CC97-33AE-F82EF8D33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43FAE7-8486-A68A-C51D-13A9B31B8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06A687-C1B8-FC8F-01AE-B65E8969A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86803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CC6B941-664B-41B5-A636-7A2478E7D9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965324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7D286B2-4418-45A7-86FE-08DC4B4C28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992561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63547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26400" cy="63547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4D29852-5AA0-4BC5-9D51-BE6776DF4E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031878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66CFB75-AFB3-45F0-A6BA-5B4943D752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31590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F406B38-6BF9-48A3-A24A-30D644749A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34687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74F1086-04A2-4AF9-B134-F1BEB6BBE0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105234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A6674E9-E098-42B4-B573-1302D98FEA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154962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45EA50F-CCB6-4B7D-B52A-A5430D4CAE7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151104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2290BFE-EBFD-4B48-9FDF-21A5B5BD3F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542851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A44D0D9-0631-4C2E-B775-77D8DCE43C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50126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DED1B-A878-AD98-663C-9EB670A84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22080E-8813-81A4-F651-15114E90DB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F9DEEF-4F46-0D06-AEE5-F91E7CD3FC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98D04A-B088-6376-CA8D-B8C4E371DC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48760D-C36C-9C17-7277-1F125D80E5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3CF413-A497-26D9-0277-5D12BF4DB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ADE8AA-F5E5-4437-90ED-2461BB55F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9D64A2-581A-F4E0-55B3-234EFADFF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73711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1EC0C91-BF6B-4BAB-A2F1-1D0C688B2B4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191347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DCA364A-E962-4CBE-9CED-CD140E9F2B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074721"/>
      </p:ext>
    </p:extLst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57665F0-FAD9-45C4-AA71-9059F193AD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50298"/>
      </p:ext>
    </p:extLst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0B4F31F-2019-4D8E-811B-A6632BF932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25537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05858-7C59-4F91-924E-4C3D55D04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3AB693-A380-A434-8262-36683396A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6B277E-3D3E-2815-0205-21D4DCF6A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5547E5-543D-1D14-196C-EFE91B640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342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2C251B-1786-0A7B-2C21-2E4082CB4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9EDC2E-5B83-B950-46F7-4856A7A3E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BD9BB4-33AF-FC09-7A9B-F6351A043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327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9AECC-6A42-94DA-9BFE-A49375B41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13A5B-C9BB-E37C-97FC-5C5DC6E29A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9BA259-5AC9-B208-EE0B-9052EE43AB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8DCB00-866D-7997-C839-FCBF38586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C40334-73BE-89B6-2E49-151834CA8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7905E7-4461-D160-2538-70B720014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557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842D6-2B26-2DEA-9757-450DEB47C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E9EDCE-B96F-BA84-9139-F2472ACB91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7825CE-0FDB-42C9-21D7-777C8084BC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6DAFA7-EB47-E9DD-2728-0AF7CFBFF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371215-885C-2BF8-1805-85D4AA56E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50BAED-85E8-CE2A-4B9B-24CEACDFD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851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E4361E-C04D-7D5A-5526-F2219FAAF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E6894D-FE22-57C8-543F-BC201D1BEF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1D677F-BABE-7D08-A3A4-9B2CE96728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E8803C-1D93-D720-4EA9-B8AC62498D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DBD7FA-8CDE-4662-A047-BCBBC5747B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018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2800" y="76200"/>
            <a:ext cx="1048173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143000"/>
            <a:ext cx="115824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871200" y="6477000"/>
            <a:ext cx="117686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r">
              <a:defRPr sz="1400" b="0">
                <a:solidFill>
                  <a:srgbClr val="002D62"/>
                </a:solidFill>
              </a:defRPr>
            </a:lvl1pPr>
          </a:lstStyle>
          <a:p>
            <a:fld id="{69E833DE-8EDD-4C46-8D59-275092CA302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>
            <a:off x="0" y="990600"/>
            <a:ext cx="12192000" cy="0"/>
          </a:xfrm>
          <a:prstGeom prst="line">
            <a:avLst/>
          </a:prstGeom>
          <a:noFill/>
          <a:ln w="38100">
            <a:solidFill>
              <a:srgbClr val="002D6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pic>
        <p:nvPicPr>
          <p:cNvPr id="1030" name="Picture 10" descr="CEDA_Logo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211888"/>
            <a:ext cx="27432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03200" y="6477000"/>
            <a:ext cx="28448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400" b="0">
                <a:latin typeface="Tahoma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311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+mj-lt"/>
          <a:ea typeface="MS PGothic" pitchFamily="34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10000"/>
        <a:buFont typeface="Wingdings" pitchFamily="2" charset="2"/>
        <a:buChar char="§"/>
        <a:defRPr sz="2400">
          <a:solidFill>
            <a:srgbClr val="002D62"/>
          </a:solidFill>
          <a:latin typeface="+mn-lt"/>
          <a:ea typeface="MS PGothic" pitchFamily="34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D7FA7"/>
        </a:buClr>
        <a:buFont typeface="Wingdings" pitchFamily="2" charset="2"/>
        <a:buChar char="§"/>
        <a:defRPr sz="2000">
          <a:solidFill>
            <a:srgbClr val="6D7FA7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5000"/>
        <a:buChar char="•"/>
        <a:defRPr>
          <a:solidFill>
            <a:srgbClr val="002D62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D7FA7"/>
        </a:buClr>
        <a:buSzPct val="95000"/>
        <a:buChar char="•"/>
        <a:defRPr>
          <a:solidFill>
            <a:srgbClr val="6D7FA7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>
          <a:solidFill>
            <a:srgbClr val="002D62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49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130426"/>
            <a:ext cx="10363200" cy="1470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Lucida Grande" charset="0"/>
              </a:rPr>
              <a:t>Click to edit Master title style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28800" y="3886200"/>
            <a:ext cx="8534400" cy="1752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Lucida Grande" charset="0"/>
              </a:rPr>
              <a:t>Click to edit Master text styles</a:t>
            </a:r>
          </a:p>
          <a:p>
            <a:pPr lvl="1"/>
            <a:r>
              <a:rPr lang="en-US">
                <a:sym typeface="Lucida Grande" charset="0"/>
              </a:rPr>
              <a:t>Second level</a:t>
            </a:r>
          </a:p>
          <a:p>
            <a:pPr lvl="2"/>
            <a:r>
              <a:rPr lang="en-US">
                <a:sym typeface="Lucida Grande" charset="0"/>
              </a:rPr>
              <a:t>Third level</a:t>
            </a:r>
          </a:p>
          <a:p>
            <a:pPr lvl="3"/>
            <a:r>
              <a:rPr lang="en-US">
                <a:sym typeface="Lucida Grande" charset="0"/>
              </a:rPr>
              <a:t>Fourth level</a:t>
            </a:r>
          </a:p>
          <a:p>
            <a:pPr lvl="4"/>
            <a:r>
              <a:rPr lang="en-US">
                <a:sym typeface="Lucida Grande" charset="0"/>
              </a:rPr>
              <a:t>Fifth level</a:t>
            </a:r>
          </a:p>
        </p:txBody>
      </p:sp>
      <p:sp>
        <p:nvSpPr>
          <p:cNvPr id="6147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1857568" y="0"/>
            <a:ext cx="334433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1"/>
                </a:solidFill>
                <a:latin typeface="+mn-lt"/>
                <a:ea typeface="Lucida Grande" charset="0"/>
                <a:cs typeface="Lucida Grande" charset="0"/>
                <a:sym typeface="Lucida Grande" charset="0"/>
              </a:defRPr>
            </a:lvl1pPr>
          </a:lstStyle>
          <a:p>
            <a:fld id="{BFE9961E-50D8-47C5-8741-0027EB1908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47360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ransition/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  <a:sym typeface="Lucida Grande" charset="0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9pPr>
    </p:titleStyle>
    <p:bodyStyle>
      <a:lvl1pPr algn="ctr" rtl="0" fontAlgn="base">
        <a:spcBef>
          <a:spcPts val="7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1pPr>
      <a:lvl2pPr marL="419100" algn="ctr" rtl="0" fontAlgn="base">
        <a:spcBef>
          <a:spcPts val="6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2pPr>
      <a:lvl3pPr marL="8763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3pPr>
      <a:lvl4pPr marL="1333500" algn="ctr" rtl="0" fontAlgn="base">
        <a:spcBef>
          <a:spcPts val="4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4pPr>
      <a:lvl5pPr marL="1790700" algn="ctr" rtl="0" fontAlgn="base">
        <a:spcBef>
          <a:spcPts val="4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5pPr>
      <a:lvl6pPr marL="2247900" algn="ctr" rtl="0" fontAlgn="base">
        <a:spcBef>
          <a:spcPts val="4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6pPr>
      <a:lvl7pPr marL="2705100" algn="ctr" rtl="0" fontAlgn="base">
        <a:spcBef>
          <a:spcPts val="4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7pPr>
      <a:lvl8pPr marL="3162300" algn="ctr" rtl="0" fontAlgn="base">
        <a:spcBef>
          <a:spcPts val="4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8pPr>
      <a:lvl9pPr marL="3619500" algn="ctr" rtl="0" fontAlgn="base">
        <a:spcBef>
          <a:spcPts val="4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49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639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Lucida Grande" charset="0"/>
              </a:rPr>
              <a:t>Click to edit Master title style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143000"/>
            <a:ext cx="10972800" cy="5486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Lucida Grande" charset="0"/>
              </a:rPr>
              <a:t>Click to edit Master text styles</a:t>
            </a:r>
          </a:p>
          <a:p>
            <a:pPr lvl="1"/>
            <a:r>
              <a:rPr lang="en-US">
                <a:sym typeface="Lucida Grande" charset="0"/>
              </a:rPr>
              <a:t>Second level</a:t>
            </a:r>
          </a:p>
          <a:p>
            <a:pPr lvl="2"/>
            <a:r>
              <a:rPr lang="en-US">
                <a:sym typeface="Lucida Grande" charset="0"/>
              </a:rPr>
              <a:t>Third level</a:t>
            </a:r>
          </a:p>
          <a:p>
            <a:pPr lvl="3"/>
            <a:r>
              <a:rPr lang="en-US">
                <a:sym typeface="Lucida Grande" charset="0"/>
              </a:rPr>
              <a:t>Fourth level</a:t>
            </a:r>
          </a:p>
          <a:p>
            <a:pPr lvl="4"/>
            <a:r>
              <a:rPr lang="en-US">
                <a:sym typeface="Lucida Grande" charset="0"/>
              </a:rPr>
              <a:t>Fifth level</a:t>
            </a:r>
          </a:p>
        </p:txBody>
      </p:sp>
      <p:sp>
        <p:nvSpPr>
          <p:cNvPr id="7171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1857568" y="0"/>
            <a:ext cx="334433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1"/>
                </a:solidFill>
                <a:latin typeface="+mn-lt"/>
                <a:ea typeface="Lucida Grande" charset="0"/>
                <a:cs typeface="Lucida Grande" charset="0"/>
                <a:sym typeface="Lucida Grande" charset="0"/>
              </a:defRPr>
            </a:lvl1pPr>
          </a:lstStyle>
          <a:p>
            <a:fld id="{994FF0FC-C9A3-4B93-BC47-F817B17D845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35437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ransition/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  <a:sym typeface="Lucida Grande" charset="0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9pPr>
    </p:titleStyle>
    <p:bodyStyle>
      <a:lvl1pPr marL="342900" indent="-342900" algn="l" rtl="0" fontAlgn="base">
        <a:spcBef>
          <a:spcPts val="700"/>
        </a:spcBef>
        <a:spcAft>
          <a:spcPct val="0"/>
        </a:spcAft>
        <a:buClr>
          <a:srgbClr val="FFFFFF"/>
        </a:buClr>
        <a:buSzPct val="100000"/>
        <a:buFont typeface="Arial" pitchFamily="34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1pPr>
      <a:lvl2pPr marL="704850" indent="-285750" algn="l" rtl="0" fontAlgn="base">
        <a:spcBef>
          <a:spcPts val="600"/>
        </a:spcBef>
        <a:spcAft>
          <a:spcPct val="0"/>
        </a:spcAft>
        <a:buClr>
          <a:srgbClr val="FFFFFF"/>
        </a:buClr>
        <a:buSzPct val="100000"/>
        <a:buFont typeface="Arial" pitchFamily="34" charset="0"/>
        <a:buChar char="–"/>
        <a:defRPr sz="24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2pPr>
      <a:lvl3pPr marL="1104900" indent="-228600" algn="l" rtl="0" fontAlgn="base">
        <a:spcBef>
          <a:spcPts val="500"/>
        </a:spcBef>
        <a:spcAft>
          <a:spcPct val="0"/>
        </a:spcAft>
        <a:buClr>
          <a:srgbClr val="FFFFFF"/>
        </a:buClr>
        <a:buSzPct val="100000"/>
        <a:buFont typeface="Arial" pitchFamily="34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3pPr>
      <a:lvl4pPr marL="1562100" indent="-228600" algn="l" rtl="0" fontAlgn="base">
        <a:spcBef>
          <a:spcPts val="400"/>
        </a:spcBef>
        <a:spcAft>
          <a:spcPct val="0"/>
        </a:spcAft>
        <a:buClr>
          <a:srgbClr val="FFFFFF"/>
        </a:buClr>
        <a:buSzPct val="100000"/>
        <a:buFont typeface="Arial" pitchFamily="34" charset="0"/>
        <a:buChar char="–"/>
        <a:defRPr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4pPr>
      <a:lvl5pPr marL="2019300" indent="-228600" algn="l" rtl="0" fontAlgn="base">
        <a:spcBef>
          <a:spcPts val="400"/>
        </a:spcBef>
        <a:spcAft>
          <a:spcPct val="0"/>
        </a:spcAft>
        <a:buClr>
          <a:srgbClr val="FFFFFF"/>
        </a:buClr>
        <a:buSzPct val="100000"/>
        <a:buFont typeface="Arial" pitchFamily="34" charset="0"/>
        <a:buChar char="»"/>
        <a:defRPr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5pPr>
      <a:lvl6pPr marL="2476500" indent="-228600" algn="l" rtl="0" fontAlgn="base">
        <a:spcBef>
          <a:spcPts val="400"/>
        </a:spcBef>
        <a:spcAft>
          <a:spcPct val="0"/>
        </a:spcAft>
        <a:buClr>
          <a:srgbClr val="FFFFFF"/>
        </a:buClr>
        <a:buSzPct val="100000"/>
        <a:buFont typeface="Arial" pitchFamily="34" charset="0"/>
        <a:buChar char="»"/>
        <a:defRPr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6pPr>
      <a:lvl7pPr marL="2933700" indent="-228600" algn="l" rtl="0" fontAlgn="base">
        <a:spcBef>
          <a:spcPts val="400"/>
        </a:spcBef>
        <a:spcAft>
          <a:spcPct val="0"/>
        </a:spcAft>
        <a:buClr>
          <a:srgbClr val="FFFFFF"/>
        </a:buClr>
        <a:buSzPct val="100000"/>
        <a:buFont typeface="Arial" pitchFamily="34" charset="0"/>
        <a:buChar char="»"/>
        <a:defRPr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7pPr>
      <a:lvl8pPr marL="3390900" indent="-228600" algn="l" rtl="0" fontAlgn="base">
        <a:spcBef>
          <a:spcPts val="400"/>
        </a:spcBef>
        <a:spcAft>
          <a:spcPct val="0"/>
        </a:spcAft>
        <a:buClr>
          <a:srgbClr val="FFFFFF"/>
        </a:buClr>
        <a:buSzPct val="100000"/>
        <a:buFont typeface="Arial" pitchFamily="34" charset="0"/>
        <a:buChar char="»"/>
        <a:defRPr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8pPr>
      <a:lvl9pPr marL="3848100" indent="-228600" algn="l" rtl="0" fontAlgn="base">
        <a:spcBef>
          <a:spcPts val="400"/>
        </a:spcBef>
        <a:spcAft>
          <a:spcPct val="0"/>
        </a:spcAft>
        <a:buClr>
          <a:srgbClr val="FFFFFF"/>
        </a:buClr>
        <a:buSzPct val="100000"/>
        <a:buFont typeface="Arial" pitchFamily="34" charset="0"/>
        <a:buChar char="»"/>
        <a:defRPr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49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639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Lucida Grande" charset="0"/>
              </a:rPr>
              <a:t>Click to edit Master title style</a:t>
            </a:r>
          </a:p>
        </p:txBody>
      </p:sp>
      <p:sp>
        <p:nvSpPr>
          <p:cNvPr id="8194" name="Text Box 2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1857568" y="0"/>
            <a:ext cx="334433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1"/>
                </a:solidFill>
                <a:latin typeface="+mn-lt"/>
                <a:ea typeface="Lucida Grande" charset="0"/>
                <a:cs typeface="Lucida Grande" charset="0"/>
                <a:sym typeface="Lucida Grande" charset="0"/>
              </a:defRPr>
            </a:lvl1pPr>
          </a:lstStyle>
          <a:p>
            <a:fld id="{44FCB1F6-F816-472D-B4A3-1B3F160BB1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26757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ransition/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  <a:sym typeface="Lucida Grande" charset="0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9pPr>
    </p:titleStyle>
    <p:bodyStyle>
      <a:lvl1pPr marL="342900" indent="-342900" algn="l" rtl="0" fontAlgn="base">
        <a:spcBef>
          <a:spcPts val="700"/>
        </a:spcBef>
        <a:spcAft>
          <a:spcPct val="0"/>
        </a:spcAft>
        <a:buClr>
          <a:srgbClr val="FFFFFF"/>
        </a:buClr>
        <a:buSzPct val="100000"/>
        <a:buFont typeface="Arial" pitchFamily="34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1pPr>
      <a:lvl2pPr marL="742950" indent="-285750" algn="l" rtl="0" fontAlgn="base">
        <a:spcBef>
          <a:spcPts val="600"/>
        </a:spcBef>
        <a:spcAft>
          <a:spcPct val="0"/>
        </a:spcAft>
        <a:buClr>
          <a:srgbClr val="FFFFFF"/>
        </a:buClr>
        <a:buSzPct val="100000"/>
        <a:buFont typeface="Arial" pitchFamily="34" charset="0"/>
        <a:buChar char="–"/>
        <a:defRPr sz="24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2pPr>
      <a:lvl3pPr marL="1143000" indent="-228600" algn="l" rtl="0" fontAlgn="base">
        <a:spcBef>
          <a:spcPts val="500"/>
        </a:spcBef>
        <a:spcAft>
          <a:spcPct val="0"/>
        </a:spcAft>
        <a:buClr>
          <a:srgbClr val="FFFFFF"/>
        </a:buClr>
        <a:buSzPct val="100000"/>
        <a:buFont typeface="Arial" pitchFamily="34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3pPr>
      <a:lvl4pPr marL="1600200" indent="-228600" algn="l" rtl="0" fontAlgn="base">
        <a:spcBef>
          <a:spcPts val="400"/>
        </a:spcBef>
        <a:spcAft>
          <a:spcPct val="0"/>
        </a:spcAft>
        <a:buClr>
          <a:srgbClr val="FFFFFF"/>
        </a:buClr>
        <a:buSzPct val="100000"/>
        <a:buFont typeface="Arial" pitchFamily="34" charset="0"/>
        <a:buChar char="–"/>
        <a:defRPr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4pPr>
      <a:lvl5pPr marL="2057400" indent="-228600" algn="l" rtl="0" fontAlgn="base">
        <a:spcBef>
          <a:spcPts val="400"/>
        </a:spcBef>
        <a:spcAft>
          <a:spcPct val="0"/>
        </a:spcAft>
        <a:buClr>
          <a:srgbClr val="FFFFFF"/>
        </a:buClr>
        <a:buSzPct val="100000"/>
        <a:buFont typeface="Arial" pitchFamily="34" charset="0"/>
        <a:buChar char="»"/>
        <a:defRPr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5pPr>
      <a:lvl6pPr marL="2514600" indent="-228600" algn="l" rtl="0" fontAlgn="base">
        <a:spcBef>
          <a:spcPts val="400"/>
        </a:spcBef>
        <a:spcAft>
          <a:spcPct val="0"/>
        </a:spcAft>
        <a:buClr>
          <a:srgbClr val="FFFFFF"/>
        </a:buClr>
        <a:buSzPct val="100000"/>
        <a:buFont typeface="Arial" pitchFamily="34" charset="0"/>
        <a:buChar char="»"/>
        <a:defRPr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6pPr>
      <a:lvl7pPr marL="2971800" indent="-228600" algn="l" rtl="0" fontAlgn="base">
        <a:spcBef>
          <a:spcPts val="400"/>
        </a:spcBef>
        <a:spcAft>
          <a:spcPct val="0"/>
        </a:spcAft>
        <a:buClr>
          <a:srgbClr val="FFFFFF"/>
        </a:buClr>
        <a:buSzPct val="100000"/>
        <a:buFont typeface="Arial" pitchFamily="34" charset="0"/>
        <a:buChar char="»"/>
        <a:defRPr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7pPr>
      <a:lvl8pPr marL="3429000" indent="-228600" algn="l" rtl="0" fontAlgn="base">
        <a:spcBef>
          <a:spcPts val="400"/>
        </a:spcBef>
        <a:spcAft>
          <a:spcPct val="0"/>
        </a:spcAft>
        <a:buClr>
          <a:srgbClr val="FFFFFF"/>
        </a:buClr>
        <a:buSzPct val="100000"/>
        <a:buFont typeface="Arial" pitchFamily="34" charset="0"/>
        <a:buChar char="»"/>
        <a:defRPr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8pPr>
      <a:lvl9pPr marL="3886200" indent="-228600" algn="l" rtl="0" fontAlgn="base">
        <a:spcBef>
          <a:spcPts val="400"/>
        </a:spcBef>
        <a:spcAft>
          <a:spcPct val="0"/>
        </a:spcAft>
        <a:buClr>
          <a:srgbClr val="FFFFFF"/>
        </a:buClr>
        <a:buSzPct val="100000"/>
        <a:buFont typeface="Arial" pitchFamily="34" charset="0"/>
        <a:buChar char="»"/>
        <a:defRPr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nassif@us.ibm.com" TargetMode="External"/><Relationship Id="rId1" Type="http://schemas.openxmlformats.org/officeDocument/2006/relationships/slideLayout" Target="../slideLayouts/slideLayout2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DED0E17-55C9-4769-A51E-93E2AF47573B}" type="slidenum">
              <a:rPr lang="en-US">
                <a:solidFill>
                  <a:srgbClr val="FFFFFF"/>
                </a:solidFill>
                <a:latin typeface="Lucida Grande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rgbClr val="FFFFFF"/>
              </a:solidFill>
              <a:latin typeface="Lucida Grande"/>
            </a:endParaRPr>
          </a:p>
        </p:txBody>
      </p:sp>
      <p:sp>
        <p:nvSpPr>
          <p:cNvPr id="368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CEDA Conferences</a:t>
            </a:r>
            <a:br>
              <a:rPr lang="en-US"/>
            </a:br>
            <a:r>
              <a:rPr lang="en-US"/>
              <a:t>June 2011 BoG Meeting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/>
              <a:t>Sani Nassif</a:t>
            </a:r>
          </a:p>
          <a:p>
            <a:r>
              <a:rPr lang="en-US" u="sng">
                <a:solidFill>
                  <a:srgbClr val="0000FF"/>
                </a:solidFill>
                <a:hlinkClick r:id="rId2"/>
              </a:rPr>
              <a:t>nassif@us.ibm.com</a:t>
            </a:r>
            <a:r>
              <a:rPr lang="en-US"/>
              <a:t>	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ICCAD (International Conference on CAD)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Everything on-track for November 2011</a:t>
            </a:r>
          </a:p>
          <a:p>
            <a:r>
              <a:rPr lang="en-US" dirty="0"/>
              <a:t>Building on several years of work, attempting to accelerate planning for 2012</a:t>
            </a:r>
          </a:p>
          <a:p>
            <a:r>
              <a:rPr lang="en-US" dirty="0"/>
              <a:t>Review process is happening right now…</a:t>
            </a:r>
          </a:p>
          <a:p>
            <a:r>
              <a:rPr lang="en-US" dirty="0"/>
              <a:t>Submission/Acceptance Trends: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534400" y="0"/>
            <a:ext cx="2133600" cy="228600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D41FCA0-80B9-0543-A409-F8137F6EA6C9}" type="slidenum">
              <a:rPr lang="en-US">
                <a:solidFill>
                  <a:srgbClr val="FFFFFF"/>
                </a:solidFill>
                <a:latin typeface="Lucida Grande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>
              <a:solidFill>
                <a:srgbClr val="FFFFFF"/>
              </a:solidFill>
              <a:latin typeface="Lucida Grande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676402" y="4236880"/>
          <a:ext cx="8915399" cy="19452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1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43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43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43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43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943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943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9436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9436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6388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356708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Year</a:t>
                      </a:r>
                    </a:p>
                  </a:txBody>
                  <a:tcPr marL="91432" marR="91432" marT="45700" marB="457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98</a:t>
                      </a:r>
                    </a:p>
                  </a:txBody>
                  <a:tcPr marL="91432" marR="91432" marT="45700" marB="457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99</a:t>
                      </a:r>
                    </a:p>
                  </a:txBody>
                  <a:tcPr marL="91432" marR="91432" marT="45700" marB="457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00</a:t>
                      </a:r>
                    </a:p>
                  </a:txBody>
                  <a:tcPr marL="91432" marR="91432" marT="45700" marB="457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01</a:t>
                      </a:r>
                    </a:p>
                  </a:txBody>
                  <a:tcPr marL="91432" marR="91432" marT="45700" marB="457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02</a:t>
                      </a:r>
                    </a:p>
                  </a:txBody>
                  <a:tcPr marL="91432" marR="91432" marT="45700" marB="457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03</a:t>
                      </a:r>
                    </a:p>
                  </a:txBody>
                  <a:tcPr marL="91432" marR="91432" marT="45700" marB="457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04</a:t>
                      </a:r>
                    </a:p>
                  </a:txBody>
                  <a:tcPr marL="91432" marR="91432" marT="45700" marB="457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05</a:t>
                      </a:r>
                    </a:p>
                  </a:txBody>
                  <a:tcPr marL="91432" marR="91432" marT="45700" marB="457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06</a:t>
                      </a:r>
                    </a:p>
                  </a:txBody>
                  <a:tcPr marL="91432" marR="91432" marT="45700" marB="457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07</a:t>
                      </a:r>
                    </a:p>
                  </a:txBody>
                  <a:tcPr marL="91432" marR="91432" marT="45700" marB="457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08</a:t>
                      </a:r>
                    </a:p>
                  </a:txBody>
                  <a:tcPr marL="91432" marR="91432" marT="45700" marB="457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09</a:t>
                      </a:r>
                    </a:p>
                  </a:txBody>
                  <a:tcPr marL="91432" marR="91432" marT="45700" marB="457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</a:p>
                  </a:txBody>
                  <a:tcPr marL="91432" marR="91432" marT="45700" marB="457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</a:p>
                  </a:txBody>
                  <a:tcPr marL="91432" marR="91432"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5913">
                <a:tc>
                  <a:txBody>
                    <a:bodyPr/>
                    <a:lstStyle/>
                    <a:p>
                      <a:r>
                        <a:rPr lang="en-US" sz="160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Subm</a:t>
                      </a:r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91432" marR="91432" marT="45700" marB="457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356</a:t>
                      </a:r>
                    </a:p>
                  </a:txBody>
                  <a:tcPr marL="91432" marR="91432" marT="45700" marB="457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318</a:t>
                      </a:r>
                    </a:p>
                  </a:txBody>
                  <a:tcPr marL="91432" marR="91432" marT="45700" marB="457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264</a:t>
                      </a:r>
                    </a:p>
                  </a:txBody>
                  <a:tcPr marL="91432" marR="91432" marT="45700" marB="457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301</a:t>
                      </a:r>
                    </a:p>
                  </a:txBody>
                  <a:tcPr marL="91432" marR="91432" marT="45700" marB="457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381</a:t>
                      </a:r>
                    </a:p>
                  </a:txBody>
                  <a:tcPr marL="91432" marR="91432" marT="45700" marB="457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490</a:t>
                      </a:r>
                    </a:p>
                  </a:txBody>
                  <a:tcPr marL="91432" marR="91432" marT="45700" marB="457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522</a:t>
                      </a:r>
                    </a:p>
                  </a:txBody>
                  <a:tcPr marL="91432" marR="91432" marT="45700" marB="457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540</a:t>
                      </a:r>
                    </a:p>
                  </a:txBody>
                  <a:tcPr marL="91432" marR="91432" marT="45700" marB="457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541</a:t>
                      </a:r>
                    </a:p>
                  </a:txBody>
                  <a:tcPr marL="91432" marR="91432" marT="45700" marB="457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512</a:t>
                      </a:r>
                    </a:p>
                  </a:txBody>
                  <a:tcPr marL="91432" marR="91432" marT="45700" marB="457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458</a:t>
                      </a:r>
                    </a:p>
                  </a:txBody>
                  <a:tcPr marL="91432" marR="91432" marT="45700" marB="457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438</a:t>
                      </a:r>
                    </a:p>
                  </a:txBody>
                  <a:tcPr marL="91432" marR="91432" marT="45700" marB="457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382</a:t>
                      </a:r>
                    </a:p>
                  </a:txBody>
                  <a:tcPr marL="91432" marR="91432" marT="45700" marB="457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349</a:t>
                      </a:r>
                    </a:p>
                  </a:txBody>
                  <a:tcPr marL="91432" marR="91432"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5913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Acc</a:t>
                      </a:r>
                    </a:p>
                  </a:txBody>
                  <a:tcPr marL="91432" marR="91432" marT="45700" marB="457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114</a:t>
                      </a:r>
                    </a:p>
                  </a:txBody>
                  <a:tcPr marL="91432" marR="91432" marT="45700" marB="457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106</a:t>
                      </a:r>
                    </a:p>
                  </a:txBody>
                  <a:tcPr marL="91432" marR="91432" marT="45700" marB="457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86</a:t>
                      </a:r>
                    </a:p>
                  </a:txBody>
                  <a:tcPr marL="91432" marR="91432" marT="45700" marB="457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92</a:t>
                      </a:r>
                    </a:p>
                  </a:txBody>
                  <a:tcPr marL="91432" marR="91432" marT="45700" marB="457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105</a:t>
                      </a:r>
                    </a:p>
                  </a:txBody>
                  <a:tcPr marL="91432" marR="91432" marT="45700" marB="457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129</a:t>
                      </a:r>
                    </a:p>
                  </a:txBody>
                  <a:tcPr marL="91432" marR="91432" marT="45700" marB="457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127</a:t>
                      </a:r>
                    </a:p>
                  </a:txBody>
                  <a:tcPr marL="91432" marR="91432" marT="45700" marB="457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138</a:t>
                      </a:r>
                    </a:p>
                  </a:txBody>
                  <a:tcPr marL="91432" marR="91432" marT="45700" marB="457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130</a:t>
                      </a:r>
                    </a:p>
                  </a:txBody>
                  <a:tcPr marL="91432" marR="91432" marT="45700" marB="457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139</a:t>
                      </a:r>
                    </a:p>
                  </a:txBody>
                  <a:tcPr marL="91432" marR="91432" marT="45700" marB="457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112</a:t>
                      </a:r>
                    </a:p>
                  </a:txBody>
                  <a:tcPr marL="91432" marR="91432" marT="45700" marB="45700"/>
                </a:tc>
                <a:tc>
                  <a:txBody>
                    <a:bodyPr/>
                    <a:lstStyle/>
                    <a:p>
                      <a:pPr algn="r"/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91432" marR="91432" marT="45700" marB="457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108</a:t>
                      </a:r>
                    </a:p>
                  </a:txBody>
                  <a:tcPr marL="91432" marR="91432" marT="45700" marB="45700"/>
                </a:tc>
                <a:tc>
                  <a:txBody>
                    <a:bodyPr/>
                    <a:lstStyle/>
                    <a:p>
                      <a:pPr algn="r"/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91432" marR="91432"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6708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%</a:t>
                      </a:r>
                    </a:p>
                  </a:txBody>
                  <a:tcPr marL="91432" marR="91432" marT="45700" marB="457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32</a:t>
                      </a:r>
                    </a:p>
                  </a:txBody>
                  <a:tcPr marL="91432" marR="91432" marT="45700" marB="457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33</a:t>
                      </a:r>
                    </a:p>
                  </a:txBody>
                  <a:tcPr marL="91432" marR="91432" marT="45700" marB="457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33</a:t>
                      </a:r>
                    </a:p>
                  </a:txBody>
                  <a:tcPr marL="91432" marR="91432" marT="45700" marB="457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31</a:t>
                      </a:r>
                    </a:p>
                  </a:txBody>
                  <a:tcPr marL="91432" marR="91432" marT="45700" marB="457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28</a:t>
                      </a:r>
                    </a:p>
                  </a:txBody>
                  <a:tcPr marL="91432" marR="91432" marT="45700" marB="457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26</a:t>
                      </a:r>
                    </a:p>
                  </a:txBody>
                  <a:tcPr marL="91432" marR="91432" marT="45700" marB="457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24</a:t>
                      </a:r>
                    </a:p>
                  </a:txBody>
                  <a:tcPr marL="91432" marR="91432" marT="45700" marB="457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25</a:t>
                      </a:r>
                    </a:p>
                  </a:txBody>
                  <a:tcPr marL="91432" marR="91432" marT="45700" marB="457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24</a:t>
                      </a:r>
                    </a:p>
                  </a:txBody>
                  <a:tcPr marL="91432" marR="91432" marT="45700" marB="457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27</a:t>
                      </a:r>
                    </a:p>
                  </a:txBody>
                  <a:tcPr marL="91432" marR="91432" marT="45700" marB="457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24</a:t>
                      </a:r>
                    </a:p>
                  </a:txBody>
                  <a:tcPr marL="91432" marR="91432" marT="45700" marB="45700"/>
                </a:tc>
                <a:tc>
                  <a:txBody>
                    <a:bodyPr/>
                    <a:lstStyle/>
                    <a:p>
                      <a:pPr algn="r"/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91432" marR="91432" marT="45700" marB="457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28</a:t>
                      </a:r>
                    </a:p>
                  </a:txBody>
                  <a:tcPr marL="91432" marR="91432" marT="45700" marB="45700"/>
                </a:tc>
                <a:tc>
                  <a:txBody>
                    <a:bodyPr/>
                    <a:lstStyle/>
                    <a:p>
                      <a:pPr algn="r"/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91432" marR="91432"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3225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9A1E0D1-5BEE-4C55-82C8-06A3641BFE43}" type="slidenum">
              <a:rPr lang="en-US">
                <a:solidFill>
                  <a:srgbClr val="FFFFFF"/>
                </a:solidFill>
                <a:latin typeface="Lucida Grande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>
              <a:solidFill>
                <a:srgbClr val="FFFFFF"/>
              </a:solidFill>
              <a:latin typeface="Lucida Grande"/>
            </a:endParaRPr>
          </a:p>
        </p:txBody>
      </p:sp>
      <p:sp>
        <p:nvSpPr>
          <p:cNvPr id="4608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DATE</a:t>
            </a:r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/>
              <a:t>Sani Nassif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362ADC4-D504-4F00-8F4E-A59FAD53FD60}" type="slidenum">
              <a:rPr lang="en-US">
                <a:solidFill>
                  <a:srgbClr val="FFFFFF"/>
                </a:solidFill>
                <a:latin typeface="Lucida Grande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>
              <a:solidFill>
                <a:srgbClr val="FFFFFF"/>
              </a:solidFill>
              <a:latin typeface="Lucida Grande"/>
            </a:endParaRPr>
          </a:p>
        </p:txBody>
      </p:sp>
      <p:sp>
        <p:nvSpPr>
          <p:cNvPr id="4710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DATE (Design Automation Test Europe)</a:t>
            </a:r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304800" indent="-304800">
              <a:spcBef>
                <a:spcPct val="0"/>
              </a:spcBef>
            </a:pPr>
            <a:r>
              <a:rPr lang="en-US"/>
              <a:t>CEDA is now the sole IEEE sponsor.</a:t>
            </a:r>
          </a:p>
          <a:p>
            <a:pPr marL="304800" indent="-304800"/>
            <a:r>
              <a:rPr lang="en-US"/>
              <a:t>Flagship European event with large exhibit component, on solid growth path.</a:t>
            </a:r>
          </a:p>
        </p:txBody>
      </p:sp>
      <p:graphicFrame>
        <p:nvGraphicFramePr>
          <p:cNvPr id="47107" name="Group 3"/>
          <p:cNvGraphicFramePr>
            <a:graphicFrameLocks noGrp="1"/>
          </p:cNvGraphicFramePr>
          <p:nvPr/>
        </p:nvGraphicFramePr>
        <p:xfrm>
          <a:off x="1828800" y="2986088"/>
          <a:ext cx="8382000" cy="3071178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pitchFamily="3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rPr>
                        <a:t>Year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pitchFamily="3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rPr>
                        <a:t>Location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pitchFamily="3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rPr>
                        <a:t>Attendance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pitchFamily="3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rPr>
                        <a:t>Papers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pitchFamily="3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rPr>
                        <a:t>Surplus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pitchFamily="3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rPr>
                        <a:t>2007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4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pitchFamily="3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rPr>
                        <a:t>Nice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4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pitchFamily="3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rPr>
                        <a:t>1641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4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pitchFamily="3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rPr>
                        <a:t>25%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4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pitchFamily="3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rPr>
                        <a:t>€ 3,144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4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pitchFamily="3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rPr>
                        <a:t>2008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pitchFamily="3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rPr>
                        <a:t>Munich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pitchFamily="3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rPr>
                        <a:t>1420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pitchFamily="3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rPr>
                        <a:t>25%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pitchFamily="3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rPr>
                        <a:t>€ 0.0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pitchFamily="3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rPr>
                        <a:t>2009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4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pitchFamily="3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rPr>
                        <a:t>Nice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4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pitchFamily="3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rPr>
                        <a:t>1415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4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pitchFamily="3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rPr>
                        <a:t>25%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4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pitchFamily="3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rPr>
                        <a:t>€ 5926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4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9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pitchFamily="3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rPr>
                        <a:t>2010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pitchFamily="3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rPr>
                        <a:t>Dresden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pitchFamily="3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rPr>
                        <a:t>1300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pitchFamily="3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rPr>
                        <a:t>25%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pitchFamily="3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rPr>
                        <a:t>€ 850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5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pitchFamily="3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rPr>
                        <a:t>2011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4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pitchFamily="3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rPr>
                        <a:t>Grenoble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4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pitchFamily="3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rPr>
                        <a:t>2300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4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pitchFamily="3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rPr>
                        <a:t>27%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4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pitchFamily="3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rPr>
                        <a:t>€ 48336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rPr>
                        <a:t>(est)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4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5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pitchFamily="3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rPr>
                        <a:t>2012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pitchFamily="3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rPr>
                        <a:t>Dresden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pitchFamily="34" charset="0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Grande" charset="0"/>
                        <a:ea typeface="ヒラギノ角ゴ ProN W3" charset="0"/>
                        <a:cs typeface="ヒラギノ角ゴ ProN W3" charset="0"/>
                        <a:sym typeface="Lucida Grande" charset="0"/>
                      </a:endParaRP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pitchFamily="34" charset="0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Grande" charset="0"/>
                        <a:ea typeface="ヒラギノ角ゴ ProN W3" charset="0"/>
                        <a:cs typeface="ヒラギノ角ゴ ProN W3" charset="0"/>
                        <a:sym typeface="Lucida Grande" charset="0"/>
                      </a:endParaRP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pitchFamily="34" charset="0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3F3F3F"/>
                        </a:solidFill>
                        <a:effectLst/>
                        <a:latin typeface="Lucida Grande" charset="0"/>
                        <a:ea typeface="ヒラギノ角ゴ ProN W3" charset="0"/>
                        <a:cs typeface="ヒラギノ角ゴ ProN W3" charset="0"/>
                        <a:sym typeface="Lucida Grande" charset="0"/>
                      </a:endParaRP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5D575F0-1287-4FF2-A6EB-4A1A916479D8}" type="slidenum">
              <a:rPr lang="en-US">
                <a:solidFill>
                  <a:srgbClr val="FFFFFF"/>
                </a:solidFill>
                <a:latin typeface="Lucida Grande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solidFill>
                <a:srgbClr val="FFFFFF"/>
              </a:solidFill>
              <a:latin typeface="Lucida Grande"/>
            </a:endParaRPr>
          </a:p>
        </p:txBody>
      </p:sp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CEDA and Conferences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304800" indent="-304800">
              <a:spcBef>
                <a:spcPct val="0"/>
              </a:spcBef>
            </a:pPr>
            <a:r>
              <a:rPr lang="en-US"/>
              <a:t>CEDA is focused on the core EDA conferences.</a:t>
            </a:r>
          </a:p>
          <a:p>
            <a:pPr marL="304800" indent="-304800"/>
            <a:endParaRPr lang="en-US"/>
          </a:p>
          <a:p>
            <a:pPr marL="304800" indent="-304800"/>
            <a:r>
              <a:rPr lang="en-US"/>
              <a:t>We are growing, with the addition of DATE and with continuing dialogues with a number of smaller events.</a:t>
            </a:r>
          </a:p>
          <a:p>
            <a:pPr marL="304800" indent="-304800"/>
            <a:endParaRPr lang="en-US"/>
          </a:p>
          <a:p>
            <a:pPr marL="304800" indent="-304800"/>
            <a:r>
              <a:rPr lang="en-US"/>
              <a:t>Current Issues:</a:t>
            </a:r>
          </a:p>
          <a:p>
            <a:pPr lvl="1"/>
            <a:r>
              <a:rPr lang="en-US"/>
              <a:t>Current economic conditions impacting the health of conferences in terms of attendance, submissions, and resulting surpluses.</a:t>
            </a:r>
          </a:p>
          <a:p>
            <a:pPr lvl="1"/>
            <a:r>
              <a:rPr lang="en-US"/>
              <a:t>We are diligently working to close some older events.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48FF488-CAB3-484E-944B-BF0EAAF99D75}" type="slidenum">
              <a:rPr lang="en-US">
                <a:solidFill>
                  <a:srgbClr val="FFFFFF"/>
                </a:solidFill>
                <a:latin typeface="Lucida Grande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solidFill>
                <a:srgbClr val="FFFFFF"/>
              </a:solidFill>
              <a:latin typeface="Lucida Grande"/>
            </a:endParaRPr>
          </a:p>
        </p:txBody>
      </p:sp>
      <p:sp>
        <p:nvSpPr>
          <p:cNvPr id="3891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Conferences Sponsored by CEDA</a:t>
            </a:r>
          </a:p>
        </p:txBody>
      </p:sp>
      <p:graphicFrame>
        <p:nvGraphicFramePr>
          <p:cNvPr id="38914" name="Group 2"/>
          <p:cNvGraphicFramePr>
            <a:graphicFrameLocks noGrp="1"/>
          </p:cNvGraphicFramePr>
          <p:nvPr/>
        </p:nvGraphicFramePr>
        <p:xfrm>
          <a:off x="1676400" y="1143000"/>
          <a:ext cx="8915400" cy="5621020"/>
        </p:xfrm>
        <a:graphic>
          <a:graphicData uri="http://schemas.openxmlformats.org/drawingml/2006/table">
            <a:tbl>
              <a:tblPr/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81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4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8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pitchFamily="3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rPr>
                        <a:t>Conference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pitchFamily="3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rPr>
                        <a:t>Characterization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pitchFamily="3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rPr>
                        <a:t>CEDA %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8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pitchFamily="3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rPr>
                        <a:t>Design Automation Conference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4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pitchFamily="3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rPr>
                        <a:t>Core EDA conference, oldest/largest.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4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pitchFamily="3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rPr>
                        <a:t>33%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4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8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pitchFamily="3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rPr>
                        <a:t>Network-On-Chip Symposium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pitchFamily="3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rPr>
                        <a:t>Emerging area where EDA plays an important enabling role.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pitchFamily="3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rPr>
                        <a:t>40%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8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pitchFamily="3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rPr>
                        <a:t>VLSI-System-On-Chip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4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pitchFamily="3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rPr>
                        <a:t>International conference with significant EDA component.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4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pitchFamily="3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rPr>
                        <a:t>25%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4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8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pitchFamily="3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rPr>
                        <a:t>Embedded Systems Week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pitchFamily="3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rPr>
                        <a:t>Collection of several conferences on embedded systems, an area of immense current and future importance.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pitchFamily="3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rPr>
                        <a:t>10%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8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pitchFamily="3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rPr>
                        <a:t>International Conference on CAD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4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pitchFamily="3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rPr>
                        <a:t>Core EDA conference, very influential, very research focused.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4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pitchFamily="3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rPr>
                        <a:t>66%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4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8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pitchFamily="3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rPr>
                        <a:t>Design Automation and Test in Europe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pitchFamily="3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rPr>
                        <a:t>Core EDA conference, largest in Europe.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pitchFamily="3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rPr>
                        <a:t>26%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8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pitchFamily="3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rPr>
                        <a:t>Formal Methods for Co-Design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4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pitchFamily="3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rPr>
                        <a:t>Targeted conference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4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pitchFamily="3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rPr>
                        <a:t>15%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4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8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pitchFamily="3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rPr>
                        <a:t>Multi-Processor System-On-Chip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pitchFamily="3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rPr>
                        <a:t>International conference with significant EDA component.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pitchFamily="3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rPr>
                        <a:t>33%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8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pitchFamily="3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rPr>
                        <a:t>Computer-Aided Network Design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4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pitchFamily="3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rPr>
                        <a:t>Targeted invitation-driven workshop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4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pitchFamily="3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rPr>
                        <a:t>100%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4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D824428-184B-4854-ADF7-5F995BE03DC3}" type="slidenum">
              <a:rPr lang="en-US">
                <a:solidFill>
                  <a:srgbClr val="FFFFFF"/>
                </a:solidFill>
                <a:latin typeface="Lucida Grande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>
              <a:solidFill>
                <a:srgbClr val="FFFFFF"/>
              </a:solidFill>
              <a:latin typeface="Lucida Grande"/>
            </a:endParaRPr>
          </a:p>
        </p:txBody>
      </p:sp>
      <p:sp>
        <p:nvSpPr>
          <p:cNvPr id="399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Future Growth and Directions</a:t>
            </a: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304800" indent="-304800">
              <a:spcBef>
                <a:spcPct val="0"/>
              </a:spcBef>
            </a:pPr>
            <a:r>
              <a:rPr lang="en-US"/>
              <a:t>There is one other flagship event which CEDA is not yet directly involved with: ASPDAC.</a:t>
            </a:r>
          </a:p>
          <a:p>
            <a:pPr lvl="1"/>
            <a:r>
              <a:rPr lang="en-US"/>
              <a:t>Continue to work to further strengthen our presence in EDA-related conferences.</a:t>
            </a:r>
          </a:p>
          <a:p>
            <a:pPr marL="304800" indent="-304800"/>
            <a:r>
              <a:rPr lang="en-US"/>
              <a:t>Ensure relevance and presence in all IEEE regions.</a:t>
            </a:r>
          </a:p>
          <a:p>
            <a:pPr lvl="1"/>
            <a:r>
              <a:rPr lang="en-US"/>
              <a:t>Exploring sponsorships in the middle-east and south/latin america.</a:t>
            </a:r>
          </a:p>
          <a:p>
            <a:pPr marL="304800" indent="-304800"/>
            <a:r>
              <a:rPr lang="en-US"/>
              <a:t>Actively pursuing creative sponsorships to further strengthen the field.</a:t>
            </a:r>
          </a:p>
          <a:p>
            <a:pPr lvl="1"/>
            <a:r>
              <a:rPr lang="en-US"/>
              <a:t>Example: sponsoring of EDA contests to help popularize the field.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50876AC-EB4A-48C2-8433-054194EF2E52}" type="slidenum">
              <a:rPr lang="en-US">
                <a:solidFill>
                  <a:srgbClr val="FFFFFF"/>
                </a:solidFill>
                <a:latin typeface="Lucida Grande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>
              <a:solidFill>
                <a:srgbClr val="FFFFFF"/>
              </a:solidFill>
              <a:latin typeface="Lucida Grande"/>
            </a:endParaRPr>
          </a:p>
        </p:txBody>
      </p:sp>
      <p:sp>
        <p:nvSpPr>
          <p:cNvPr id="409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DAC</a:t>
            </a: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/>
              <a:t>Al Dunlop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9270E66-31CF-4E49-863E-D70C7ABE40C2}" type="slidenum">
              <a:rPr lang="en-US">
                <a:solidFill>
                  <a:srgbClr val="FFFFFF"/>
                </a:solidFill>
                <a:latin typeface="Lucida Grande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>
              <a:solidFill>
                <a:srgbClr val="FFFFFF"/>
              </a:solidFill>
              <a:latin typeface="Lucida Grande"/>
            </a:endParaRPr>
          </a:p>
        </p:txBody>
      </p:sp>
      <p:sp>
        <p:nvSpPr>
          <p:cNvPr id="4198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DAC (Design Automation Conference)</a:t>
            </a: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304800" indent="-304800">
              <a:spcBef>
                <a:spcPct val="0"/>
              </a:spcBef>
            </a:pPr>
            <a:r>
              <a:rPr lang="en-US"/>
              <a:t>Sole IEEE sponsor, with ACM/SigDA and EDAC.</a:t>
            </a:r>
          </a:p>
          <a:p>
            <a:pPr marL="304800" indent="-304800"/>
            <a:r>
              <a:rPr lang="en-US"/>
              <a:t>Flagship event with large exhibit component.</a:t>
            </a:r>
          </a:p>
        </p:txBody>
      </p:sp>
      <p:graphicFrame>
        <p:nvGraphicFramePr>
          <p:cNvPr id="41987" name="Group 3"/>
          <p:cNvGraphicFramePr>
            <a:graphicFrameLocks noGrp="1"/>
          </p:cNvGraphicFramePr>
          <p:nvPr/>
        </p:nvGraphicFramePr>
        <p:xfrm>
          <a:off x="1828800" y="3048000"/>
          <a:ext cx="8382000" cy="3576640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17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pitchFamily="3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rPr>
                        <a:t>Year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pitchFamily="3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rPr>
                        <a:t>Location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pitchFamily="3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rPr>
                        <a:t>Attendance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pitchFamily="3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rPr>
                        <a:t>Papers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pitchFamily="3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rPr>
                        <a:t>Surplus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1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pitchFamily="3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rPr>
                        <a:t>2006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4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pitchFamily="3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rPr>
                        <a:t>San Francisco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4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pitchFamily="3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rPr>
                        <a:t>7678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4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pitchFamily="3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rPr>
                        <a:t>21%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4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pitchFamily="3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rPr>
                        <a:t>$404,934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4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1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pitchFamily="3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rPr>
                        <a:t>2007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pitchFamily="3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rPr>
                        <a:t>San Diego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pitchFamily="3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rPr>
                        <a:t>5083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pitchFamily="3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rPr>
                        <a:t>23%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pitchFamily="3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rPr>
                        <a:t>$542,250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1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pitchFamily="3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rPr>
                        <a:t>2008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4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pitchFamily="3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rPr>
                        <a:t>Anaheim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4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pitchFamily="3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rPr>
                        <a:t>4819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4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pitchFamily="3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rPr>
                        <a:t>23%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4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pitchFamily="3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rPr>
                        <a:t>$131,391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4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1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pitchFamily="3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rPr>
                        <a:t>2009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pitchFamily="3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rPr>
                        <a:t>San Francisco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pitchFamily="3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rPr>
                        <a:t>5847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pitchFamily="3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rPr>
                        <a:t>22%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pitchFamily="3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rPr>
                        <a:t>$147,290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1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pitchFamily="3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rPr>
                        <a:t>2010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4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pitchFamily="3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rPr>
                        <a:t>Anaheim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4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pitchFamily="3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rPr>
                        <a:t>3725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4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pitchFamily="3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rPr>
                        <a:t>24%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4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pitchFamily="3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rPr>
                        <a:t>$457,029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4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DAC</a:t>
            </a: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304800" indent="-304800">
              <a:spcBef>
                <a:spcPct val="0"/>
              </a:spcBef>
            </a:pPr>
            <a:r>
              <a:rPr lang="en-US"/>
              <a:t>On budget (as of May, 2011)</a:t>
            </a:r>
          </a:p>
          <a:p>
            <a:pPr marL="304800" indent="-304800"/>
            <a:r>
              <a:rPr lang="en-US"/>
              <a:t>RFP for conference management in process</a:t>
            </a:r>
          </a:p>
          <a:p>
            <a:pPr lvl="1"/>
            <a:r>
              <a:rPr lang="en-US"/>
              <a:t>Every 3 to 5 years DAC conducts a Request For Proposals to manage DAC</a:t>
            </a:r>
          </a:p>
          <a:p>
            <a:pPr marL="304800" indent="-304800"/>
            <a:r>
              <a:rPr lang="en-US"/>
              <a:t>New Emphasis on Embedded Systems</a:t>
            </a:r>
          </a:p>
          <a:p>
            <a:pPr lvl="1"/>
            <a:r>
              <a:rPr lang="en-US"/>
              <a:t>How can CEDA help</a:t>
            </a:r>
          </a:p>
          <a:p>
            <a:pPr lvl="2"/>
            <a:r>
              <a:rPr lang="en-US"/>
              <a:t>Sessions</a:t>
            </a:r>
          </a:p>
          <a:p>
            <a:pPr lvl="2"/>
            <a:r>
              <a:rPr lang="en-US"/>
              <a:t>Papers</a:t>
            </a:r>
          </a:p>
          <a:p>
            <a:pPr lvl="2"/>
            <a:r>
              <a:rPr lang="en-US"/>
              <a:t>Exhibitors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BDC237C-692D-457F-858E-3D7DDF6D4D76}" type="slidenum">
              <a:rPr lang="en-US">
                <a:solidFill>
                  <a:srgbClr val="FFFFFF"/>
                </a:solidFill>
                <a:latin typeface="Lucida Grande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>
              <a:solidFill>
                <a:srgbClr val="FFFFFF"/>
              </a:solidFill>
              <a:latin typeface="Lucida Grande"/>
            </a:endParaRPr>
          </a:p>
        </p:txBody>
      </p:sp>
      <p:sp>
        <p:nvSpPr>
          <p:cNvPr id="4403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ICCAD</a:t>
            </a: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/>
              <a:t>Alan Hu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96712C9-D520-41E3-BFC6-3B41EDCC26CE}" type="slidenum">
              <a:rPr lang="en-US">
                <a:solidFill>
                  <a:srgbClr val="FFFFFF"/>
                </a:solidFill>
                <a:latin typeface="Lucida Grande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>
              <a:solidFill>
                <a:srgbClr val="FFFFFF"/>
              </a:solidFill>
              <a:latin typeface="Lucida Grande"/>
            </a:endParaRPr>
          </a:p>
        </p:txBody>
      </p:sp>
      <p:sp>
        <p:nvSpPr>
          <p:cNvPr id="4505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ICCAD (International Conference on CAD)</a:t>
            </a:r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304800" indent="-304800">
              <a:spcBef>
                <a:spcPct val="0"/>
              </a:spcBef>
            </a:pPr>
            <a:r>
              <a:rPr lang="en-US"/>
              <a:t>Sole IEEE sponsor, with ACM/SigDA.</a:t>
            </a:r>
          </a:p>
          <a:p>
            <a:pPr marL="304800" indent="-304800"/>
            <a:r>
              <a:rPr lang="en-US"/>
              <a:t>Long-Running event with deep history and focus on CAD research.</a:t>
            </a:r>
          </a:p>
        </p:txBody>
      </p:sp>
      <p:graphicFrame>
        <p:nvGraphicFramePr>
          <p:cNvPr id="45059" name="Group 3"/>
          <p:cNvGraphicFramePr>
            <a:graphicFrameLocks noGrp="1"/>
          </p:cNvGraphicFramePr>
          <p:nvPr/>
        </p:nvGraphicFramePr>
        <p:xfrm>
          <a:off x="1828800" y="3048000"/>
          <a:ext cx="8382000" cy="3576640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17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pitchFamily="3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rPr>
                        <a:t>Year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pitchFamily="3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rPr>
                        <a:t>Location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pitchFamily="3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rPr>
                        <a:t>Attendance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pitchFamily="3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rPr>
                        <a:t>Papers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pitchFamily="3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rPr>
                        <a:t>Surplus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1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pitchFamily="3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rPr>
                        <a:t>2006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4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pitchFamily="3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rPr>
                        <a:t>San Jose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4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pitchFamily="3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rPr>
                        <a:t>704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4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pitchFamily="3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rPr>
                        <a:t>25%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4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pitchFamily="3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rPr>
                        <a:t>$21,669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4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1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pitchFamily="3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rPr>
                        <a:t>2007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pitchFamily="3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rPr>
                        <a:t>San Jose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pitchFamily="3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rPr>
                        <a:t>614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pitchFamily="3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rPr>
                        <a:t>25%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pitchFamily="3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rPr>
                        <a:t>$0.0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1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pitchFamily="3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rPr>
                        <a:t>2008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4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pitchFamily="3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rPr>
                        <a:t>San Jose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4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pitchFamily="3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rPr>
                        <a:t>465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4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pitchFamily="3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rPr>
                        <a:t>25%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4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pitchFamily="3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rPr>
                        <a:t>$13,400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4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1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pitchFamily="3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rPr>
                        <a:t>2009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pitchFamily="3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rPr>
                        <a:t>San Jose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pitchFamily="3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rPr>
                        <a:t>373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pitchFamily="3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rPr>
                        <a:t>26%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pitchFamily="3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rPr>
                        <a:t>$23,465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1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pitchFamily="3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rPr>
                        <a:t>2010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4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pitchFamily="3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rPr>
                        <a:t>San Jose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4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pitchFamily="3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rPr>
                        <a:t>366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4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pitchFamily="3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rPr>
                        <a:t>30%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4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pitchFamily="3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rPr>
                        <a:t>$65,000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4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RC">
  <a:themeElements>
    <a:clrScheme name="SRC 13">
      <a:dk1>
        <a:srgbClr val="003562"/>
      </a:dk1>
      <a:lt1>
        <a:srgbClr val="FFFFFF"/>
      </a:lt1>
      <a:dk2>
        <a:srgbClr val="003562"/>
      </a:dk2>
      <a:lt2>
        <a:srgbClr val="6D7FA7"/>
      </a:lt2>
      <a:accent1>
        <a:srgbClr val="D2D8E4"/>
      </a:accent1>
      <a:accent2>
        <a:srgbClr val="E51837"/>
      </a:accent2>
      <a:accent3>
        <a:srgbClr val="FFFFFF"/>
      </a:accent3>
      <a:accent4>
        <a:srgbClr val="002C53"/>
      </a:accent4>
      <a:accent5>
        <a:srgbClr val="E5E9EF"/>
      </a:accent5>
      <a:accent6>
        <a:srgbClr val="CF1531"/>
      </a:accent6>
      <a:hlink>
        <a:srgbClr val="0066FF"/>
      </a:hlink>
      <a:folHlink>
        <a:srgbClr val="0066FF"/>
      </a:folHlink>
    </a:clrScheme>
    <a:fontScheme name="SRC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SR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3">
        <a:dk1>
          <a:srgbClr val="003562"/>
        </a:dk1>
        <a:lt1>
          <a:srgbClr val="FFFFFF"/>
        </a:lt1>
        <a:dk2>
          <a:srgbClr val="003562"/>
        </a:dk2>
        <a:lt2>
          <a:srgbClr val="6D7FA7"/>
        </a:lt2>
        <a:accent1>
          <a:srgbClr val="D2D8E4"/>
        </a:accent1>
        <a:accent2>
          <a:srgbClr val="E51837"/>
        </a:accent2>
        <a:accent3>
          <a:srgbClr val="FFFFFF"/>
        </a:accent3>
        <a:accent4>
          <a:srgbClr val="002C53"/>
        </a:accent4>
        <a:accent5>
          <a:srgbClr val="E5E9EF"/>
        </a:accent5>
        <a:accent6>
          <a:srgbClr val="CF1531"/>
        </a:accent6>
        <a:hlink>
          <a:srgbClr val="0066FF"/>
        </a:hlink>
        <a:folHlink>
          <a:srgbClr val="0066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efault - Title Slide">
  <a:themeElements>
    <a:clrScheme name="">
      <a:dk1>
        <a:srgbClr val="808080"/>
      </a:dk1>
      <a:lt1>
        <a:srgbClr val="FFFFFF"/>
      </a:lt1>
      <a:dk2>
        <a:srgbClr val="1F497D"/>
      </a:dk2>
      <a:lt2>
        <a:srgbClr val="000000"/>
      </a:lt2>
      <a:accent1>
        <a:srgbClr val="BBE0E3"/>
      </a:accent1>
      <a:accent2>
        <a:srgbClr val="333399"/>
      </a:accent2>
      <a:accent3>
        <a:srgbClr val="ABB1BF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Title Slide">
      <a:majorFont>
        <a:latin typeface="Lucida Grande"/>
        <a:ea typeface="ヒラギノ角ゴ ProN W3"/>
        <a:cs typeface="ヒラギノ角ゴ ProN W3"/>
      </a:majorFont>
      <a:minorFont>
        <a:latin typeface="Lucida Grande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Default - 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Default - Title and Content">
  <a:themeElements>
    <a:clrScheme name="">
      <a:dk1>
        <a:srgbClr val="000000"/>
      </a:dk1>
      <a:lt1>
        <a:srgbClr val="FFFFFF"/>
      </a:lt1>
      <a:dk2>
        <a:srgbClr val="1F497D"/>
      </a:dk2>
      <a:lt2>
        <a:srgbClr val="000000"/>
      </a:lt2>
      <a:accent1>
        <a:srgbClr val="FFFFFF"/>
      </a:accent1>
      <a:accent2>
        <a:srgbClr val="333399"/>
      </a:accent2>
      <a:accent3>
        <a:srgbClr val="ABB1BF"/>
      </a:accent3>
      <a:accent4>
        <a:srgbClr val="DADADA"/>
      </a:accent4>
      <a:accent5>
        <a:srgbClr val="FFFFF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Title and Content">
      <a:majorFont>
        <a:latin typeface="Lucida Grande"/>
        <a:ea typeface="ヒラギノ角ゴ ProN W3"/>
        <a:cs typeface="ヒラギノ角ゴ ProN W3"/>
      </a:majorFont>
      <a:minorFont>
        <a:latin typeface="Lucida Grande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Default - Title and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Default - Title Only">
  <a:themeElements>
    <a:clrScheme name="">
      <a:dk1>
        <a:srgbClr val="000000"/>
      </a:dk1>
      <a:lt1>
        <a:srgbClr val="FFFFFF"/>
      </a:lt1>
      <a:dk2>
        <a:srgbClr val="1F497D"/>
      </a:dk2>
      <a:lt2>
        <a:srgbClr val="000000"/>
      </a:lt2>
      <a:accent1>
        <a:srgbClr val="FFFFFF"/>
      </a:accent1>
      <a:accent2>
        <a:srgbClr val="333399"/>
      </a:accent2>
      <a:accent3>
        <a:srgbClr val="ABB1BF"/>
      </a:accent3>
      <a:accent4>
        <a:srgbClr val="DADADA"/>
      </a:accent4>
      <a:accent5>
        <a:srgbClr val="FFFFF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Title Only">
      <a:majorFont>
        <a:latin typeface="Lucida Grande"/>
        <a:ea typeface="ヒラギノ角ゴ ProN W3"/>
        <a:cs typeface="ヒラギノ角ゴ ProN W3"/>
      </a:majorFont>
      <a:minorFont>
        <a:latin typeface="Lucida Grande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Default - 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650</Words>
  <Application>Microsoft Office PowerPoint</Application>
  <PresentationFormat>Widescreen</PresentationFormat>
  <Paragraphs>237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12</vt:i4>
      </vt:variant>
    </vt:vector>
  </HeadingPairs>
  <TitlesOfParts>
    <vt:vector size="23" baseType="lpstr">
      <vt:lpstr>Arial</vt:lpstr>
      <vt:lpstr>Calibri</vt:lpstr>
      <vt:lpstr>Calibri Light</vt:lpstr>
      <vt:lpstr>Lucida Grande</vt:lpstr>
      <vt:lpstr>Tahoma</vt:lpstr>
      <vt:lpstr>Wingdings</vt:lpstr>
      <vt:lpstr>Office Theme</vt:lpstr>
      <vt:lpstr>SRC</vt:lpstr>
      <vt:lpstr>Default - Title Slide</vt:lpstr>
      <vt:lpstr>Default - Title and Content</vt:lpstr>
      <vt:lpstr>Default - Title Only</vt:lpstr>
      <vt:lpstr>CEDA Conferences June 2011 BoG Meeting</vt:lpstr>
      <vt:lpstr>CEDA and Conferences</vt:lpstr>
      <vt:lpstr>Conferences Sponsored by CEDA</vt:lpstr>
      <vt:lpstr>Future Growth and Directions</vt:lpstr>
      <vt:lpstr>DAC</vt:lpstr>
      <vt:lpstr>DAC (Design Automation Conference)</vt:lpstr>
      <vt:lpstr>DAC</vt:lpstr>
      <vt:lpstr>ICCAD</vt:lpstr>
      <vt:lpstr>ICCAD (International Conference on CAD)</vt:lpstr>
      <vt:lpstr>ICCAD (International Conference on CAD)</vt:lpstr>
      <vt:lpstr>DATE</vt:lpstr>
      <vt:lpstr>DATE (Design Automation Test Europe)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Madie Nelson</dc:creator>
  <cp:lastModifiedBy>Madie Nelson</cp:lastModifiedBy>
  <cp:revision>7</cp:revision>
  <dcterms:created xsi:type="dcterms:W3CDTF">2022-06-09T15:14:19Z</dcterms:created>
  <dcterms:modified xsi:type="dcterms:W3CDTF">2022-06-09T15:33:26Z</dcterms:modified>
</cp:coreProperties>
</file>