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DTC meeting at DAC: $825, calls from different committees: $50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2175176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545879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47632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4043364"/>
            <a:ext cx="4165600" cy="2713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9400" y="4043364"/>
            <a:ext cx="4165600" cy="2713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928590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65169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104419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98404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320294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51883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337989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77251" y="2493964"/>
            <a:ext cx="2650067" cy="4262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701" y="2493964"/>
            <a:ext cx="7753351" cy="4262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6378620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0306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90133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19823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712516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777407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804164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314999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5322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10684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652938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0"/>
            <a:ext cx="27686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0"/>
            <a:ext cx="8104716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495575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143000"/>
            <a:ext cx="10972800" cy="51054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042400" y="6421438"/>
            <a:ext cx="25400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BFBF4-059D-4375-A5A5-96E636A02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1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20701" y="2493963"/>
            <a:ext cx="10606617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4043364"/>
            <a:ext cx="8534400" cy="271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pitchFamily="34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92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+mn-lt"/>
          <a:ea typeface="+mn-ea"/>
          <a:cs typeface="+mn-cs"/>
          <a:sym typeface="Arial" pitchFamily="34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1"/>
            <a:ext cx="10993967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457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2DB6B3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/>
          </p:cNvSpPr>
          <p:nvPr/>
        </p:nvSpPr>
        <p:spPr bwMode="auto">
          <a:xfrm>
            <a:off x="6915150" y="6221413"/>
            <a:ext cx="1625600" cy="2667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3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06/01/11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914526" y="2493964"/>
            <a:ext cx="7954963" cy="3144837"/>
          </a:xfrm>
          <a:ln/>
        </p:spPr>
        <p:txBody>
          <a:bodyPr/>
          <a:lstStyle/>
          <a:p>
            <a:pPr algn="ctr"/>
            <a:r>
              <a:rPr lang="en-US" sz="4800" dirty="0">
                <a:solidFill>
                  <a:srgbClr val="1E3AF8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Finance Report                  </a:t>
            </a:r>
            <a:br>
              <a:rPr lang="en-US" sz="3600" dirty="0"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</a:br>
            <a:r>
              <a:rPr lang="en-US" sz="3600" dirty="0">
                <a:latin typeface="Arial" pitchFamily="34" charset="0"/>
                <a:cs typeface="Arial" pitchFamily="34" charset="0"/>
                <a:sym typeface="Arial" pitchFamily="34" charset="0"/>
              </a:rPr>
              <a:t>(2011 Budget and CEDA Reserves)</a:t>
            </a:r>
            <a:br>
              <a:rPr lang="en-US" dirty="0"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</a:br>
            <a:br>
              <a:rPr lang="en-US" sz="3600" dirty="0"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CEDA </a:t>
            </a:r>
            <a:r>
              <a:rPr lang="en-US" dirty="0" err="1">
                <a:latin typeface="Arial" pitchFamily="34" charset="0"/>
                <a:cs typeface="Arial" pitchFamily="34" charset="0"/>
                <a:sym typeface="Arial" pitchFamily="34" charset="0"/>
              </a:rPr>
              <a:t>BoG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 Meeting at DAC, June 2011</a:t>
            </a:r>
            <a:br>
              <a:rPr lang="en-US" dirty="0"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</a:br>
            <a:br>
              <a:rPr lang="en-US" dirty="0"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David </a:t>
            </a:r>
            <a:r>
              <a:rPr lang="en-US" dirty="0" err="1">
                <a:latin typeface="Arial" pitchFamily="34" charset="0"/>
                <a:cs typeface="Arial" pitchFamily="34" charset="0"/>
                <a:sym typeface="Arial" pitchFamily="34" charset="0"/>
              </a:rPr>
              <a:t>Atienza</a:t>
            </a:r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, VP Finance</a:t>
            </a:r>
            <a:endParaRPr lang="en-US" dirty="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32771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graphicFrame>
        <p:nvGraphicFramePr>
          <p:cNvPr id="32773" name="Group 5"/>
          <p:cNvGraphicFramePr>
            <a:graphicFrameLocks noGrp="1"/>
          </p:cNvGraphicFramePr>
          <p:nvPr/>
        </p:nvGraphicFramePr>
        <p:xfrm>
          <a:off x="1895476" y="1243014"/>
          <a:ext cx="8315325" cy="5317177"/>
        </p:xfrm>
        <a:graphic>
          <a:graphicData uri="http://schemas.openxmlformats.org/drawingml/2006/table">
            <a:tbl>
              <a:tblPr/>
              <a:tblGrid>
                <a:gridCol w="134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7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2011 Budget Forecast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2011 budget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2010 actuals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Interest 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TCAD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166.9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166.9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495.0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303.8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ESL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Periodical related 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(17.1)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(17.1)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(8.9)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Non periodical sales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(7.6)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(7.6)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Meetings/conferences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1,367.3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1,184.2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197.0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1,367.3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1,184.2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197.0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1,421.9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1,193.4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228.5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Conf related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IEEE administration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Committee/other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99.3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(99.3)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90.3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(90.3)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(119.0)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TOTAL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1,941.1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1,846.3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98.7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1,941.1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1,836.3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108.7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2,000.0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1,841.7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162.7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3169" name="Rectangle 401"/>
          <p:cNvSpPr>
            <a:spLocks/>
          </p:cNvSpPr>
          <p:nvPr/>
        </p:nvSpPr>
        <p:spPr bwMode="auto">
          <a:xfrm>
            <a:off x="1811338" y="665163"/>
            <a:ext cx="8864600" cy="469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b"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7889FB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2011 Budget April – More Positive than Expected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3379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990600"/>
            <a:ext cx="8991600" cy="671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>
          <a:xfrm>
            <a:off x="1709738" y="519113"/>
            <a:ext cx="8856662" cy="654050"/>
          </a:xfrm>
          <a:solidFill>
            <a:srgbClr val="FFFFFF"/>
          </a:solidFill>
          <a:ln/>
        </p:spPr>
        <p:txBody>
          <a:bodyPr/>
          <a:lstStyle/>
          <a:p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CEDA Status and 5-Year History</a:t>
            </a:r>
            <a:br>
              <a:rPr lang="en-US" sz="2800"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</a:b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actual and future budgets, expense, reserves and surplus (as of 25/04/2011)</a:t>
            </a:r>
            <a:r>
              <a:rPr lang="en-US" sz="1600">
                <a:solidFill>
                  <a:srgbClr val="FF0000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  <a:t>	</a:t>
            </a:r>
          </a:p>
        </p:txBody>
      </p:sp>
      <p:sp>
        <p:nvSpPr>
          <p:cNvPr id="33799" name="Oval 7"/>
          <p:cNvSpPr>
            <a:spLocks/>
          </p:cNvSpPr>
          <p:nvPr/>
        </p:nvSpPr>
        <p:spPr bwMode="auto">
          <a:xfrm>
            <a:off x="1536700" y="6223000"/>
            <a:ext cx="9144000" cy="5080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34819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xfrm>
            <a:off x="1930400" y="0"/>
            <a:ext cx="8559800" cy="1295400"/>
          </a:xfrm>
          <a:ln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Conclusions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76400" y="1346200"/>
            <a:ext cx="8839200" cy="5511800"/>
          </a:xfrm>
          <a:ln/>
        </p:spPr>
        <p:txBody>
          <a:bodyPr/>
          <a:lstStyle/>
          <a:p>
            <a:pPr marL="190500" indent="-190500">
              <a:spcBef>
                <a:spcPct val="0"/>
              </a:spcBef>
            </a:pPr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More work with IEEE (still) needed for better forecasts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400"/>
              </a:spcBef>
            </a:pPr>
            <a:r>
              <a:rPr lang="en-US"/>
              <a:t>Lack of visibility of overall projected surplus of IEEE until it is too late (cf. December of the current year, or January of year after)</a:t>
            </a:r>
          </a:p>
          <a:p>
            <a:pPr lvl="1"/>
            <a:r>
              <a:rPr lang="en-US"/>
              <a:t>Keep watching the trend of conferences surplus, as they are the main revenue for CEDA</a:t>
            </a:r>
          </a:p>
          <a:p>
            <a:pPr marL="190500" indent="-190500"/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Availability of surplus to be able to keep scheduled activities in 2011 and carry on new investments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400"/>
              </a:spcBef>
            </a:pPr>
            <a:r>
              <a:rPr lang="en-US"/>
              <a:t>In Dec. 2010: investment part of surplus to buy 26.45% DATE shares from IEEE Computer Society </a:t>
            </a:r>
          </a:p>
          <a:p>
            <a:pPr marL="190500" indent="-190500"/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Pending issues: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spcBef>
                <a:spcPts val="400"/>
              </a:spcBef>
              <a:buClr>
                <a:srgbClr val="595959"/>
              </a:buClr>
            </a:pPr>
            <a:r>
              <a:rPr lang="en-US" sz="2000"/>
              <a:t>There are still few open conferences since 2008 for which CEDA keeps getting charges by IEEE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1828801" y="1"/>
            <a:ext cx="7940675" cy="1143000"/>
          </a:xfrm>
          <a:ln/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  <a:sym typeface="Arial" pitchFamily="34" charset="0"/>
              </a:rPr>
              <a:t>2011 Budget Comments</a:t>
            </a:r>
            <a:endParaRPr lang="en-US" dirty="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854200" y="1303338"/>
            <a:ext cx="8661400" cy="5554662"/>
          </a:xfrm>
          <a:ln/>
        </p:spPr>
        <p:txBody>
          <a:bodyPr/>
          <a:lstStyle/>
          <a:p>
            <a:pPr marL="190500" indent="-190500">
              <a:spcBef>
                <a:spcPct val="0"/>
              </a:spcBef>
            </a:pPr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Close cooperation with IEEE financial analysts has helped to prevent having very pessimistic forecast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marL="190500" indent="-190500"/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The positive evolution of main EDA conferences surplus (DAC, DATE, ICCAD) has allowed CEDA to improve the initial forecast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/>
            <a:r>
              <a:rPr lang="en-US"/>
              <a:t>Efforts done in all committees to keep the same costs as in 2010 (or even less) </a:t>
            </a:r>
          </a:p>
          <a:p>
            <a:pPr marL="190500" indent="-190500"/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Reserves evolution checked with IEEE and outlined a very positive trend by CEDA to reach its projected reserves in less than 10 years from its creation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/>
            <a:r>
              <a:rPr lang="en-US"/>
              <a:t>$1M of reserves to target initially by end of 2015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811339" y="1"/>
            <a:ext cx="8245475" cy="1135063"/>
          </a:xfrm>
          <a:ln/>
        </p:spPr>
        <p:txBody>
          <a:bodyPr/>
          <a:lstStyle/>
          <a:p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2011 Budget Forecast (November 2010)</a:t>
            </a:r>
            <a:endParaRPr lang="en-US" sz="280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graphicFrame>
        <p:nvGraphicFramePr>
          <p:cNvPr id="23558" name="Group 6"/>
          <p:cNvGraphicFramePr>
            <a:graphicFrameLocks noGrp="1"/>
          </p:cNvGraphicFramePr>
          <p:nvPr/>
        </p:nvGraphicFramePr>
        <p:xfrm>
          <a:off x="1895476" y="1243014"/>
          <a:ext cx="8315325" cy="5317177"/>
        </p:xfrm>
        <a:graphic>
          <a:graphicData uri="http://schemas.openxmlformats.org/drawingml/2006/table">
            <a:tbl>
              <a:tblPr/>
              <a:tblGrid>
                <a:gridCol w="134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2011 Budget Forecast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2010 budget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2009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Interest 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TCAD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305.1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495.0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303.8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320.3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171.3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ESL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80.9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Periodical related 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(17.1)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(8.9)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(21.2)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Non periodical sales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(7.6)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Meetings/conferences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1,302.1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1,170.3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131.8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1,421.9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1,193.4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228.5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1,628.1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1,527.1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Conf related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IEEE administration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29.2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(29.2)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Committee/other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104.3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(104.3)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(119.0)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(150.0)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TOTAL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1,875.9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1,810.5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65.4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2,000.0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1,841.7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162.7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2,186.4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2,133.9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1689100" y="0"/>
            <a:ext cx="9144000" cy="1295400"/>
          </a:xfrm>
          <a:ln/>
        </p:spPr>
        <p:txBody>
          <a:bodyPr/>
          <a:lstStyle/>
          <a:p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April 2011- IEEE Recalculates Year End Forecast</a:t>
            </a:r>
            <a:endParaRPr lang="en-US" sz="280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76400" y="1346200"/>
            <a:ext cx="8839200" cy="5511800"/>
          </a:xfrm>
          <a:ln/>
        </p:spPr>
        <p:txBody>
          <a:bodyPr/>
          <a:lstStyle/>
          <a:p>
            <a:pPr marL="190500" indent="-190500">
              <a:spcBef>
                <a:spcPct val="0"/>
              </a:spcBef>
            </a:pPr>
            <a:r>
              <a:rPr 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Decline in non-member sales and revenues of IEEE periodicals applied globally for all societies/councils due (in part) to one of the 3rd party resellers in India.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marL="190500" indent="-190500">
              <a:spcBef>
                <a:spcPts val="800"/>
              </a:spcBef>
            </a:pPr>
            <a:r>
              <a:rPr 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Significant reduction of income from CEDA related conferences.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marL="190500" indent="-190500">
              <a:spcBef>
                <a:spcPts val="1200"/>
              </a:spcBef>
            </a:pPr>
            <a:endParaRPr lang="en-US" sz="280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marL="190500" indent="-190500">
              <a:spcBef>
                <a:spcPts val="1200"/>
              </a:spcBef>
            </a:pPr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Consequences in the budget (cf. next slide)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/>
              <a:t>$22K reduction income from CEDA periodicals: TCAD and L-ES</a:t>
            </a:r>
          </a:p>
          <a:p>
            <a:pPr lvl="1">
              <a:buFont typeface="Wingdings" pitchFamily="2" charset="2"/>
              <a:buChar char="ü"/>
            </a:pPr>
            <a:r>
              <a:rPr lang="en-US"/>
              <a:t>$100K reduction of surplus for CEDA from DAC 2011, also small reductions in surplus from DATE, ICCAD, etc.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5603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1811339" y="1"/>
            <a:ext cx="8245475" cy="1135063"/>
          </a:xfrm>
          <a:ln/>
        </p:spPr>
        <p:txBody>
          <a:bodyPr/>
          <a:lstStyle/>
          <a:p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2011 Year End Forecast by IEEE (April 2011)</a:t>
            </a:r>
            <a:endParaRPr lang="en-US" sz="2800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graphicFrame>
        <p:nvGraphicFramePr>
          <p:cNvPr id="25606" name="Group 6"/>
          <p:cNvGraphicFramePr>
            <a:graphicFrameLocks noGrp="1"/>
          </p:cNvGraphicFramePr>
          <p:nvPr/>
        </p:nvGraphicFramePr>
        <p:xfrm>
          <a:off x="1895476" y="1243014"/>
          <a:ext cx="8315325" cy="5317177"/>
        </p:xfrm>
        <a:graphic>
          <a:graphicData uri="http://schemas.openxmlformats.org/drawingml/2006/table">
            <a:tbl>
              <a:tblPr/>
              <a:tblGrid>
                <a:gridCol w="134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2011 Budget Forecast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2010 budget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2009 actuals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Interest 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TCAD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327.1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166.9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495.0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303.8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320.3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171.3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ESL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80.9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Periodical related 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(17.1)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(8.9)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(21.2)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Non periodical sales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(7.6)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Meetings/conferences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1,202.1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1,170.3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31.8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1,421.9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1,193.4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228.5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1,628.1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1,527.1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Conf related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IEEE administration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29.2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(29.2)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Committee/other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104.3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(104.3)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(119.0)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(150.0)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TOTAL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1,775.9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1,832.5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(56.6)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2,000.0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1,841.7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162.7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2,186.4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2,133.9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graphicFrame>
        <p:nvGraphicFramePr>
          <p:cNvPr id="26629" name="Group 5"/>
          <p:cNvGraphicFramePr>
            <a:graphicFrameLocks noGrp="1"/>
          </p:cNvGraphicFramePr>
          <p:nvPr/>
        </p:nvGraphicFramePr>
        <p:xfrm>
          <a:off x="1895476" y="1243014"/>
          <a:ext cx="8315325" cy="5317177"/>
        </p:xfrm>
        <a:graphic>
          <a:graphicData uri="http://schemas.openxmlformats.org/drawingml/2006/table">
            <a:tbl>
              <a:tblPr/>
              <a:tblGrid>
                <a:gridCol w="134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2011 Budget Forecast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2010 budget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cap="flat">
                      <a:noFill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2009 actuals</a:t>
                      </a:r>
                    </a:p>
                  </a:txBody>
                  <a:tcPr marL="38100" marR="38100" marT="38100" marB="38100" horzOverflow="overflow">
                    <a:lnL cap="flat">
                      <a:noFill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ヒラギノ角ゴ ProN W3" charset="0"/>
                        <a:cs typeface="ヒラギノ角ゴ ProN W3" charset="0"/>
                        <a:sym typeface="Arial" pitchFamily="34" charset="0"/>
                      </a:endParaRP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Expense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Net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Interest income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TCAD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327.1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166.9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495.0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303.8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491.6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320.3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171.3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ESL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63.0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80.9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Periodical related 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(17.1)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(8.9)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21.2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(21.2)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(3.9)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Non periodical sales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7.6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(7.6)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(3.2)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Meetings/conferences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1,367.3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1,184.2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197.0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1,421.9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1,193.4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228.5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1,628.1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1,527.1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Conf related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5.8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IEEE administration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134.5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(134.5)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29.2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(29.2)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Committee/other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99.3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(99.3)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119.0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(119.0)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(150.0)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>
                        <a:alpha val="3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TOTAL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1,941.1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1,846.3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823B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98.7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2,000.0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1,841.7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162.7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2,186.4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2,133.9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52.5</a:t>
                      </a:r>
                    </a:p>
                  </a:txBody>
                  <a:tcPr marL="38100" marR="38100" marT="38100" marB="38100" horzOverflow="overflow">
                    <a:lnL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283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5F6FF"/>
                        </a:gs>
                        <a:gs pos="65001">
                          <a:srgbClr val="E4E8FF"/>
                        </a:gs>
                        <a:gs pos="100000">
                          <a:srgbClr val="D9DE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7025" name="Rectangle 401"/>
          <p:cNvSpPr>
            <a:spLocks noGrp="1" noChangeArrowheads="1"/>
          </p:cNvSpPr>
          <p:nvPr>
            <p:ph type="title"/>
          </p:nvPr>
        </p:nvSpPr>
        <p:spPr>
          <a:xfrm>
            <a:off x="1811338" y="1"/>
            <a:ext cx="8856662" cy="1135063"/>
          </a:xfrm>
          <a:ln/>
        </p:spPr>
        <p:txBody>
          <a:bodyPr/>
          <a:lstStyle/>
          <a:p>
            <a:r>
              <a:rPr 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2011 Year End Forecast Re-discussed with IEEE</a:t>
            </a:r>
            <a:br>
              <a:rPr lang="en-US" sz="2800"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rPr>
            </a:br>
            <a:r>
              <a:rPr lang="en-US" sz="160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accurately estimate DAC surplus and reduced miscellaneous (contingency: 15K -&gt; 10K)</a:t>
            </a:r>
            <a:endParaRPr lang="en-US" sz="1600">
              <a:solidFill>
                <a:srgbClr val="FF0000"/>
              </a:solidFill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>
          <a:xfrm>
            <a:off x="1847851" y="1"/>
            <a:ext cx="8245475" cy="1592263"/>
          </a:xfrm>
          <a:ln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2010/2011 Committee Expenses: Technical Activities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graphicFrame>
        <p:nvGraphicFramePr>
          <p:cNvPr id="27654" name="Group 6"/>
          <p:cNvGraphicFramePr>
            <a:graphicFrameLocks noGrp="1"/>
          </p:cNvGraphicFramePr>
          <p:nvPr/>
        </p:nvGraphicFramePr>
        <p:xfrm>
          <a:off x="1955801" y="1776413"/>
          <a:ext cx="7997825" cy="4336418"/>
        </p:xfrm>
        <a:graphic>
          <a:graphicData uri="http://schemas.openxmlformats.org/drawingml/2006/table">
            <a:tbl>
              <a:tblPr/>
              <a:tblGrid>
                <a:gridCol w="246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Type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Budget 2010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2011 Year End Forecast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Budget 2011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Events 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Education (Young Faculty, EDA career)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$9,000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Distinguished lecturers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$13,000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$13,000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$13,000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Contests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Standards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Miscellaneous 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China certification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Local chapter init.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$1,308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xfrm>
            <a:off x="1847851" y="1"/>
            <a:ext cx="8245475" cy="1514475"/>
          </a:xfrm>
          <a:ln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2010/2011 Committee Expenses: Committee 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graphicFrame>
        <p:nvGraphicFramePr>
          <p:cNvPr id="28678" name="Group 6"/>
          <p:cNvGraphicFramePr>
            <a:graphicFrameLocks noGrp="1"/>
          </p:cNvGraphicFramePr>
          <p:nvPr/>
        </p:nvGraphicFramePr>
        <p:xfrm>
          <a:off x="1892301" y="1719263"/>
          <a:ext cx="8501063" cy="4682490"/>
        </p:xfrm>
        <a:graphic>
          <a:graphicData uri="http://schemas.openxmlformats.org/drawingml/2006/table">
            <a:tbl>
              <a:tblPr/>
              <a:tblGrid>
                <a:gridCol w="318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Type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Budget 2010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2011 Year End Forecast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Budget 2011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Administrator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$16,000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$16,000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$16,000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Adcom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President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$7,000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$6,000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$6,000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Executive committee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$10,000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$10,000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$10,000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Other committee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$3,000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$3,000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Awards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$14,000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$14,000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$14,000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Other awards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Miscellaneous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$25,000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$10,000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Promotion &amp; Publicity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$12,000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$18,000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$18,000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31747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>
          <a:xfrm>
            <a:off x="1830389" y="0"/>
            <a:ext cx="8245475" cy="1201738"/>
          </a:xfrm>
          <a:ln/>
        </p:spPr>
        <p:txBody>
          <a:bodyPr/>
          <a:lstStyle/>
          <a:p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2010/2011 Committee Expenses: Pubs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graphicFrame>
        <p:nvGraphicFramePr>
          <p:cNvPr id="31750" name="Group 6"/>
          <p:cNvGraphicFramePr>
            <a:graphicFrameLocks noGrp="1"/>
          </p:cNvGraphicFramePr>
          <p:nvPr/>
        </p:nvGraphicFramePr>
        <p:xfrm>
          <a:off x="1612900" y="1395414"/>
          <a:ext cx="8966200" cy="5238753"/>
        </p:xfrm>
        <a:graphic>
          <a:graphicData uri="http://schemas.openxmlformats.org/drawingml/2006/table">
            <a:tbl>
              <a:tblPr/>
              <a:tblGrid>
                <a:gridCol w="305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Type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Budget 2010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2011 Year End Forecast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old" charset="0"/>
                          <a:ea typeface="ヒラギノ角ゴ ProN W6" charset="0"/>
                          <a:cs typeface="ヒラギノ角ゴ ProN W6" charset="0"/>
                          <a:sym typeface="Arial Bold" charset="0"/>
                        </a:rPr>
                        <a:t>Budget 2011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88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Pub. Admin fixed costs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$4,500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Pub. Admin var. costs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$5,300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$5,300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$10,300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ESL editorial office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 distribution DATE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 distribution DAC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$1,400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$1,400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 distribution ICCAD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Pubs meeting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$1,000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Newsletter graphics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TCAD editorial office and extra page charges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$55,800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$30,000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DB6B3"/>
                        </a:buClr>
                        <a:buSzPct val="100000"/>
                        <a:buFont typeface="Wingdings" pitchFamily="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$30,000</a:t>
                      </a:r>
                    </a:p>
                  </a:txBody>
                  <a:tcPr marL="38100" marR="38100" marT="38100" marB="3810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Slide">
      <a:majorFont>
        <a:latin typeface="Arial Bold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1391</Words>
  <Application>Microsoft Office PowerPoint</Application>
  <PresentationFormat>Widescreen</PresentationFormat>
  <Paragraphs>647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Default - Title Slide</vt:lpstr>
      <vt:lpstr>Default - Title and Content</vt:lpstr>
      <vt:lpstr>Finance Report                   (2011 Budget and CEDA Reserves)  CEDA BoG Meeting at DAC, June 2011  David Atienza, VP Finance</vt:lpstr>
      <vt:lpstr>2011 Budget Comments</vt:lpstr>
      <vt:lpstr>2011 Budget Forecast (November 2010)</vt:lpstr>
      <vt:lpstr>April 2011- IEEE Recalculates Year End Forecast</vt:lpstr>
      <vt:lpstr>2011 Year End Forecast by IEEE (April 2011)</vt:lpstr>
      <vt:lpstr>2011 Year End Forecast Re-discussed with IEEE accurately estimate DAC surplus and reduced miscellaneous (contingency: 15K -&gt; 10K)</vt:lpstr>
      <vt:lpstr>2010/2011 Committee Expenses: Technical Activities</vt:lpstr>
      <vt:lpstr>2010/2011 Committee Expenses: Committee </vt:lpstr>
      <vt:lpstr>2010/2011 Committee Expenses: Pubs</vt:lpstr>
      <vt:lpstr>PowerPoint Presentation</vt:lpstr>
      <vt:lpstr>CEDA Status and 5-Year History actual and future budgets, expense, reserves and surplus (as of 25/04/2011)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6</cp:revision>
  <dcterms:created xsi:type="dcterms:W3CDTF">2022-06-09T15:14:19Z</dcterms:created>
  <dcterms:modified xsi:type="dcterms:W3CDTF">2022-06-09T15:32:52Z</dcterms:modified>
</cp:coreProperties>
</file>