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36"/>
  </p:notesMasterIdLst>
  <p:sldIdLst>
    <p:sldId id="314" r:id="rId4"/>
    <p:sldId id="315" r:id="rId5"/>
    <p:sldId id="316" r:id="rId6"/>
    <p:sldId id="317"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2" d="100"/>
          <a:sy n="72" d="100"/>
        </p:scale>
        <p:origin x="1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filer1-ca\ieeecs_data\home\rbaldwin\My%20Documents\magazines\D&amp;T\Summary%20report%20for%20David\2006-2010%20D&amp;T%20subscription%20trend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Sheet1!$A$3</c:f>
              <c:strCache>
                <c:ptCount val="1"/>
                <c:pt idx="0">
                  <c:v>Member</c:v>
                </c:pt>
              </c:strCache>
            </c:strRef>
          </c:tx>
          <c:invertIfNegative val="0"/>
          <c:cat>
            <c:strRef>
              <c:f>Sheet1!$B$2:$F$2</c:f>
              <c:strCache>
                <c:ptCount val="5"/>
                <c:pt idx="0">
                  <c:v>2006</c:v>
                </c:pt>
                <c:pt idx="1">
                  <c:v>2007</c:v>
                </c:pt>
                <c:pt idx="2">
                  <c:v>2008</c:v>
                </c:pt>
                <c:pt idx="3">
                  <c:v>2009</c:v>
                </c:pt>
                <c:pt idx="4">
                  <c:v>Sept. 2010</c:v>
                </c:pt>
              </c:strCache>
            </c:strRef>
          </c:cat>
          <c:val>
            <c:numRef>
              <c:f>Sheet1!$B$3:$F$3</c:f>
              <c:numCache>
                <c:formatCode>General</c:formatCode>
                <c:ptCount val="5"/>
                <c:pt idx="0">
                  <c:v>1527</c:v>
                </c:pt>
                <c:pt idx="1">
                  <c:v>1439</c:v>
                </c:pt>
                <c:pt idx="2">
                  <c:v>875</c:v>
                </c:pt>
                <c:pt idx="3">
                  <c:v>916</c:v>
                </c:pt>
                <c:pt idx="4">
                  <c:v>755</c:v>
                </c:pt>
              </c:numCache>
            </c:numRef>
          </c:val>
          <c:extLst>
            <c:ext xmlns:c16="http://schemas.microsoft.com/office/drawing/2014/chart" uri="{C3380CC4-5D6E-409C-BE32-E72D297353CC}">
              <c16:uniqueId val="{00000000-122E-482C-8953-7E4B0D55DFE9}"/>
            </c:ext>
          </c:extLst>
        </c:ser>
        <c:ser>
          <c:idx val="1"/>
          <c:order val="1"/>
          <c:tx>
            <c:strRef>
              <c:f>Sheet1!$A$4</c:f>
              <c:strCache>
                <c:ptCount val="1"/>
                <c:pt idx="0">
                  <c:v>Nonmember</c:v>
                </c:pt>
              </c:strCache>
            </c:strRef>
          </c:tx>
          <c:invertIfNegative val="0"/>
          <c:cat>
            <c:strRef>
              <c:f>Sheet1!$B$2:$F$2</c:f>
              <c:strCache>
                <c:ptCount val="5"/>
                <c:pt idx="0">
                  <c:v>2006</c:v>
                </c:pt>
                <c:pt idx="1">
                  <c:v>2007</c:v>
                </c:pt>
                <c:pt idx="2">
                  <c:v>2008</c:v>
                </c:pt>
                <c:pt idx="3">
                  <c:v>2009</c:v>
                </c:pt>
                <c:pt idx="4">
                  <c:v>Sept. 2010</c:v>
                </c:pt>
              </c:strCache>
            </c:strRef>
          </c:cat>
          <c:val>
            <c:numRef>
              <c:f>Sheet1!$B$4:$F$4</c:f>
              <c:numCache>
                <c:formatCode>General</c:formatCode>
                <c:ptCount val="5"/>
                <c:pt idx="0">
                  <c:v>72</c:v>
                </c:pt>
                <c:pt idx="1">
                  <c:v>53</c:v>
                </c:pt>
                <c:pt idx="2">
                  <c:v>35</c:v>
                </c:pt>
                <c:pt idx="3">
                  <c:v>29</c:v>
                </c:pt>
                <c:pt idx="4">
                  <c:v>43</c:v>
                </c:pt>
              </c:numCache>
            </c:numRef>
          </c:val>
          <c:extLst>
            <c:ext xmlns:c16="http://schemas.microsoft.com/office/drawing/2014/chart" uri="{C3380CC4-5D6E-409C-BE32-E72D297353CC}">
              <c16:uniqueId val="{00000001-122E-482C-8953-7E4B0D55DFE9}"/>
            </c:ext>
          </c:extLst>
        </c:ser>
        <c:dLbls>
          <c:showLegendKey val="0"/>
          <c:showVal val="0"/>
          <c:showCatName val="0"/>
          <c:showSerName val="0"/>
          <c:showPercent val="0"/>
          <c:showBubbleSize val="0"/>
        </c:dLbls>
        <c:gapWidth val="150"/>
        <c:axId val="87497344"/>
        <c:axId val="87982464"/>
      </c:barChart>
      <c:catAx>
        <c:axId val="87497344"/>
        <c:scaling>
          <c:orientation val="minMax"/>
        </c:scaling>
        <c:delete val="0"/>
        <c:axPos val="b"/>
        <c:numFmt formatCode="General" sourceLinked="1"/>
        <c:majorTickMark val="none"/>
        <c:minorTickMark val="none"/>
        <c:tickLblPos val="nextTo"/>
        <c:crossAx val="87982464"/>
        <c:crosses val="autoZero"/>
        <c:auto val="1"/>
        <c:lblAlgn val="ctr"/>
        <c:lblOffset val="100"/>
        <c:noMultiLvlLbl val="0"/>
      </c:catAx>
      <c:valAx>
        <c:axId val="87982464"/>
        <c:scaling>
          <c:orientation val="minMax"/>
        </c:scaling>
        <c:delete val="0"/>
        <c:axPos val="l"/>
        <c:majorGridlines/>
        <c:title>
          <c:tx>
            <c:rich>
              <a:bodyPr/>
              <a:lstStyle/>
              <a:p>
                <a:pPr>
                  <a:defRPr/>
                </a:pPr>
                <a:r>
                  <a:rPr lang="en-US"/>
                  <a:t>Subscriptions</a:t>
                </a:r>
              </a:p>
            </c:rich>
          </c:tx>
          <c:overlay val="0"/>
        </c:title>
        <c:numFmt formatCode="General" sourceLinked="1"/>
        <c:majorTickMark val="none"/>
        <c:minorTickMark val="none"/>
        <c:tickLblPos val="nextTo"/>
        <c:crossAx val="87497344"/>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B57C6-860C-46AA-9A9F-6BD5EA735C9E}"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CAA84-DC94-43EE-8A62-4832C6E52B4F}" type="slidenum">
              <a:rPr lang="en-US" smtClean="0"/>
              <a:t>‹#›</a:t>
            </a:fld>
            <a:endParaRPr lang="en-US"/>
          </a:p>
        </p:txBody>
      </p:sp>
    </p:spTree>
    <p:extLst>
      <p:ext uri="{BB962C8B-B14F-4D97-AF65-F5344CB8AC3E}">
        <p14:creationId xmlns:p14="http://schemas.microsoft.com/office/powerpoint/2010/main" val="384347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xfrm>
            <a:off x="3884027" y="8684926"/>
            <a:ext cx="2972421" cy="457513"/>
          </a:xfrm>
          <a:prstGeom prst="rect">
            <a:avLst/>
          </a:prstGeom>
          <a:noFill/>
        </p:spPr>
        <p:txBody>
          <a:bodyPr lIns="89730" tIns="44865" rIns="89730" bIns="44865"/>
          <a:lstStyle/>
          <a:p>
            <a:pPr marL="0" marR="0" lvl="0" indent="0" algn="ctr" defTabSz="914400" rtl="0" eaLnBrk="1" fontAlgn="base" latinLnBrk="0" hangingPunct="1">
              <a:lnSpc>
                <a:spcPct val="100000"/>
              </a:lnSpc>
              <a:spcBef>
                <a:spcPct val="0"/>
              </a:spcBef>
              <a:spcAft>
                <a:spcPct val="0"/>
              </a:spcAft>
              <a:buClrTx/>
              <a:buSzTx/>
              <a:buFontTx/>
              <a:buNone/>
              <a:tabLst/>
              <a:defRPr/>
            </a:pPr>
            <a:fld id="{F3BDE3EF-D6E7-4B41-BABF-3926880F1D9D}" type="slidenum">
              <a:rPr kumimoji="0" lang="en-US" sz="4200" b="0" i="0" u="none" strike="noStrike" kern="1200" cap="none" spc="0" normalizeH="0" baseline="0" noProof="0" smtClean="0">
                <a:ln>
                  <a:noFill/>
                </a:ln>
                <a:solidFill>
                  <a:srgbClr val="000000"/>
                </a:solidFill>
                <a:effectLst/>
                <a:uLnTx/>
                <a:uFillTx/>
                <a:latin typeface="Gill Sans" charset="0"/>
                <a:sym typeface="Gill Sans"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en-US" sz="4200" b="0" i="0" u="none" strike="noStrike" kern="1200" cap="none" spc="0" normalizeH="0" baseline="0" noProof="0">
              <a:ln>
                <a:noFill/>
              </a:ln>
              <a:solidFill>
                <a:srgbClr val="000000"/>
              </a:solidFill>
              <a:effectLst/>
              <a:uLnTx/>
              <a:uFillTx/>
              <a:latin typeface="Gill Sans" charset="0"/>
              <a:sym typeface="Gill Sans"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F0E3E-21D3-31A8-C27E-A993B9CC4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F36DB1-F579-4D82-6CD0-4257D770F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D68C52-24AE-B080-B671-30C0EF1C22EA}"/>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F9A2D4F1-FBF3-FF6B-748E-4EE24A7C0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EB8AB-A917-1235-873E-4FEC1804B7E2}"/>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3233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2A08-5789-A157-793A-DD36A0F975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861A81-13B8-706A-B4DB-A47A8F3CA3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88FB9-5F7C-02E2-ED6B-C8D979E40389}"/>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F7A37035-6A67-67A8-94FA-B7C8AB3098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297B5-97E8-9219-2BD3-08BCE5060AA3}"/>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317641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8C5D34-2A5A-753E-F1DB-5DE57493ED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A8E232-67A7-1DD3-D547-4672765EDD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4E895-A260-84DB-62DC-8096BD071859}"/>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80D71E7B-ED8A-A560-AD18-18C84D2A6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1C117-E9DA-31DB-DE33-3B60CA61239B}"/>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935849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3276600"/>
            <a:ext cx="12192000" cy="0"/>
          </a:xfrm>
          <a:prstGeom prst="line">
            <a:avLst/>
          </a:prstGeom>
          <a:noFill/>
          <a:ln w="38100">
            <a:solidFill>
              <a:srgbClr val="002D62"/>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5" name="Picture 8" descr="CEDAlogoCol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6801" y="838200"/>
            <a:ext cx="7897284"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1016001" y="3886200"/>
            <a:ext cx="10363200" cy="579438"/>
          </a:xfrm>
        </p:spPr>
        <p:txBody>
          <a:bodyPr wrap="square" anchor="b">
            <a:spAutoFit/>
          </a:bodyPr>
          <a:lstStyle>
            <a:lvl1pPr>
              <a:defRPr/>
            </a:lvl1pPr>
          </a:lstStyle>
          <a:p>
            <a:r>
              <a:rPr lang="en-US" dirty="0"/>
              <a:t>Presentation Title</a:t>
            </a:r>
          </a:p>
        </p:txBody>
      </p:sp>
      <p:sp>
        <p:nvSpPr>
          <p:cNvPr id="9219" name="Rectangle 3"/>
          <p:cNvSpPr>
            <a:spLocks noGrp="1" noChangeArrowheads="1"/>
          </p:cNvSpPr>
          <p:nvPr>
            <p:ph type="subTitle" idx="1"/>
          </p:nvPr>
        </p:nvSpPr>
        <p:spPr>
          <a:xfrm>
            <a:off x="1117601" y="5105401"/>
            <a:ext cx="10363200" cy="519113"/>
          </a:xfrm>
        </p:spPr>
        <p:txBody>
          <a:bodyPr/>
          <a:lstStyle>
            <a:lvl1pPr marL="0" indent="0" algn="ctr">
              <a:buFont typeface="Wingdings" charset="2"/>
              <a:buNone/>
              <a:defRPr>
                <a:solidFill>
                  <a:srgbClr val="6578A2"/>
                </a:solidFill>
              </a:defRPr>
            </a:lvl1pPr>
          </a:lstStyle>
          <a:p>
            <a:r>
              <a:rPr lang="en-US"/>
              <a:t>Subtitle</a:t>
            </a:r>
          </a:p>
        </p:txBody>
      </p:sp>
      <p:sp>
        <p:nvSpPr>
          <p:cNvPr id="6" name="Footer Placeholder 5"/>
          <p:cNvSpPr>
            <a:spLocks noGrp="1" noChangeArrowheads="1"/>
          </p:cNvSpPr>
          <p:nvPr>
            <p:ph type="ftr" sz="quarter" idx="10"/>
          </p:nvPr>
        </p:nvSpPr>
        <p:spPr bwMode="auto">
          <a:xfrm>
            <a:off x="10962218" y="6435725"/>
            <a:ext cx="1071033" cy="304800"/>
          </a:xfrm>
          <a:prstGeom prst="rect">
            <a:avLst/>
          </a:prstGeom>
          <a:ln>
            <a:miter lim="800000"/>
            <a:headEnd/>
            <a:tailEnd/>
          </a:ln>
        </p:spPr>
        <p:txBody>
          <a:bodyPr vert="horz" wrap="none" lIns="91440" tIns="45720" rIns="91440" bIns="45720" numCol="1" anchor="t" anchorCtr="0" compatLnSpc="1">
            <a:prstTxWarp prst="textNoShape">
              <a:avLst/>
            </a:prstTxWarp>
          </a:bodyPr>
          <a:lstStyle>
            <a:lvl1pPr algn="r">
              <a:defRPr sz="1600" b="0">
                <a:solidFill>
                  <a:srgbClr val="E51837"/>
                </a:solidFill>
                <a:latin typeface="Tahoma" pitchFamily="-112" charset="0"/>
                <a:ea typeface="+mn-ea"/>
                <a:cs typeface="+mn-cs"/>
              </a:defRPr>
            </a:lvl1pPr>
          </a:lstStyle>
          <a:p>
            <a:pPr>
              <a:defRPr/>
            </a:pPr>
            <a:endParaRPr lang="en-US"/>
          </a:p>
        </p:txBody>
      </p:sp>
    </p:spTree>
    <p:extLst>
      <p:ext uri="{BB962C8B-B14F-4D97-AF65-F5344CB8AC3E}">
        <p14:creationId xmlns:p14="http://schemas.microsoft.com/office/powerpoint/2010/main" val="672308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371600"/>
            <a:ext cx="10972800" cy="4648200"/>
          </a:xfrm>
        </p:spPr>
        <p:txBody>
          <a:bodyPr/>
          <a:lstStyle>
            <a:lvl1pPr>
              <a:defRPr sz="2600"/>
            </a:lvl1pPr>
            <a:lvl2pPr>
              <a:defRPr sz="22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33D80FE5-F6A4-4408-9D64-7361C7D3C16A}" type="slidenum">
              <a:rPr lang="en-US"/>
              <a:pPr/>
              <a:t>‹#›</a:t>
            </a:fld>
            <a:endParaRPr lang="en-US"/>
          </a:p>
        </p:txBody>
      </p:sp>
      <p:sp>
        <p:nvSpPr>
          <p:cNvPr id="5"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241942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marL="342900" marR="0" indent="-342900" algn="ctr" defTabSz="914400" rtl="0" eaLnBrk="0" fontAlgn="base" latinLnBrk="0" hangingPunct="0">
              <a:lnSpc>
                <a:spcPct val="100000"/>
              </a:lnSpc>
              <a:spcBef>
                <a:spcPct val="20000"/>
              </a:spcBef>
              <a:spcAft>
                <a:spcPct val="0"/>
              </a:spcAft>
              <a:tabLst/>
              <a:defRPr sz="3600" b="1" cap="small" baseline="0"/>
            </a:lvl1pPr>
          </a:lstStyle>
          <a:p>
            <a:pPr marL="342900" marR="0" lvl="0" indent="-342900" defTabSz="914400" rtl="0" eaLnBrk="0" fontAlgn="base" latinLnBrk="0" hangingPunct="0">
              <a:lnSpc>
                <a:spcPct val="100000"/>
              </a:lnSpc>
              <a:spcBef>
                <a:spcPct val="20000"/>
              </a:spcBef>
              <a:spcAft>
                <a:spcPct val="0"/>
              </a:spcAft>
              <a:tabLst/>
              <a:defRPr/>
            </a:pPr>
            <a:r>
              <a:rPr kumimoji="0" lang="en-US" sz="2400" b="0" i="0" u="none" strike="noStrike" kern="0" cap="none" spc="0" normalizeH="0" baseline="0" noProof="0" dirty="0">
                <a:ln>
                  <a:noFill/>
                </a:ln>
                <a:solidFill>
                  <a:srgbClr val="002D62"/>
                </a:solidFill>
                <a:effectLst/>
                <a:uLnTx/>
                <a:uFillTx/>
                <a:latin typeface="+mj-lt"/>
                <a:ea typeface="MS PGothic" pitchFamily="34" charset="-128"/>
              </a:rPr>
              <a:t>Click to edit Master text styles</a:t>
            </a:r>
          </a:p>
        </p:txBody>
      </p:sp>
      <p:sp>
        <p:nvSpPr>
          <p:cNvPr id="3" name="Text Placeholder 2"/>
          <p:cNvSpPr>
            <a:spLocks noGrp="1"/>
          </p:cNvSpPr>
          <p:nvPr>
            <p:ph type="body" idx="1" hasCustomPrompt="1"/>
          </p:nvPr>
        </p:nvSpPr>
        <p:spPr>
          <a:xfrm>
            <a:off x="963084" y="2906713"/>
            <a:ext cx="10363200" cy="1500187"/>
          </a:xfrm>
        </p:spPr>
        <p:txBody>
          <a:bodyPr anchor="b"/>
          <a:lstStyle>
            <a:lvl1pPr marL="0" indent="0" algn="ctr">
              <a:spcAft>
                <a:spcPts val="1200"/>
              </a:spcAft>
              <a:buNone/>
              <a:defRPr kumimoji="0" lang="en-US" sz="3600" b="1" i="0" u="none" strike="noStrike" kern="0" cap="none" spc="0" normalizeH="0" baseline="0" noProof="0" dirty="0" smtClean="0">
                <a:ln>
                  <a:noFill/>
                </a:ln>
                <a:solidFill>
                  <a:srgbClr val="002D62"/>
                </a:solidFill>
                <a:effectLst/>
                <a:uLnTx/>
                <a:uFillTx/>
                <a:latin typeface="+mn-lt"/>
                <a:ea typeface="MS PGothic" pitchFamily="34" charset="-128"/>
                <a:cs typeface="ＭＳ Ｐゴシック"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kumimoji="0" lang="en-US" sz="3200" b="0" i="0" u="none" strike="noStrike" kern="0" cap="none" spc="0" normalizeH="0" baseline="0" noProof="0" dirty="0">
                <a:ln>
                  <a:noFill/>
                </a:ln>
                <a:solidFill>
                  <a:srgbClr val="002D62"/>
                </a:solidFill>
                <a:effectLst/>
                <a:uLnTx/>
                <a:uFillTx/>
                <a:latin typeface="+mn-lt"/>
                <a:ea typeface="MS PGothic" pitchFamily="34" charset="-128"/>
              </a:rPr>
              <a:t>Click to edit Master title style</a:t>
            </a:r>
          </a:p>
          <a:p>
            <a:pPr lvl="0"/>
            <a:endParaRPr kumimoji="0" lang="en-US" sz="3200" b="0" i="0" u="none" strike="noStrike" kern="0" cap="none" spc="0" normalizeH="0" baseline="0" noProof="0" dirty="0">
              <a:ln>
                <a:noFill/>
              </a:ln>
              <a:solidFill>
                <a:srgbClr val="002D62"/>
              </a:solidFill>
              <a:effectLst/>
              <a:uLnTx/>
              <a:uFillTx/>
              <a:latin typeface="+mn-lt"/>
              <a:ea typeface="MS PGothic" pitchFamily="34" charset="-128"/>
            </a:endParaRPr>
          </a:p>
        </p:txBody>
      </p:sp>
      <p:sp>
        <p:nvSpPr>
          <p:cNvPr id="4" name="Rectangle 6"/>
          <p:cNvSpPr>
            <a:spLocks noGrp="1" noChangeArrowheads="1"/>
          </p:cNvSpPr>
          <p:nvPr>
            <p:ph type="sldNum" sz="quarter" idx="10"/>
          </p:nvPr>
        </p:nvSpPr>
        <p:spPr>
          <a:ln/>
        </p:spPr>
        <p:txBody>
          <a:bodyPr/>
          <a:lstStyle>
            <a:lvl1pPr>
              <a:defRPr/>
            </a:lvl1pPr>
          </a:lstStyle>
          <a:p>
            <a:fld id="{57F42220-7FDF-4CE8-8A03-14384AFC497A}" type="slidenum">
              <a:rPr lang="en-US"/>
              <a:pPr/>
              <a:t>‹#›</a:t>
            </a:fld>
            <a:endParaRPr lang="en-US"/>
          </a:p>
        </p:txBody>
      </p:sp>
      <p:sp>
        <p:nvSpPr>
          <p:cNvPr id="5"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996715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2EFF5684-82FC-4091-8ED3-85161EC0774B}" type="slidenum">
              <a:rPr lang="en-US"/>
              <a:pPr/>
              <a:t>‹#›</a:t>
            </a:fld>
            <a:endParaRPr lang="en-US"/>
          </a:p>
        </p:txBody>
      </p:sp>
      <p:sp>
        <p:nvSpPr>
          <p:cNvPr id="6"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4027569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6E0CE70A-5F06-4FCD-8800-B7B1AFE74A22}" type="slidenum">
              <a:rPr lang="en-US"/>
              <a:pPr/>
              <a:t>‹#›</a:t>
            </a:fld>
            <a:endParaRPr lang="en-US"/>
          </a:p>
        </p:txBody>
      </p:sp>
      <p:sp>
        <p:nvSpPr>
          <p:cNvPr id="8"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4008267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AC9A793C-B2FF-40D2-AA08-30DB1590CFDA}" type="slidenum">
              <a:rPr lang="en-US"/>
              <a:pPr/>
              <a:t>‹#›</a:t>
            </a:fld>
            <a:endParaRPr lang="en-US"/>
          </a:p>
        </p:txBody>
      </p:sp>
      <p:sp>
        <p:nvSpPr>
          <p:cNvPr id="4"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295263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B261BF1-5648-4B97-B973-4482831CC490}" type="slidenum">
              <a:rPr lang="en-US"/>
              <a:pPr/>
              <a:t>‹#›</a:t>
            </a:fld>
            <a:endParaRPr lang="en-US"/>
          </a:p>
        </p:txBody>
      </p:sp>
      <p:sp>
        <p:nvSpPr>
          <p:cNvPr id="3"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477869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DB19144-DA24-4577-B593-7F31D12A1FB2}" type="slidenum">
              <a:rPr lang="en-US"/>
              <a:pPr/>
              <a:t>‹#›</a:t>
            </a:fld>
            <a:endParaRPr lang="en-US"/>
          </a:p>
        </p:txBody>
      </p:sp>
      <p:sp>
        <p:nvSpPr>
          <p:cNvPr id="6"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45719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A266-4CB5-6127-1729-7721CC5C7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0208CC-DD98-AB03-62EC-33056E97DC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4F7765-7766-605D-C228-55E21D0F9B0A}"/>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F388267E-9BAC-1AFE-1BB2-C4B39EB7F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40DE5-B4FE-DF4D-14C9-F19DDBF43561}"/>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2238651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A5B08A0A-9EE6-4522-B414-FEFF62E9460C}" type="slidenum">
              <a:rPr lang="en-US"/>
              <a:pPr/>
              <a:t>‹#›</a:t>
            </a:fld>
            <a:endParaRPr lang="en-US"/>
          </a:p>
        </p:txBody>
      </p:sp>
      <p:sp>
        <p:nvSpPr>
          <p:cNvPr id="6" name="Rectangle 11"/>
          <p:cNvSpPr>
            <a:spLocks noGrp="1" noChangeArrowheads="1"/>
          </p:cNvSpPr>
          <p:nvPr>
            <p:ph type="dt" sz="half" idx="11"/>
          </p:nvPr>
        </p:nvSpPr>
        <p:spPr>
          <a:ln/>
        </p:spPr>
        <p:txBody>
          <a:bodyPr/>
          <a:lstStyle>
            <a:lvl1pPr>
              <a:defRPr/>
            </a:lvl1pPr>
          </a:lstStyle>
          <a:p>
            <a:pPr>
              <a:defRPr/>
            </a:pPr>
            <a:r>
              <a:rPr lang="en-US"/>
              <a:t>www.ieee-ceda.org</a:t>
            </a:r>
            <a:endParaRPr lang="en-US" dirty="0"/>
          </a:p>
        </p:txBody>
      </p:sp>
    </p:spTree>
    <p:extLst>
      <p:ext uri="{BB962C8B-B14F-4D97-AF65-F5344CB8AC3E}">
        <p14:creationId xmlns:p14="http://schemas.microsoft.com/office/powerpoint/2010/main" val="3597664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627642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84792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4124585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76414"/>
            <a:ext cx="5082117" cy="5081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9718" y="1776414"/>
            <a:ext cx="5082116" cy="5081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4072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72609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65951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6907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316469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18430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DB287-CA0A-9C18-0937-0EA3B0E54F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69E9D9-8C15-9807-CFA1-CCDAE1D6B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7ED7C-28E4-DCF0-8D61-94650BE90105}"/>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ED424CE6-C138-A5F6-E598-AB37EF841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0B67F-397E-2521-5AD3-1F606032C08C}"/>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1794904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249075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13233" y="0"/>
            <a:ext cx="27686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5318" y="0"/>
            <a:ext cx="8104716"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4051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838200"/>
          </a:xfrm>
        </p:spPr>
        <p:txBody>
          <a:bodyPr/>
          <a:lstStyle/>
          <a:p>
            <a:r>
              <a:rPr lang="en-US"/>
              <a:t>Click to edit Master title style</a:t>
            </a:r>
          </a:p>
        </p:txBody>
      </p:sp>
      <p:sp>
        <p:nvSpPr>
          <p:cNvPr id="3" name="Table Placeholder 2"/>
          <p:cNvSpPr>
            <a:spLocks noGrp="1"/>
          </p:cNvSpPr>
          <p:nvPr>
            <p:ph type="tbl" idx="1"/>
          </p:nvPr>
        </p:nvSpPr>
        <p:spPr>
          <a:xfrm>
            <a:off x="609600" y="1143000"/>
            <a:ext cx="10972800" cy="5105400"/>
          </a:xfrm>
        </p:spPr>
        <p:txBody>
          <a:bodyPr>
            <a:normAutofit/>
          </a:bodyPr>
          <a:lstStyle/>
          <a:p>
            <a:pPr lvl="0"/>
            <a:endParaRPr lang="en-US" noProof="0"/>
          </a:p>
        </p:txBody>
      </p:sp>
      <p:sp>
        <p:nvSpPr>
          <p:cNvPr id="4" name="Slide Number Placeholder 3"/>
          <p:cNvSpPr>
            <a:spLocks noGrp="1"/>
          </p:cNvSpPr>
          <p:nvPr>
            <p:ph type="sldNum" sz="quarter" idx="10"/>
          </p:nvPr>
        </p:nvSpPr>
        <p:spPr>
          <a:xfrm>
            <a:off x="9042400" y="6421438"/>
            <a:ext cx="2540000" cy="381000"/>
          </a:xfrm>
          <a:prstGeom prst="rect">
            <a:avLst/>
          </a:prstGeom>
        </p:spPr>
        <p:txBody>
          <a:bodyPr/>
          <a:lstStyle>
            <a:lvl1pPr>
              <a:defRPr/>
            </a:lvl1pPr>
          </a:lstStyle>
          <a:p>
            <a:pPr>
              <a:defRPr/>
            </a:pPr>
            <a:fld id="{BDFBFBF4-059D-4375-A5A5-96E636A02AC2}" type="slidenum">
              <a:rPr lang="en-US"/>
              <a:pPr>
                <a:defRPr/>
              </a:pPr>
              <a:t>‹#›</a:t>
            </a:fld>
            <a:endParaRPr lang="en-US"/>
          </a:p>
        </p:txBody>
      </p:sp>
    </p:spTree>
    <p:extLst>
      <p:ext uri="{BB962C8B-B14F-4D97-AF65-F5344CB8AC3E}">
        <p14:creationId xmlns:p14="http://schemas.microsoft.com/office/powerpoint/2010/main" val="143203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EEA10-A724-0304-B0CE-D7E308D34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B3297-39C4-4945-BB20-5D8071A97F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CD7566-CCEB-5FBB-982D-C1C2633466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3709DD-121D-CC97-33AE-F82EF8D33CCE}"/>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6" name="Footer Placeholder 5">
            <a:extLst>
              <a:ext uri="{FF2B5EF4-FFF2-40B4-BE49-F238E27FC236}">
                <a16:creationId xmlns:a16="http://schemas.microsoft.com/office/drawing/2014/main" id="{3A43FAE7-8486-A68A-C51D-13A9B31B87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6A687-C1B8-FC8F-01AE-B65E8969AEA2}"/>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4122868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DED1B-A878-AD98-663C-9EB670A841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22080E-8813-81A4-F651-15114E90D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F9DEEF-4F46-0D06-AEE5-F91E7CD3FC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98D04A-B088-6376-CA8D-B8C4E371D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48760D-C36C-9C17-7277-1F125D80E5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3CF413-A497-26D9-0277-5D12BF4DBC10}"/>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8" name="Footer Placeholder 7">
            <a:extLst>
              <a:ext uri="{FF2B5EF4-FFF2-40B4-BE49-F238E27FC236}">
                <a16:creationId xmlns:a16="http://schemas.microsoft.com/office/drawing/2014/main" id="{C8ADE8AA-F5E5-4437-90ED-2461BB55FE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9D64A2-581A-F4E0-55B3-234EFADFFB8C}"/>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124773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5858-7C59-4F91-924E-4C3D55D045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3AB693-A380-A434-8262-36683396A420}"/>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4" name="Footer Placeholder 3">
            <a:extLst>
              <a:ext uri="{FF2B5EF4-FFF2-40B4-BE49-F238E27FC236}">
                <a16:creationId xmlns:a16="http://schemas.microsoft.com/office/drawing/2014/main" id="{506B277E-3D3E-2815-0205-21D4DCF6A1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5547E5-543D-1D14-196C-EFE91B640D73}"/>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57834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C251B-1786-0A7B-2C21-2E4082CB4AAB}"/>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3" name="Footer Placeholder 2">
            <a:extLst>
              <a:ext uri="{FF2B5EF4-FFF2-40B4-BE49-F238E27FC236}">
                <a16:creationId xmlns:a16="http://schemas.microsoft.com/office/drawing/2014/main" id="{699EDC2E-5B83-B950-46F7-4856A7A3E5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D9BB4-33AF-FC09-7A9B-F6351A043493}"/>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3214327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AECC-6A42-94DA-9BFE-A49375B412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B13A5B-C9BB-E37C-97FC-5C5DC6E29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9BA259-5AC9-B208-EE0B-9052EE43A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8DCB00-866D-7997-C839-FCBF38586165}"/>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6" name="Footer Placeholder 5">
            <a:extLst>
              <a:ext uri="{FF2B5EF4-FFF2-40B4-BE49-F238E27FC236}">
                <a16:creationId xmlns:a16="http://schemas.microsoft.com/office/drawing/2014/main" id="{17C40334-73BE-89B6-2E49-151834CA8C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905E7-4461-D160-2538-70B720014EF6}"/>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313755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42D6-2B26-2DEA-9757-450DEB47C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9EDCE-B96F-BA84-9139-F2472ACB9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7825CE-0FDB-42C9-21D7-777C8084B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6DAFA7-EB47-E9DD-2728-0AF7CFBFF926}"/>
              </a:ext>
            </a:extLst>
          </p:cNvPr>
          <p:cNvSpPr>
            <a:spLocks noGrp="1"/>
          </p:cNvSpPr>
          <p:nvPr>
            <p:ph type="dt" sz="half" idx="10"/>
          </p:nvPr>
        </p:nvSpPr>
        <p:spPr/>
        <p:txBody>
          <a:bodyPr/>
          <a:lstStyle/>
          <a:p>
            <a:fld id="{0894CDA3-D46F-4281-8D86-1D1112960A99}" type="datetimeFigureOut">
              <a:rPr lang="en-US" smtClean="0"/>
              <a:t>6/9/2022</a:t>
            </a:fld>
            <a:endParaRPr lang="en-US"/>
          </a:p>
        </p:txBody>
      </p:sp>
      <p:sp>
        <p:nvSpPr>
          <p:cNvPr id="6" name="Footer Placeholder 5">
            <a:extLst>
              <a:ext uri="{FF2B5EF4-FFF2-40B4-BE49-F238E27FC236}">
                <a16:creationId xmlns:a16="http://schemas.microsoft.com/office/drawing/2014/main" id="{04371215-885C-2BF8-1805-85D4AA56E0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0BAED-85E8-CE2A-4B9B-24CEACDFD615}"/>
              </a:ext>
            </a:extLst>
          </p:cNvPr>
          <p:cNvSpPr>
            <a:spLocks noGrp="1"/>
          </p:cNvSpPr>
          <p:nvPr>
            <p:ph type="sldNum" sz="quarter" idx="12"/>
          </p:nvPr>
        </p:nvSpPr>
        <p:spPr/>
        <p:txBody>
          <a:bodyPr/>
          <a:lstStyle/>
          <a:p>
            <a:fld id="{8D51435D-00EB-401B-AFBF-E081A271F267}" type="slidenum">
              <a:rPr lang="en-US" smtClean="0"/>
              <a:t>‹#›</a:t>
            </a:fld>
            <a:endParaRPr lang="en-US"/>
          </a:p>
        </p:txBody>
      </p:sp>
    </p:spTree>
    <p:extLst>
      <p:ext uri="{BB962C8B-B14F-4D97-AF65-F5344CB8AC3E}">
        <p14:creationId xmlns:p14="http://schemas.microsoft.com/office/powerpoint/2010/main" val="406285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E4361E-C04D-7D5A-5526-F2219FAAF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E6894D-FE22-57C8-543F-BC201D1BEF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D677F-BABE-7D08-A3A4-9B2CE96728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4CDA3-D46F-4281-8D86-1D1112960A99}" type="datetimeFigureOut">
              <a:rPr lang="en-US" smtClean="0"/>
              <a:t>6/9/2022</a:t>
            </a:fld>
            <a:endParaRPr lang="en-US"/>
          </a:p>
        </p:txBody>
      </p:sp>
      <p:sp>
        <p:nvSpPr>
          <p:cNvPr id="5" name="Footer Placeholder 4">
            <a:extLst>
              <a:ext uri="{FF2B5EF4-FFF2-40B4-BE49-F238E27FC236}">
                <a16:creationId xmlns:a16="http://schemas.microsoft.com/office/drawing/2014/main" id="{EFE8803C-1D93-D720-4EA9-B8AC62498D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DBD7FA-8CDE-4662-A047-BCBBC5747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1435D-00EB-401B-AFBF-E081A271F267}" type="slidenum">
              <a:rPr lang="en-US" smtClean="0"/>
              <a:t>‹#›</a:t>
            </a:fld>
            <a:endParaRPr lang="en-US"/>
          </a:p>
        </p:txBody>
      </p:sp>
    </p:spTree>
    <p:extLst>
      <p:ext uri="{BB962C8B-B14F-4D97-AF65-F5344CB8AC3E}">
        <p14:creationId xmlns:p14="http://schemas.microsoft.com/office/powerpoint/2010/main" val="2689018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76200"/>
            <a:ext cx="1048173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143000"/>
            <a:ext cx="1158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sldNum" sz="quarter" idx="4"/>
          </p:nvPr>
        </p:nvSpPr>
        <p:spPr bwMode="auto">
          <a:xfrm>
            <a:off x="10871200" y="6477000"/>
            <a:ext cx="1176867"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a:defRPr sz="1400" b="0">
                <a:solidFill>
                  <a:srgbClr val="002D62"/>
                </a:solidFill>
              </a:defRPr>
            </a:lvl1pPr>
          </a:lstStyle>
          <a:p>
            <a:fld id="{69E833DE-8EDD-4C46-8D59-275092CA3029}" type="slidenum">
              <a:rPr lang="en-US"/>
              <a:pPr/>
              <a:t>‹#›</a:t>
            </a:fld>
            <a:endParaRPr lang="en-US"/>
          </a:p>
        </p:txBody>
      </p:sp>
      <p:sp>
        <p:nvSpPr>
          <p:cNvPr id="1029" name="Line 8"/>
          <p:cNvSpPr>
            <a:spLocks noChangeShapeType="1"/>
          </p:cNvSpPr>
          <p:nvPr/>
        </p:nvSpPr>
        <p:spPr bwMode="auto">
          <a:xfrm>
            <a:off x="0" y="990600"/>
            <a:ext cx="12192000" cy="0"/>
          </a:xfrm>
          <a:prstGeom prst="line">
            <a:avLst/>
          </a:prstGeom>
          <a:noFill/>
          <a:ln w="38100">
            <a:solidFill>
              <a:srgbClr val="002D62"/>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1030" name="Picture 10" descr="CEDA_Logo"/>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876800" y="6211888"/>
            <a:ext cx="27432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Rectangle 11"/>
          <p:cNvSpPr>
            <a:spLocks noGrp="1" noChangeArrowheads="1"/>
          </p:cNvSpPr>
          <p:nvPr>
            <p:ph type="dt" sz="half" idx="2"/>
          </p:nvPr>
        </p:nvSpPr>
        <p:spPr bwMode="auto">
          <a:xfrm>
            <a:off x="203200" y="6477000"/>
            <a:ext cx="2844800" cy="3238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400" b="0">
                <a:latin typeface="Tahoma" pitchFamily="-112" charset="0"/>
                <a:ea typeface="+mn-ea"/>
                <a:cs typeface="+mn-cs"/>
              </a:defRPr>
            </a:lvl1pPr>
          </a:lstStyle>
          <a:p>
            <a:pPr>
              <a:defRPr/>
            </a:pPr>
            <a:r>
              <a:rPr lang="en-US"/>
              <a:t>www.ieee-ceda.org</a:t>
            </a:r>
            <a:endParaRPr lang="en-US" dirty="0"/>
          </a:p>
        </p:txBody>
      </p:sp>
    </p:spTree>
    <p:extLst>
      <p:ext uri="{BB962C8B-B14F-4D97-AF65-F5344CB8AC3E}">
        <p14:creationId xmlns:p14="http://schemas.microsoft.com/office/powerpoint/2010/main" val="2395311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p:txStyles>
    <p:titleStyle>
      <a:lvl1pPr algn="ctr" rtl="0" eaLnBrk="0" fontAlgn="base" hangingPunct="0">
        <a:spcBef>
          <a:spcPct val="0"/>
        </a:spcBef>
        <a:spcAft>
          <a:spcPct val="0"/>
        </a:spcAft>
        <a:defRPr sz="3200">
          <a:solidFill>
            <a:srgbClr val="002D62"/>
          </a:solidFill>
          <a:latin typeface="+mj-lt"/>
          <a:ea typeface="MS PGothic" pitchFamily="34" charset="-128"/>
          <a:cs typeface="ＭＳ Ｐゴシック" charset="-128"/>
        </a:defRPr>
      </a:lvl1pPr>
      <a:lvl2pPr algn="ctr" rtl="0" eaLnBrk="0" fontAlgn="base" hangingPunct="0">
        <a:spcBef>
          <a:spcPct val="0"/>
        </a:spcBef>
        <a:spcAft>
          <a:spcPct val="0"/>
        </a:spcAft>
        <a:defRPr sz="3200">
          <a:solidFill>
            <a:srgbClr val="002D62"/>
          </a:solidFill>
          <a:latin typeface="Tahoma" charset="0"/>
          <a:ea typeface="MS PGothic" pitchFamily="34" charset="-128"/>
          <a:cs typeface="ＭＳ Ｐゴシック" charset="-128"/>
        </a:defRPr>
      </a:lvl2pPr>
      <a:lvl3pPr algn="ctr" rtl="0" eaLnBrk="0" fontAlgn="base" hangingPunct="0">
        <a:spcBef>
          <a:spcPct val="0"/>
        </a:spcBef>
        <a:spcAft>
          <a:spcPct val="0"/>
        </a:spcAft>
        <a:defRPr sz="3200">
          <a:solidFill>
            <a:srgbClr val="002D62"/>
          </a:solidFill>
          <a:latin typeface="Tahoma" charset="0"/>
          <a:ea typeface="MS PGothic" pitchFamily="34" charset="-128"/>
          <a:cs typeface="ＭＳ Ｐゴシック" charset="-128"/>
        </a:defRPr>
      </a:lvl3pPr>
      <a:lvl4pPr algn="ctr" rtl="0" eaLnBrk="0" fontAlgn="base" hangingPunct="0">
        <a:spcBef>
          <a:spcPct val="0"/>
        </a:spcBef>
        <a:spcAft>
          <a:spcPct val="0"/>
        </a:spcAft>
        <a:defRPr sz="3200">
          <a:solidFill>
            <a:srgbClr val="002D62"/>
          </a:solidFill>
          <a:latin typeface="Tahoma" charset="0"/>
          <a:ea typeface="MS PGothic" pitchFamily="34" charset="-128"/>
          <a:cs typeface="ＭＳ Ｐゴシック" charset="-128"/>
        </a:defRPr>
      </a:lvl4pPr>
      <a:lvl5pPr algn="ctr" rtl="0" eaLnBrk="0" fontAlgn="base" hangingPunct="0">
        <a:spcBef>
          <a:spcPct val="0"/>
        </a:spcBef>
        <a:spcAft>
          <a:spcPct val="0"/>
        </a:spcAft>
        <a:defRPr sz="3200">
          <a:solidFill>
            <a:srgbClr val="002D62"/>
          </a:solidFill>
          <a:latin typeface="Tahoma" charset="0"/>
          <a:ea typeface="MS PGothic" pitchFamily="34" charset="-128"/>
          <a:cs typeface="ＭＳ Ｐゴシック" charset="-128"/>
        </a:defRPr>
      </a:lvl5pPr>
      <a:lvl6pPr marL="457200" algn="ctr" rtl="0" fontAlgn="base">
        <a:spcBef>
          <a:spcPct val="0"/>
        </a:spcBef>
        <a:spcAft>
          <a:spcPct val="0"/>
        </a:spcAft>
        <a:defRPr sz="3200">
          <a:solidFill>
            <a:srgbClr val="002D62"/>
          </a:solidFill>
          <a:latin typeface="Tahoma" charset="0"/>
        </a:defRPr>
      </a:lvl6pPr>
      <a:lvl7pPr marL="914400" algn="ctr" rtl="0" fontAlgn="base">
        <a:spcBef>
          <a:spcPct val="0"/>
        </a:spcBef>
        <a:spcAft>
          <a:spcPct val="0"/>
        </a:spcAft>
        <a:defRPr sz="3200">
          <a:solidFill>
            <a:srgbClr val="002D62"/>
          </a:solidFill>
          <a:latin typeface="Tahoma" charset="0"/>
        </a:defRPr>
      </a:lvl7pPr>
      <a:lvl8pPr marL="1371600" algn="ctr" rtl="0" fontAlgn="base">
        <a:spcBef>
          <a:spcPct val="0"/>
        </a:spcBef>
        <a:spcAft>
          <a:spcPct val="0"/>
        </a:spcAft>
        <a:defRPr sz="3200">
          <a:solidFill>
            <a:srgbClr val="002D62"/>
          </a:solidFill>
          <a:latin typeface="Tahoma" charset="0"/>
        </a:defRPr>
      </a:lvl8pPr>
      <a:lvl9pPr marL="1828800" algn="ctr" rtl="0" fontAlgn="base">
        <a:spcBef>
          <a:spcPct val="0"/>
        </a:spcBef>
        <a:spcAft>
          <a:spcPct val="0"/>
        </a:spcAft>
        <a:defRPr sz="3200">
          <a:solidFill>
            <a:srgbClr val="002D62"/>
          </a:solidFill>
          <a:latin typeface="Tahoma" charset="0"/>
        </a:defRPr>
      </a:lvl9pPr>
    </p:titleStyle>
    <p:bodyStyle>
      <a:lvl1pPr marL="342900" indent="-342900" algn="l" rtl="0" eaLnBrk="0" fontAlgn="base" hangingPunct="0">
        <a:spcBef>
          <a:spcPct val="20000"/>
        </a:spcBef>
        <a:spcAft>
          <a:spcPct val="0"/>
        </a:spcAft>
        <a:buSzPct val="110000"/>
        <a:buFont typeface="Wingdings" pitchFamily="2" charset="2"/>
        <a:buChar char="§"/>
        <a:defRPr sz="2400">
          <a:solidFill>
            <a:srgbClr val="002D62"/>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6D7FA7"/>
        </a:buClr>
        <a:buFont typeface="Wingdings" pitchFamily="2" charset="2"/>
        <a:buChar char="§"/>
        <a:defRPr sz="2000">
          <a:solidFill>
            <a:srgbClr val="6D7FA7"/>
          </a:solidFill>
          <a:latin typeface="+mn-lt"/>
          <a:ea typeface="MS PGothic" pitchFamily="34" charset="-128"/>
        </a:defRPr>
      </a:lvl2pPr>
      <a:lvl3pPr marL="1143000" indent="-228600" algn="l" rtl="0" eaLnBrk="0" fontAlgn="base" hangingPunct="0">
        <a:spcBef>
          <a:spcPct val="20000"/>
        </a:spcBef>
        <a:spcAft>
          <a:spcPct val="0"/>
        </a:spcAft>
        <a:buSzPct val="105000"/>
        <a:buChar char="•"/>
        <a:defRPr>
          <a:solidFill>
            <a:srgbClr val="002D62"/>
          </a:solidFill>
          <a:latin typeface="+mn-lt"/>
          <a:ea typeface="MS PGothic" pitchFamily="34" charset="-128"/>
        </a:defRPr>
      </a:lvl3pPr>
      <a:lvl4pPr marL="1600200" indent="-228600" algn="l" rtl="0" eaLnBrk="0" fontAlgn="base" hangingPunct="0">
        <a:spcBef>
          <a:spcPct val="20000"/>
        </a:spcBef>
        <a:spcAft>
          <a:spcPct val="0"/>
        </a:spcAft>
        <a:buClr>
          <a:srgbClr val="6D7FA7"/>
        </a:buClr>
        <a:buSzPct val="95000"/>
        <a:buChar char="•"/>
        <a:defRPr>
          <a:solidFill>
            <a:srgbClr val="6D7FA7"/>
          </a:solidFill>
          <a:latin typeface="+mn-lt"/>
          <a:ea typeface="MS PGothic" pitchFamily="34" charset="-128"/>
        </a:defRPr>
      </a:lvl4pPr>
      <a:lvl5pPr marL="2057400" indent="-228600" algn="l" rtl="0" eaLnBrk="0" fontAlgn="base" hangingPunct="0">
        <a:spcBef>
          <a:spcPct val="20000"/>
        </a:spcBef>
        <a:spcAft>
          <a:spcPct val="0"/>
        </a:spcAft>
        <a:buClr>
          <a:srgbClr val="002D62"/>
        </a:buClr>
        <a:buSzPct val="80000"/>
        <a:buChar char="•"/>
        <a:defRPr>
          <a:solidFill>
            <a:srgbClr val="002D62"/>
          </a:solidFill>
          <a:latin typeface="+mn-lt"/>
          <a:ea typeface="MS PGothic" pitchFamily="34" charset="-128"/>
        </a:defRPr>
      </a:lvl5pPr>
      <a:lvl6pPr marL="2514600" indent="-228600" algn="l" rtl="0" fontAlgn="base">
        <a:spcBef>
          <a:spcPct val="20000"/>
        </a:spcBef>
        <a:spcAft>
          <a:spcPct val="0"/>
        </a:spcAft>
        <a:buClr>
          <a:srgbClr val="002D62"/>
        </a:buClr>
        <a:buSzPct val="80000"/>
        <a:buChar char="•"/>
        <a:defRPr sz="2000">
          <a:solidFill>
            <a:srgbClr val="002D62"/>
          </a:solidFill>
          <a:latin typeface="+mn-lt"/>
          <a:ea typeface="ＭＳ Ｐゴシック" charset="-128"/>
        </a:defRPr>
      </a:lvl6pPr>
      <a:lvl7pPr marL="2971800" indent="-228600" algn="l" rtl="0" fontAlgn="base">
        <a:spcBef>
          <a:spcPct val="20000"/>
        </a:spcBef>
        <a:spcAft>
          <a:spcPct val="0"/>
        </a:spcAft>
        <a:buClr>
          <a:srgbClr val="002D62"/>
        </a:buClr>
        <a:buSzPct val="80000"/>
        <a:buChar char="•"/>
        <a:defRPr sz="2000">
          <a:solidFill>
            <a:srgbClr val="002D62"/>
          </a:solidFill>
          <a:latin typeface="+mn-lt"/>
          <a:ea typeface="ＭＳ Ｐゴシック" charset="-128"/>
        </a:defRPr>
      </a:lvl7pPr>
      <a:lvl8pPr marL="3429000" indent="-228600" algn="l" rtl="0" fontAlgn="base">
        <a:spcBef>
          <a:spcPct val="20000"/>
        </a:spcBef>
        <a:spcAft>
          <a:spcPct val="0"/>
        </a:spcAft>
        <a:buClr>
          <a:srgbClr val="002D62"/>
        </a:buClr>
        <a:buSzPct val="80000"/>
        <a:buChar char="•"/>
        <a:defRPr sz="2000">
          <a:solidFill>
            <a:srgbClr val="002D62"/>
          </a:solidFill>
          <a:latin typeface="+mn-lt"/>
          <a:ea typeface="ＭＳ Ｐゴシック" charset="-128"/>
        </a:defRPr>
      </a:lvl8pPr>
      <a:lvl9pPr marL="3886200" indent="-228600" algn="l" rtl="0" fontAlgn="base">
        <a:spcBef>
          <a:spcPct val="20000"/>
        </a:spcBef>
        <a:spcAft>
          <a:spcPct val="0"/>
        </a:spcAft>
        <a:buClr>
          <a:srgbClr val="002D62"/>
        </a:buClr>
        <a:buSzPct val="80000"/>
        <a:buChar char="•"/>
        <a:defRPr sz="2000">
          <a:solidFill>
            <a:srgbClr val="002D6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05318" y="1"/>
            <a:ext cx="10993967" cy="1370013"/>
          </a:xfrm>
          <a:prstGeom prst="rect">
            <a:avLst/>
          </a:prstGeom>
          <a:noFill/>
          <a:ln w="9525">
            <a:noFill/>
            <a:miter lim="800000"/>
            <a:headEnd/>
            <a:tailEnd/>
          </a:ln>
          <a:effectLst/>
        </p:spPr>
        <p:txBody>
          <a:bodyPr vert="horz" wrap="square" lIns="38100" tIns="38100" rIns="38100" bIns="38100" numCol="1" anchor="b" anchorCtr="0" compatLnSpc="1">
            <a:prstTxWarp prst="textNoShape">
              <a:avLst/>
            </a:prstTxWarp>
          </a:bodyPr>
          <a:lstStyle/>
          <a:p>
            <a:pPr lvl="0"/>
            <a:r>
              <a:rPr lang="en-US">
                <a:sym typeface="Arial Bold" charset="0"/>
              </a:rPr>
              <a:t>Click to edit Master title style</a:t>
            </a:r>
          </a:p>
        </p:txBody>
      </p:sp>
      <p:sp>
        <p:nvSpPr>
          <p:cNvPr id="1026" name="Rectangle 2"/>
          <p:cNvSpPr>
            <a:spLocks noGrp="1" noChangeArrowheads="1"/>
          </p:cNvSpPr>
          <p:nvPr>
            <p:ph type="body" idx="1"/>
          </p:nvPr>
        </p:nvSpPr>
        <p:spPr bwMode="auto">
          <a:xfrm>
            <a:off x="914401" y="1776414"/>
            <a:ext cx="10367433" cy="5081587"/>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Arial Bold"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a:p>
            <a:pPr lvl="4"/>
            <a:r>
              <a:rPr lang="en-US">
                <a:sym typeface="Arial" pitchFamily="34" charset="0"/>
              </a:rPr>
              <a:t>Fifth level</a:t>
            </a:r>
          </a:p>
        </p:txBody>
      </p:sp>
    </p:spTree>
    <p:extLst>
      <p:ext uri="{BB962C8B-B14F-4D97-AF65-F5344CB8AC3E}">
        <p14:creationId xmlns:p14="http://schemas.microsoft.com/office/powerpoint/2010/main" val="247265830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ransition/>
  <p:txStyles>
    <p:titleStyle>
      <a:lvl1pPr algn="l" rtl="0" fontAlgn="base">
        <a:lnSpc>
          <a:spcPct val="90000"/>
        </a:lnSpc>
        <a:spcBef>
          <a:spcPct val="0"/>
        </a:spcBef>
        <a:spcAft>
          <a:spcPct val="0"/>
        </a:spcAft>
        <a:defRPr sz="3200">
          <a:solidFill>
            <a:srgbClr val="7889FB"/>
          </a:solidFill>
          <a:latin typeface="+mj-lt"/>
          <a:ea typeface="+mj-ea"/>
          <a:cs typeface="+mj-cs"/>
          <a:sym typeface="Arial Bold" charset="0"/>
        </a:defRPr>
      </a:lvl1pPr>
      <a:lvl2pPr algn="l" rtl="0" fontAlgn="base">
        <a:lnSpc>
          <a:spcPct val="90000"/>
        </a:lnSpc>
        <a:spcBef>
          <a:spcPct val="0"/>
        </a:spcBef>
        <a:spcAft>
          <a:spcPct val="0"/>
        </a:spcAft>
        <a:defRPr sz="3200">
          <a:solidFill>
            <a:srgbClr val="7889FB"/>
          </a:solidFill>
          <a:latin typeface="Arial Bold" charset="0"/>
          <a:ea typeface="ヒラギノ角ゴ ProN W6" charset="0"/>
          <a:cs typeface="ヒラギノ角ゴ ProN W6" charset="0"/>
          <a:sym typeface="Arial Bold" charset="0"/>
        </a:defRPr>
      </a:lvl2pPr>
      <a:lvl3pPr algn="l" rtl="0" fontAlgn="base">
        <a:lnSpc>
          <a:spcPct val="90000"/>
        </a:lnSpc>
        <a:spcBef>
          <a:spcPct val="0"/>
        </a:spcBef>
        <a:spcAft>
          <a:spcPct val="0"/>
        </a:spcAft>
        <a:defRPr sz="3200">
          <a:solidFill>
            <a:srgbClr val="7889FB"/>
          </a:solidFill>
          <a:latin typeface="Arial Bold" charset="0"/>
          <a:ea typeface="ヒラギノ角ゴ ProN W6" charset="0"/>
          <a:cs typeface="ヒラギノ角ゴ ProN W6" charset="0"/>
          <a:sym typeface="Arial Bold" charset="0"/>
        </a:defRPr>
      </a:lvl3pPr>
      <a:lvl4pPr algn="l" rtl="0" fontAlgn="base">
        <a:lnSpc>
          <a:spcPct val="90000"/>
        </a:lnSpc>
        <a:spcBef>
          <a:spcPct val="0"/>
        </a:spcBef>
        <a:spcAft>
          <a:spcPct val="0"/>
        </a:spcAft>
        <a:defRPr sz="3200">
          <a:solidFill>
            <a:srgbClr val="7889FB"/>
          </a:solidFill>
          <a:latin typeface="Arial Bold" charset="0"/>
          <a:ea typeface="ヒラギノ角ゴ ProN W6" charset="0"/>
          <a:cs typeface="ヒラギノ角ゴ ProN W6" charset="0"/>
          <a:sym typeface="Arial Bold" charset="0"/>
        </a:defRPr>
      </a:lvl4pPr>
      <a:lvl5pPr algn="l" rtl="0" fontAlgn="base">
        <a:lnSpc>
          <a:spcPct val="90000"/>
        </a:lnSpc>
        <a:spcBef>
          <a:spcPct val="0"/>
        </a:spcBef>
        <a:spcAft>
          <a:spcPct val="0"/>
        </a:spcAft>
        <a:defRPr sz="3200">
          <a:solidFill>
            <a:srgbClr val="7889FB"/>
          </a:solidFill>
          <a:latin typeface="Arial Bold" charset="0"/>
          <a:ea typeface="ヒラギノ角ゴ ProN W6" charset="0"/>
          <a:cs typeface="ヒラギノ角ゴ ProN W6" charset="0"/>
          <a:sym typeface="Arial Bold" charset="0"/>
        </a:defRPr>
      </a:lvl5pPr>
      <a:lvl6pPr marL="457200" algn="l" rtl="0" fontAlgn="base">
        <a:lnSpc>
          <a:spcPct val="90000"/>
        </a:lnSpc>
        <a:spcBef>
          <a:spcPct val="0"/>
        </a:spcBef>
        <a:spcAft>
          <a:spcPct val="0"/>
        </a:spcAft>
        <a:defRPr sz="3200">
          <a:solidFill>
            <a:srgbClr val="7889FB"/>
          </a:solidFill>
          <a:latin typeface="Arial Bold" charset="0"/>
          <a:ea typeface="ヒラギノ角ゴ ProN W6" charset="0"/>
          <a:cs typeface="ヒラギノ角ゴ ProN W6" charset="0"/>
          <a:sym typeface="Arial Bold" charset="0"/>
        </a:defRPr>
      </a:lvl6pPr>
      <a:lvl7pPr marL="914400" algn="l" rtl="0" fontAlgn="base">
        <a:lnSpc>
          <a:spcPct val="90000"/>
        </a:lnSpc>
        <a:spcBef>
          <a:spcPct val="0"/>
        </a:spcBef>
        <a:spcAft>
          <a:spcPct val="0"/>
        </a:spcAft>
        <a:defRPr sz="3200">
          <a:solidFill>
            <a:srgbClr val="7889FB"/>
          </a:solidFill>
          <a:latin typeface="Arial Bold" charset="0"/>
          <a:ea typeface="ヒラギノ角ゴ ProN W6" charset="0"/>
          <a:cs typeface="ヒラギノ角ゴ ProN W6" charset="0"/>
          <a:sym typeface="Arial Bold" charset="0"/>
        </a:defRPr>
      </a:lvl7pPr>
      <a:lvl8pPr marL="1371600" algn="l" rtl="0" fontAlgn="base">
        <a:lnSpc>
          <a:spcPct val="90000"/>
        </a:lnSpc>
        <a:spcBef>
          <a:spcPct val="0"/>
        </a:spcBef>
        <a:spcAft>
          <a:spcPct val="0"/>
        </a:spcAft>
        <a:defRPr sz="3200">
          <a:solidFill>
            <a:srgbClr val="7889FB"/>
          </a:solidFill>
          <a:latin typeface="Arial Bold" charset="0"/>
          <a:ea typeface="ヒラギノ角ゴ ProN W6" charset="0"/>
          <a:cs typeface="ヒラギノ角ゴ ProN W6" charset="0"/>
          <a:sym typeface="Arial Bold" charset="0"/>
        </a:defRPr>
      </a:lvl8pPr>
      <a:lvl9pPr marL="1828800" algn="l" rtl="0" fontAlgn="base">
        <a:lnSpc>
          <a:spcPct val="90000"/>
        </a:lnSpc>
        <a:spcBef>
          <a:spcPct val="0"/>
        </a:spcBef>
        <a:spcAft>
          <a:spcPct val="0"/>
        </a:spcAft>
        <a:defRPr sz="3200">
          <a:solidFill>
            <a:srgbClr val="7889FB"/>
          </a:solidFill>
          <a:latin typeface="Arial Bold" charset="0"/>
          <a:ea typeface="ヒラギノ角ゴ ProN W6" charset="0"/>
          <a:cs typeface="ヒラギノ角ゴ ProN W6" charset="0"/>
          <a:sym typeface="Arial Bold" charset="0"/>
        </a:defRPr>
      </a:lvl9pPr>
    </p:titleStyle>
    <p:bodyStyle>
      <a:lvl1pPr marL="228600" indent="-228600" algn="l" rtl="0" fontAlgn="base">
        <a:spcBef>
          <a:spcPts val="1000"/>
        </a:spcBef>
        <a:spcAft>
          <a:spcPct val="0"/>
        </a:spcAft>
        <a:buClr>
          <a:srgbClr val="2DB6B3"/>
        </a:buClr>
        <a:buSzPct val="100000"/>
        <a:buFont typeface="Wingdings" pitchFamily="2" charset="2"/>
        <a:buChar char="§"/>
        <a:defRPr sz="2400">
          <a:solidFill>
            <a:schemeClr val="tx1"/>
          </a:solidFill>
          <a:latin typeface="+mn-lt"/>
          <a:ea typeface="+mn-ea"/>
          <a:cs typeface="+mn-cs"/>
          <a:sym typeface="Arial Bold" charset="0"/>
        </a:defRPr>
      </a:lvl1pPr>
      <a:lvl2pPr marL="419100" indent="-228600" algn="l" rtl="0" fontAlgn="base">
        <a:spcBef>
          <a:spcPts val="700"/>
        </a:spcBef>
        <a:spcAft>
          <a:spcPct val="0"/>
        </a:spcAft>
        <a:buClr>
          <a:srgbClr val="2DB6B3"/>
        </a:buClr>
        <a:buSzPct val="100000"/>
        <a:buFont typeface="Arial" pitchFamily="34" charset="0"/>
        <a:buChar char="–"/>
        <a:defRPr sz="2200">
          <a:solidFill>
            <a:schemeClr val="tx1"/>
          </a:solidFill>
          <a:latin typeface="Arial" pitchFamily="34" charset="0"/>
          <a:ea typeface="ヒラギノ角ゴ ProN W3" charset="0"/>
          <a:cs typeface="ヒラギノ角ゴ ProN W3" charset="0"/>
          <a:sym typeface="Arial" pitchFamily="34" charset="0"/>
        </a:defRPr>
      </a:lvl2pPr>
      <a:lvl3pPr marL="644525" indent="-225425" algn="l" rtl="0" fontAlgn="base">
        <a:spcBef>
          <a:spcPts val="500"/>
        </a:spcBef>
        <a:spcAft>
          <a:spcPct val="0"/>
        </a:spcAft>
        <a:buClr>
          <a:srgbClr val="2DB6B3"/>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3pPr>
      <a:lvl4pPr marL="874713" indent="-228600" algn="l" rtl="0" fontAlgn="base">
        <a:spcBef>
          <a:spcPts val="500"/>
        </a:spcBef>
        <a:spcAft>
          <a:spcPct val="0"/>
        </a:spcAft>
        <a:buClr>
          <a:srgbClr val="2DB6B3"/>
        </a:buClr>
        <a:buSzPct val="100000"/>
        <a:buFont typeface="Arial" pitchFamily="34" charset="0"/>
        <a:buChar char="–"/>
        <a:defRPr sz="2000">
          <a:solidFill>
            <a:schemeClr val="tx1"/>
          </a:solidFill>
          <a:latin typeface="Arial" pitchFamily="34" charset="0"/>
          <a:ea typeface="ヒラギノ角ゴ ProN W3" charset="0"/>
          <a:cs typeface="ヒラギノ角ゴ ProN W3" charset="0"/>
          <a:sym typeface="Arial" pitchFamily="34" charset="0"/>
        </a:defRPr>
      </a:lvl4pPr>
      <a:lvl5pPr marL="11049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5pPr>
      <a:lvl6pPr marL="15621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6pPr>
      <a:lvl7pPr marL="20193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7pPr>
      <a:lvl8pPr marL="24765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8pPr>
      <a:lvl9pPr marL="2933700" indent="-228600" algn="l" rtl="0" fontAlgn="base">
        <a:spcBef>
          <a:spcPts val="500"/>
        </a:spcBef>
        <a:spcAft>
          <a:spcPct val="0"/>
        </a:spcAft>
        <a:buClr>
          <a:srgbClr val="2DB6B3"/>
        </a:buClr>
        <a:buSzPct val="100000"/>
        <a:buFont typeface="Arial" pitchFamily="34" charset="0"/>
        <a:buChar char="&gt;"/>
        <a:defRPr sz="2000">
          <a:solidFill>
            <a:schemeClr val="tx1"/>
          </a:solidFill>
          <a:latin typeface="Arial" pitchFamily="34" charset="0"/>
          <a:ea typeface="ヒラギノ角ゴ ProN W3" charset="0"/>
          <a:cs typeface="ヒラギノ角ゴ ProN W3" charset="0"/>
          <a:sym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1.bin"/><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2.bin"/><Relationship Id="rId1" Type="http://schemas.openxmlformats.org/officeDocument/2006/relationships/slideLayout" Target="../slideLayouts/slideLayout3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png"/><Relationship Id="rId1" Type="http://schemas.openxmlformats.org/officeDocument/2006/relationships/slideLayout" Target="../slideLayouts/slideLayout32.xml"/><Relationship Id="rId5" Type="http://schemas.openxmlformats.org/officeDocument/2006/relationships/image" Target="../media/image6.jpe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0.emf"/><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38400" y="5257800"/>
            <a:ext cx="6858000" cy="838200"/>
          </a:xfrm>
        </p:spPr>
        <p:txBody>
          <a:bodyPr>
            <a:normAutofit fontScale="90000"/>
          </a:bodyPr>
          <a:lstStyle/>
          <a:p>
            <a:pPr algn="ctr" eaLnBrk="1" hangingPunct="1">
              <a:defRPr/>
            </a:pPr>
            <a:r>
              <a:rPr lang="en-US" sz="2900" dirty="0"/>
              <a:t>Publications Update to BOG &amp; EXCOM, DAC 2011</a:t>
            </a:r>
          </a:p>
        </p:txBody>
      </p:sp>
      <p:sp>
        <p:nvSpPr>
          <p:cNvPr id="25604" name="WordArt 5"/>
          <p:cNvSpPr>
            <a:spLocks noChangeArrowheads="1" noChangeShapeType="1" noTextEdit="1"/>
          </p:cNvSpPr>
          <p:nvPr/>
        </p:nvSpPr>
        <p:spPr bwMode="auto">
          <a:xfrm>
            <a:off x="8686801" y="3124200"/>
            <a:ext cx="1323975"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i="1" kern="10" dirty="0">
                <a:ln w="9525">
                  <a:noFill/>
                  <a:round/>
                  <a:headEnd/>
                  <a:tailEnd/>
                </a:ln>
                <a:solidFill>
                  <a:srgbClr val="800000"/>
                </a:solidFill>
                <a:effectLst>
                  <a:outerShdw dist="45791" dir="2021404" algn="ctr" rotWithShape="0">
                    <a:srgbClr val="B2B2B2">
                      <a:alpha val="79999"/>
                    </a:srgbClr>
                  </a:outerShdw>
                </a:effectLst>
                <a:latin typeface="Pristina"/>
                <a:sym typeface="Gill Sans" charset="0"/>
              </a:rPr>
              <a:t>Currents</a:t>
            </a:r>
          </a:p>
        </p:txBody>
      </p:sp>
      <p:pic>
        <p:nvPicPr>
          <p:cNvPr id="25605" name="Picture 7" descr="CEDAlogoColor"/>
          <p:cNvPicPr>
            <a:picLocks noChangeAspect="1" noChangeArrowheads="1"/>
          </p:cNvPicPr>
          <p:nvPr/>
        </p:nvPicPr>
        <p:blipFill>
          <a:blip r:embed="rId3" cstate="print"/>
          <a:srcRect/>
          <a:stretch>
            <a:fillRect/>
          </a:stretch>
        </p:blipFill>
        <p:spPr bwMode="auto">
          <a:xfrm>
            <a:off x="3200401" y="381000"/>
            <a:ext cx="5922963" cy="1550988"/>
          </a:xfrm>
          <a:prstGeom prst="rect">
            <a:avLst/>
          </a:prstGeom>
          <a:noFill/>
          <a:ln w="9525">
            <a:noFill/>
            <a:miter lim="800000"/>
            <a:headEnd/>
            <a:tailEnd/>
          </a:ln>
        </p:spPr>
      </p:pic>
      <p:pic>
        <p:nvPicPr>
          <p:cNvPr id="25606" name="Picture 8" descr="DTest2"/>
          <p:cNvPicPr>
            <a:picLocks noChangeAspect="1" noChangeArrowheads="1"/>
          </p:cNvPicPr>
          <p:nvPr/>
        </p:nvPicPr>
        <p:blipFill>
          <a:blip r:embed="rId4" cstate="print"/>
          <a:srcRect/>
          <a:stretch>
            <a:fillRect/>
          </a:stretch>
        </p:blipFill>
        <p:spPr bwMode="auto">
          <a:xfrm>
            <a:off x="8534400" y="3810001"/>
            <a:ext cx="1600200" cy="436563"/>
          </a:xfrm>
          <a:prstGeom prst="rect">
            <a:avLst/>
          </a:prstGeom>
          <a:noFill/>
          <a:ln w="9525">
            <a:noFill/>
            <a:miter lim="800000"/>
            <a:headEnd/>
            <a:tailEnd/>
          </a:ln>
        </p:spPr>
      </p:pic>
      <p:pic>
        <p:nvPicPr>
          <p:cNvPr id="25607" name="Picture 4"/>
          <p:cNvPicPr>
            <a:picLocks noChangeAspect="1" noChangeArrowheads="1"/>
          </p:cNvPicPr>
          <p:nvPr/>
        </p:nvPicPr>
        <p:blipFill>
          <a:blip r:embed="rId5" cstate="print"/>
          <a:srcRect/>
          <a:stretch>
            <a:fillRect/>
          </a:stretch>
        </p:blipFill>
        <p:spPr bwMode="auto">
          <a:xfrm>
            <a:off x="7696200" y="2286001"/>
            <a:ext cx="2362200" cy="785813"/>
          </a:xfrm>
          <a:prstGeom prst="rect">
            <a:avLst/>
          </a:prstGeom>
          <a:noFill/>
          <a:ln w="9525">
            <a:noFill/>
            <a:miter lim="800000"/>
            <a:headEnd/>
            <a:tailEnd/>
          </a:ln>
        </p:spPr>
      </p:pic>
      <p:pic>
        <p:nvPicPr>
          <p:cNvPr id="25608" name="Picture 15" descr="Computer-Aided Design of Integrated Circuits and Systems, IEEE Transactions on"/>
          <p:cNvPicPr>
            <a:picLocks noChangeAspect="1" noChangeArrowheads="1"/>
          </p:cNvPicPr>
          <p:nvPr/>
        </p:nvPicPr>
        <p:blipFill>
          <a:blip r:embed="rId6" cstate="print"/>
          <a:srcRect/>
          <a:stretch>
            <a:fillRect/>
          </a:stretch>
        </p:blipFill>
        <p:spPr bwMode="auto">
          <a:xfrm>
            <a:off x="7772400" y="4419601"/>
            <a:ext cx="2286000" cy="461963"/>
          </a:xfrm>
          <a:prstGeom prst="rect">
            <a:avLst/>
          </a:prstGeom>
          <a:solidFill>
            <a:srgbClr val="0066FF"/>
          </a:solidFill>
          <a:ln w="9525">
            <a:noFill/>
            <a:miter lim="800000"/>
            <a:headEnd/>
            <a:tailEnd/>
          </a:ln>
        </p:spPr>
      </p:pic>
      <p:sp>
        <p:nvSpPr>
          <p:cNvPr id="9" name="Rectangle 3"/>
          <p:cNvSpPr txBox="1">
            <a:spLocks noChangeArrowheads="1"/>
          </p:cNvSpPr>
          <p:nvPr/>
        </p:nvSpPr>
        <p:spPr bwMode="auto">
          <a:xfrm>
            <a:off x="1676400" y="1905000"/>
            <a:ext cx="5486400" cy="3048000"/>
          </a:xfrm>
          <a:prstGeom prst="rect">
            <a:avLst/>
          </a:prstGeom>
          <a:noFill/>
          <a:ln w="9525">
            <a:noFill/>
            <a:miter lim="800000"/>
            <a:headEnd/>
            <a:tailEnd/>
          </a:ln>
          <a:effectLst/>
        </p:spPr>
        <p:txBody>
          <a:bodyPr vert="horz" wrap="square" lIns="38100" tIns="38100" rIns="38100" bIns="38100" numCol="2" anchor="t" anchorCtr="0" compatLnSpc="1">
            <a:prstTxWarp prst="textNoShape">
              <a:avLst/>
            </a:prstTxWarp>
            <a:noAutofit/>
          </a:bodyPr>
          <a:lstStyle/>
          <a:p>
            <a:pPr algn="ctr" fontAlgn="base">
              <a:spcAft>
                <a:spcPct val="0"/>
              </a:spcAft>
              <a:defRPr/>
            </a:pPr>
            <a:r>
              <a:rPr lang="en-US" sz="1200" dirty="0">
                <a:solidFill>
                  <a:srgbClr val="000000"/>
                </a:solidFill>
                <a:latin typeface="Arial Bold"/>
                <a:sym typeface="Gill Sans" charset="0"/>
              </a:rPr>
              <a:t>Jose L. Ayala, Madrid</a:t>
            </a:r>
          </a:p>
          <a:p>
            <a:pPr algn="ctr" fontAlgn="base">
              <a:spcAft>
                <a:spcPct val="0"/>
              </a:spcAft>
              <a:defRPr/>
            </a:pPr>
            <a:endParaRPr lang="en-US" sz="1200" dirty="0">
              <a:solidFill>
                <a:srgbClr val="000000"/>
              </a:solidFill>
              <a:latin typeface="Arial Bold"/>
              <a:sym typeface="Gill Sans" charset="0"/>
            </a:endParaRPr>
          </a:p>
          <a:p>
            <a:pPr algn="ctr" fontAlgn="base">
              <a:spcAft>
                <a:spcPct val="0"/>
              </a:spcAft>
              <a:defRPr/>
            </a:pPr>
            <a:r>
              <a:rPr lang="en-US" sz="1200" dirty="0">
                <a:solidFill>
                  <a:srgbClr val="000000"/>
                </a:solidFill>
                <a:latin typeface="Arial Bold"/>
                <a:sym typeface="Gill Sans" charset="0"/>
              </a:rPr>
              <a:t>David </a:t>
            </a:r>
            <a:r>
              <a:rPr lang="en-US" sz="1200" dirty="0" err="1">
                <a:solidFill>
                  <a:srgbClr val="000000"/>
                </a:solidFill>
                <a:latin typeface="Arial Bold"/>
                <a:sym typeface="Gill Sans" charset="0"/>
              </a:rPr>
              <a:t>Atienza</a:t>
            </a:r>
            <a:r>
              <a:rPr lang="en-US" sz="1200" dirty="0">
                <a:solidFill>
                  <a:srgbClr val="000000"/>
                </a:solidFill>
                <a:latin typeface="Arial Bold"/>
                <a:sym typeface="Gill Sans" charset="0"/>
              </a:rPr>
              <a:t>, EPFL</a:t>
            </a:r>
          </a:p>
          <a:p>
            <a:pPr algn="ctr" fontAlgn="base">
              <a:spcAft>
                <a:spcPct val="0"/>
              </a:spcAft>
              <a:defRPr/>
            </a:pPr>
            <a:endParaRPr lang="en-US" sz="1200" dirty="0">
              <a:solidFill>
                <a:srgbClr val="000000"/>
              </a:solidFill>
              <a:latin typeface="Arial Bold"/>
              <a:sym typeface="Gill Sans" charset="0"/>
            </a:endParaRPr>
          </a:p>
          <a:p>
            <a:pPr algn="ctr" fontAlgn="base">
              <a:spcAft>
                <a:spcPct val="0"/>
              </a:spcAft>
              <a:defRPr/>
            </a:pPr>
            <a:r>
              <a:rPr lang="en-US" sz="1200" dirty="0" err="1">
                <a:solidFill>
                  <a:srgbClr val="000000"/>
                </a:solidFill>
                <a:latin typeface="Arial Bold"/>
                <a:sym typeface="Gill Sans" charset="0"/>
              </a:rPr>
              <a:t>Krish</a:t>
            </a:r>
            <a:r>
              <a:rPr lang="en-US" sz="1200" dirty="0">
                <a:solidFill>
                  <a:srgbClr val="000000"/>
                </a:solidFill>
                <a:latin typeface="Arial Bold"/>
                <a:sym typeface="Gill Sans" charset="0"/>
              </a:rPr>
              <a:t> </a:t>
            </a:r>
            <a:r>
              <a:rPr lang="en-US" sz="1200" dirty="0" err="1">
                <a:solidFill>
                  <a:srgbClr val="000000"/>
                </a:solidFill>
                <a:latin typeface="Arial Bold"/>
                <a:sym typeface="Gill Sans" charset="0"/>
              </a:rPr>
              <a:t>Chakrabarty</a:t>
            </a:r>
            <a:r>
              <a:rPr lang="en-US" sz="1200" dirty="0">
                <a:solidFill>
                  <a:srgbClr val="000000"/>
                </a:solidFill>
                <a:latin typeface="Arial Bold"/>
                <a:sym typeface="Gill Sans" charset="0"/>
              </a:rPr>
              <a:t>, Duke</a:t>
            </a:r>
          </a:p>
          <a:p>
            <a:pPr algn="ctr" fontAlgn="base">
              <a:spcAft>
                <a:spcPct val="0"/>
              </a:spcAft>
              <a:defRPr/>
            </a:pPr>
            <a:endParaRPr lang="en-US" sz="1200" dirty="0">
              <a:solidFill>
                <a:srgbClr val="000000"/>
              </a:solidFill>
              <a:latin typeface="Arial Bold"/>
              <a:sym typeface="Gill Sans" charset="0"/>
            </a:endParaRPr>
          </a:p>
          <a:p>
            <a:pPr algn="ctr" fontAlgn="base">
              <a:spcAft>
                <a:spcPct val="0"/>
              </a:spcAft>
              <a:defRPr/>
            </a:pPr>
            <a:r>
              <a:rPr lang="en-US" sz="1200" dirty="0">
                <a:solidFill>
                  <a:srgbClr val="000000"/>
                </a:solidFill>
                <a:latin typeface="Arial Bold"/>
                <a:sym typeface="Gill Sans" charset="0"/>
              </a:rPr>
              <a:t>Shih-</a:t>
            </a:r>
            <a:r>
              <a:rPr lang="en-US" sz="1200" dirty="0" err="1">
                <a:solidFill>
                  <a:srgbClr val="000000"/>
                </a:solidFill>
                <a:latin typeface="Arial Bold"/>
                <a:sym typeface="Gill Sans" charset="0"/>
              </a:rPr>
              <a:t>Chieh</a:t>
            </a:r>
            <a:r>
              <a:rPr lang="en-US" sz="1200" dirty="0">
                <a:solidFill>
                  <a:srgbClr val="000000"/>
                </a:solidFill>
                <a:latin typeface="Arial Bold"/>
                <a:sym typeface="Gill Sans" charset="0"/>
              </a:rPr>
              <a:t> Chang, NTHU, Taiwan</a:t>
            </a:r>
          </a:p>
          <a:p>
            <a:pPr algn="ctr" fontAlgn="base">
              <a:spcAft>
                <a:spcPct val="0"/>
              </a:spcAft>
              <a:defRPr/>
            </a:pPr>
            <a:endParaRPr lang="en-US" sz="1200" dirty="0">
              <a:solidFill>
                <a:srgbClr val="000000"/>
              </a:solidFill>
              <a:latin typeface="Arial Bold"/>
              <a:sym typeface="Gill Sans" charset="0"/>
            </a:endParaRPr>
          </a:p>
          <a:p>
            <a:pPr algn="ctr" fontAlgn="base">
              <a:spcAft>
                <a:spcPct val="0"/>
              </a:spcAft>
              <a:defRPr/>
            </a:pPr>
            <a:r>
              <a:rPr lang="en-US" sz="1200" dirty="0" err="1">
                <a:solidFill>
                  <a:srgbClr val="000000"/>
                </a:solidFill>
                <a:latin typeface="Arial Bold"/>
                <a:sym typeface="Gill Sans" charset="0"/>
              </a:rPr>
              <a:t>Pai</a:t>
            </a:r>
            <a:r>
              <a:rPr lang="en-US" sz="1200" dirty="0">
                <a:solidFill>
                  <a:srgbClr val="000000"/>
                </a:solidFill>
                <a:latin typeface="Arial Bold"/>
                <a:sym typeface="Gill Sans" charset="0"/>
              </a:rPr>
              <a:t> Chou, UC Irvine</a:t>
            </a:r>
          </a:p>
          <a:p>
            <a:pPr algn="ctr" fontAlgn="base">
              <a:spcAft>
                <a:spcPct val="0"/>
              </a:spcAft>
              <a:defRPr/>
            </a:pPr>
            <a:endParaRPr lang="en-US" sz="1200" dirty="0">
              <a:solidFill>
                <a:srgbClr val="000000"/>
              </a:solidFill>
              <a:latin typeface="Arial Bold"/>
              <a:sym typeface="Gill Sans" charset="0"/>
            </a:endParaRPr>
          </a:p>
          <a:p>
            <a:pPr algn="ctr" fontAlgn="base">
              <a:spcAft>
                <a:spcPct val="0"/>
              </a:spcAft>
              <a:defRPr/>
            </a:pPr>
            <a:r>
              <a:rPr lang="en-US" sz="1200" dirty="0">
                <a:solidFill>
                  <a:srgbClr val="000000"/>
                </a:solidFill>
                <a:latin typeface="Arial Bold"/>
                <a:sym typeface="Gill Sans" charset="0"/>
              </a:rPr>
              <a:t>Patrick </a:t>
            </a:r>
            <a:r>
              <a:rPr lang="en-US" sz="1200" dirty="0" err="1">
                <a:solidFill>
                  <a:srgbClr val="000000"/>
                </a:solidFill>
                <a:latin typeface="Arial Bold"/>
                <a:sym typeface="Gill Sans" charset="0"/>
              </a:rPr>
              <a:t>Groeneveld</a:t>
            </a:r>
            <a:r>
              <a:rPr lang="en-US" sz="1200" dirty="0">
                <a:solidFill>
                  <a:srgbClr val="000000"/>
                </a:solidFill>
                <a:latin typeface="Arial Bold"/>
                <a:sym typeface="Gill Sans" charset="0"/>
              </a:rPr>
              <a:t>, Magma</a:t>
            </a:r>
          </a:p>
          <a:p>
            <a:pPr algn="ctr" fontAlgn="base">
              <a:spcAft>
                <a:spcPct val="0"/>
              </a:spcAft>
              <a:defRPr/>
            </a:pPr>
            <a:endParaRPr lang="en-US" sz="1200" dirty="0">
              <a:solidFill>
                <a:srgbClr val="0000FF"/>
              </a:solidFill>
              <a:latin typeface="Arial Bold"/>
              <a:sym typeface="Gill Sans" charset="0"/>
            </a:endParaRPr>
          </a:p>
          <a:p>
            <a:pPr algn="ctr" fontAlgn="base">
              <a:spcAft>
                <a:spcPct val="0"/>
              </a:spcAft>
              <a:defRPr/>
            </a:pPr>
            <a:r>
              <a:rPr lang="en-US" sz="1200" dirty="0">
                <a:solidFill>
                  <a:srgbClr val="0000FF"/>
                </a:solidFill>
                <a:latin typeface="Arial Bold"/>
                <a:sym typeface="Gill Sans" charset="0"/>
              </a:rPr>
              <a:t>Rajesh Gupta, UC San Diego</a:t>
            </a:r>
            <a:endParaRPr lang="en-US" sz="1200" dirty="0">
              <a:solidFill>
                <a:srgbClr val="000000"/>
              </a:solidFill>
              <a:latin typeface="Arial Bold"/>
              <a:sym typeface="Gill Sans" charset="0"/>
            </a:endParaRPr>
          </a:p>
          <a:p>
            <a:pPr algn="ctr" fontAlgn="base">
              <a:spcAft>
                <a:spcPct val="0"/>
              </a:spcAft>
              <a:defRPr/>
            </a:pPr>
            <a:endParaRPr lang="en-US" sz="1200" dirty="0">
              <a:solidFill>
                <a:srgbClr val="000000"/>
              </a:solidFill>
              <a:latin typeface="Arial Bold"/>
              <a:sym typeface="Gill Sans" charset="0"/>
            </a:endParaRPr>
          </a:p>
          <a:p>
            <a:pPr algn="ctr" fontAlgn="base">
              <a:spcAft>
                <a:spcPct val="0"/>
              </a:spcAft>
              <a:defRPr/>
            </a:pPr>
            <a:r>
              <a:rPr lang="en-US" sz="1200" dirty="0" err="1">
                <a:solidFill>
                  <a:srgbClr val="000000"/>
                </a:solidFill>
                <a:latin typeface="Arial Bold"/>
                <a:sym typeface="Gill Sans" charset="0"/>
              </a:rPr>
              <a:t>Farinaz</a:t>
            </a:r>
            <a:r>
              <a:rPr lang="en-US" sz="1200" dirty="0">
                <a:solidFill>
                  <a:srgbClr val="000000"/>
                </a:solidFill>
                <a:latin typeface="Arial Bold"/>
                <a:sym typeface="Gill Sans" charset="0"/>
              </a:rPr>
              <a:t> </a:t>
            </a:r>
            <a:r>
              <a:rPr lang="en-US" sz="1200" dirty="0" err="1">
                <a:solidFill>
                  <a:srgbClr val="000000"/>
                </a:solidFill>
                <a:latin typeface="Arial Bold"/>
                <a:sym typeface="Gill Sans" charset="0"/>
              </a:rPr>
              <a:t>Koushenfar</a:t>
            </a:r>
            <a:r>
              <a:rPr lang="en-US" sz="1200" dirty="0">
                <a:solidFill>
                  <a:srgbClr val="000000"/>
                </a:solidFill>
                <a:latin typeface="Arial Bold"/>
                <a:sym typeface="Gill Sans" charset="0"/>
              </a:rPr>
              <a:t>, Rice</a:t>
            </a:r>
          </a:p>
          <a:p>
            <a:pPr algn="ctr" fontAlgn="base">
              <a:spcAft>
                <a:spcPct val="0"/>
              </a:spcAft>
              <a:buClr>
                <a:srgbClr val="2DB6B3"/>
              </a:buClr>
              <a:buSzPct val="100000"/>
              <a:defRPr/>
            </a:pPr>
            <a:endParaRPr lang="en-US" sz="1200" kern="0" dirty="0">
              <a:solidFill>
                <a:srgbClr val="000000"/>
              </a:solidFill>
              <a:latin typeface="Arial Bold"/>
              <a:sym typeface="Arial Bold" charset="0"/>
            </a:endParaRPr>
          </a:p>
          <a:p>
            <a:pPr algn="ctr" fontAlgn="base">
              <a:spcAft>
                <a:spcPct val="0"/>
              </a:spcAft>
              <a:buClr>
                <a:srgbClr val="2DB6B3"/>
              </a:buClr>
              <a:buSzPct val="100000"/>
              <a:defRPr/>
            </a:pPr>
            <a:r>
              <a:rPr lang="en-US" sz="1200" kern="0" dirty="0" err="1">
                <a:solidFill>
                  <a:srgbClr val="000000"/>
                </a:solidFill>
                <a:latin typeface="Arial Bold"/>
                <a:sym typeface="Arial Bold" charset="0"/>
              </a:rPr>
              <a:t>Rakesh</a:t>
            </a:r>
            <a:r>
              <a:rPr lang="en-US" sz="1200" kern="0" dirty="0">
                <a:solidFill>
                  <a:srgbClr val="000000"/>
                </a:solidFill>
                <a:latin typeface="Arial Bold"/>
                <a:sym typeface="Arial Bold" charset="0"/>
              </a:rPr>
              <a:t> Kumar, UIUC</a:t>
            </a:r>
          </a:p>
          <a:p>
            <a:pPr algn="ctr" fontAlgn="base">
              <a:spcAft>
                <a:spcPct val="0"/>
              </a:spcAft>
              <a:buClr>
                <a:srgbClr val="2DB6B3"/>
              </a:buClr>
              <a:buSzPct val="100000"/>
              <a:defRPr/>
            </a:pPr>
            <a:endParaRPr lang="en-US" sz="1200" kern="0" dirty="0">
              <a:solidFill>
                <a:srgbClr val="000000"/>
              </a:solidFill>
              <a:latin typeface="Arial Bold"/>
              <a:sym typeface="Arial Bold" charset="0"/>
            </a:endParaRPr>
          </a:p>
          <a:p>
            <a:pPr algn="ctr" fontAlgn="base">
              <a:spcAft>
                <a:spcPct val="0"/>
              </a:spcAft>
              <a:buClr>
                <a:srgbClr val="2DB6B3"/>
              </a:buClr>
              <a:buSzPct val="100000"/>
              <a:defRPr/>
            </a:pPr>
            <a:r>
              <a:rPr lang="en-US" sz="1200" kern="0" dirty="0" err="1">
                <a:solidFill>
                  <a:srgbClr val="000000"/>
                </a:solidFill>
                <a:latin typeface="Arial Bold"/>
                <a:sym typeface="Arial Bold" charset="0"/>
              </a:rPr>
              <a:t>Enrico</a:t>
            </a:r>
            <a:r>
              <a:rPr lang="en-US" sz="1200" kern="0" dirty="0">
                <a:solidFill>
                  <a:srgbClr val="000000"/>
                </a:solidFill>
                <a:latin typeface="Arial Bold"/>
                <a:sym typeface="Arial Bold" charset="0"/>
              </a:rPr>
              <a:t> </a:t>
            </a:r>
            <a:r>
              <a:rPr lang="en-US" sz="1200" kern="0" dirty="0" err="1">
                <a:solidFill>
                  <a:srgbClr val="000000"/>
                </a:solidFill>
                <a:latin typeface="Arial Bold"/>
                <a:sym typeface="Arial Bold" charset="0"/>
              </a:rPr>
              <a:t>Macii</a:t>
            </a:r>
            <a:r>
              <a:rPr lang="en-US" sz="1200" kern="0" dirty="0">
                <a:solidFill>
                  <a:srgbClr val="000000"/>
                </a:solidFill>
                <a:latin typeface="Arial Bold"/>
                <a:sym typeface="Arial Bold" charset="0"/>
              </a:rPr>
              <a:t>, Torino, Italy</a:t>
            </a:r>
          </a:p>
          <a:p>
            <a:pPr algn="ctr" fontAlgn="base">
              <a:spcAft>
                <a:spcPct val="0"/>
              </a:spcAft>
              <a:buClr>
                <a:srgbClr val="2DB6B3"/>
              </a:buClr>
              <a:buSzPct val="100000"/>
              <a:defRPr/>
            </a:pPr>
            <a:endParaRPr lang="en-US" sz="1200" kern="0" dirty="0">
              <a:solidFill>
                <a:srgbClr val="000000"/>
              </a:solidFill>
              <a:latin typeface="Arial Bold"/>
              <a:sym typeface="Arial Bold" charset="0"/>
            </a:endParaRPr>
          </a:p>
          <a:p>
            <a:pPr algn="ctr" fontAlgn="base">
              <a:spcAft>
                <a:spcPct val="0"/>
              </a:spcAft>
              <a:buClr>
                <a:srgbClr val="2DB6B3"/>
              </a:buClr>
              <a:buSzPct val="100000"/>
              <a:defRPr/>
            </a:pPr>
            <a:r>
              <a:rPr lang="en-US" sz="1200" kern="0" dirty="0" err="1">
                <a:solidFill>
                  <a:srgbClr val="000000"/>
                </a:solidFill>
                <a:latin typeface="Arial Bold"/>
                <a:sym typeface="Arial Bold" charset="0"/>
              </a:rPr>
              <a:t>Anand</a:t>
            </a:r>
            <a:r>
              <a:rPr lang="en-US" sz="1200" kern="0" dirty="0">
                <a:solidFill>
                  <a:srgbClr val="000000"/>
                </a:solidFill>
                <a:latin typeface="Arial Bold"/>
                <a:sym typeface="Arial Bold" charset="0"/>
              </a:rPr>
              <a:t> </a:t>
            </a:r>
            <a:r>
              <a:rPr lang="en-US" sz="1200" kern="0" dirty="0" err="1">
                <a:solidFill>
                  <a:srgbClr val="000000"/>
                </a:solidFill>
                <a:latin typeface="Arial Bold"/>
                <a:sym typeface="Arial Bold" charset="0"/>
              </a:rPr>
              <a:t>Raghunathan</a:t>
            </a:r>
            <a:r>
              <a:rPr lang="en-US" sz="1200" kern="0" dirty="0">
                <a:solidFill>
                  <a:srgbClr val="000000"/>
                </a:solidFill>
                <a:latin typeface="Arial Bold"/>
                <a:sym typeface="Arial Bold" charset="0"/>
              </a:rPr>
              <a:t>, Purdue</a:t>
            </a:r>
          </a:p>
          <a:p>
            <a:pPr algn="ctr" fontAlgn="base">
              <a:spcAft>
                <a:spcPct val="0"/>
              </a:spcAft>
              <a:buClr>
                <a:srgbClr val="2DB6B3"/>
              </a:buClr>
              <a:buSzPct val="100000"/>
              <a:defRPr/>
            </a:pPr>
            <a:endParaRPr lang="en-US" sz="1200" kern="0" dirty="0">
              <a:solidFill>
                <a:srgbClr val="000000"/>
              </a:solidFill>
              <a:latin typeface="Arial Bold"/>
              <a:sym typeface="Arial Bold" charset="0"/>
            </a:endParaRPr>
          </a:p>
          <a:p>
            <a:pPr algn="ctr" fontAlgn="base">
              <a:spcAft>
                <a:spcPct val="0"/>
              </a:spcAft>
              <a:buClr>
                <a:srgbClr val="2DB6B3"/>
              </a:buClr>
              <a:buSzPct val="100000"/>
              <a:defRPr/>
            </a:pPr>
            <a:r>
              <a:rPr lang="en-US" sz="1200" kern="0" dirty="0">
                <a:solidFill>
                  <a:srgbClr val="000000"/>
                </a:solidFill>
                <a:latin typeface="Arial Bold"/>
                <a:sym typeface="Arial Bold" charset="0"/>
              </a:rPr>
              <a:t>Vijay </a:t>
            </a:r>
            <a:r>
              <a:rPr lang="en-US" sz="1200" kern="0" dirty="0" err="1">
                <a:solidFill>
                  <a:srgbClr val="000000"/>
                </a:solidFill>
                <a:latin typeface="Arial Bold"/>
                <a:sym typeface="Arial Bold" charset="0"/>
              </a:rPr>
              <a:t>Raghunathan</a:t>
            </a:r>
            <a:r>
              <a:rPr lang="en-US" sz="1200" kern="0" dirty="0">
                <a:solidFill>
                  <a:srgbClr val="000000"/>
                </a:solidFill>
                <a:latin typeface="Arial Bold"/>
                <a:sym typeface="Arial Bold" charset="0"/>
              </a:rPr>
              <a:t>, Purdue</a:t>
            </a:r>
          </a:p>
          <a:p>
            <a:pPr algn="ctr" fontAlgn="base">
              <a:spcAft>
                <a:spcPct val="0"/>
              </a:spcAft>
              <a:buClr>
                <a:srgbClr val="2DB6B3"/>
              </a:buClr>
              <a:buSzPct val="100000"/>
              <a:defRPr/>
            </a:pPr>
            <a:endParaRPr lang="en-US" sz="1200" kern="0" dirty="0">
              <a:solidFill>
                <a:srgbClr val="000000"/>
              </a:solidFill>
              <a:latin typeface="Arial Bold"/>
              <a:sym typeface="Arial Bold" charset="0"/>
            </a:endParaRPr>
          </a:p>
          <a:p>
            <a:pPr algn="ctr" fontAlgn="base">
              <a:spcAft>
                <a:spcPct val="0"/>
              </a:spcAft>
              <a:buClr>
                <a:srgbClr val="2DB6B3"/>
              </a:buClr>
              <a:buSzPct val="100000"/>
              <a:defRPr/>
            </a:pPr>
            <a:r>
              <a:rPr lang="en-US" sz="1200" kern="0" dirty="0" err="1">
                <a:solidFill>
                  <a:srgbClr val="000000"/>
                </a:solidFill>
                <a:latin typeface="Arial Bold"/>
                <a:sym typeface="Arial Bold" charset="0"/>
              </a:rPr>
              <a:t>Sachin</a:t>
            </a:r>
            <a:r>
              <a:rPr lang="en-US" sz="1200" kern="0" dirty="0">
                <a:solidFill>
                  <a:srgbClr val="000000"/>
                </a:solidFill>
                <a:latin typeface="Arial Bold"/>
                <a:sym typeface="Arial Bold" charset="0"/>
              </a:rPr>
              <a:t> </a:t>
            </a:r>
            <a:r>
              <a:rPr lang="en-US" sz="1200" kern="0" dirty="0" err="1">
                <a:solidFill>
                  <a:srgbClr val="000000"/>
                </a:solidFill>
                <a:latin typeface="Arial Bold"/>
                <a:sym typeface="Arial Bold" charset="0"/>
              </a:rPr>
              <a:t>Sapatnekar</a:t>
            </a:r>
            <a:r>
              <a:rPr lang="en-US" sz="1200" kern="0" dirty="0">
                <a:solidFill>
                  <a:srgbClr val="000000"/>
                </a:solidFill>
                <a:latin typeface="Arial Bold"/>
                <a:sym typeface="Arial Bold" charset="0"/>
              </a:rPr>
              <a:t>, </a:t>
            </a:r>
          </a:p>
          <a:p>
            <a:pPr algn="ctr" fontAlgn="base">
              <a:spcAft>
                <a:spcPct val="0"/>
              </a:spcAft>
              <a:buClr>
                <a:srgbClr val="2DB6B3"/>
              </a:buClr>
              <a:buSzPct val="100000"/>
              <a:defRPr/>
            </a:pPr>
            <a:r>
              <a:rPr lang="en-US" sz="1200" kern="0" dirty="0">
                <a:solidFill>
                  <a:srgbClr val="000000"/>
                </a:solidFill>
                <a:latin typeface="Arial Bold"/>
                <a:sym typeface="Arial Bold" charset="0"/>
              </a:rPr>
              <a:t>U Minnesota</a:t>
            </a:r>
          </a:p>
          <a:p>
            <a:pPr algn="ctr" fontAlgn="base">
              <a:spcAft>
                <a:spcPct val="0"/>
              </a:spcAft>
              <a:buClr>
                <a:srgbClr val="2DB6B3"/>
              </a:buClr>
              <a:buSzPct val="100000"/>
              <a:defRPr/>
            </a:pPr>
            <a:endParaRPr lang="en-US" sz="1200" kern="0" dirty="0">
              <a:solidFill>
                <a:srgbClr val="000000"/>
              </a:solidFill>
              <a:latin typeface="Arial Bold"/>
              <a:sym typeface="Arial Bold" charset="0"/>
            </a:endParaRPr>
          </a:p>
          <a:p>
            <a:pPr algn="ctr" fontAlgn="base">
              <a:spcAft>
                <a:spcPct val="0"/>
              </a:spcAft>
              <a:buClr>
                <a:srgbClr val="2DB6B3"/>
              </a:buClr>
              <a:buSzPct val="100000"/>
              <a:defRPr/>
            </a:pPr>
            <a:r>
              <a:rPr lang="en-US" sz="1200" kern="0" dirty="0" err="1">
                <a:solidFill>
                  <a:srgbClr val="000000"/>
                </a:solidFill>
                <a:latin typeface="Arial Bold"/>
                <a:sym typeface="Arial Bold" charset="0"/>
              </a:rPr>
              <a:t>Sandeep</a:t>
            </a:r>
            <a:r>
              <a:rPr lang="en-US" sz="1200" kern="0" dirty="0">
                <a:solidFill>
                  <a:srgbClr val="000000"/>
                </a:solidFill>
                <a:latin typeface="Arial Bold"/>
                <a:sym typeface="Arial Bold" charset="0"/>
              </a:rPr>
              <a:t> </a:t>
            </a:r>
            <a:r>
              <a:rPr lang="en-US" sz="1200" kern="0" dirty="0" err="1">
                <a:solidFill>
                  <a:srgbClr val="000000"/>
                </a:solidFill>
                <a:latin typeface="Arial Bold"/>
                <a:sym typeface="Arial Bold" charset="0"/>
              </a:rPr>
              <a:t>Shukla</a:t>
            </a:r>
            <a:r>
              <a:rPr lang="en-US" sz="1200" kern="0" dirty="0">
                <a:solidFill>
                  <a:srgbClr val="000000"/>
                </a:solidFill>
                <a:latin typeface="Arial Bold"/>
                <a:sym typeface="Arial Bold" charset="0"/>
              </a:rPr>
              <a:t>, </a:t>
            </a:r>
          </a:p>
          <a:p>
            <a:pPr algn="ctr" fontAlgn="base">
              <a:spcAft>
                <a:spcPct val="0"/>
              </a:spcAft>
              <a:buClr>
                <a:srgbClr val="2DB6B3"/>
              </a:buClr>
              <a:buSzPct val="100000"/>
              <a:defRPr/>
            </a:pPr>
            <a:r>
              <a:rPr lang="en-US" sz="1200" kern="0" dirty="0">
                <a:solidFill>
                  <a:srgbClr val="000000"/>
                </a:solidFill>
                <a:latin typeface="Arial Bold"/>
                <a:sym typeface="Arial Bold" charset="0"/>
              </a:rPr>
              <a:t>Virginia Tech</a:t>
            </a:r>
          </a:p>
          <a:p>
            <a:pPr algn="ctr" fontAlgn="base">
              <a:spcAft>
                <a:spcPct val="0"/>
              </a:spcAft>
              <a:buClr>
                <a:srgbClr val="2DB6B3"/>
              </a:buClr>
              <a:buSzPct val="100000"/>
              <a:defRPr/>
            </a:pPr>
            <a:endParaRPr lang="en-US" sz="1200" kern="0" dirty="0">
              <a:solidFill>
                <a:srgbClr val="000000"/>
              </a:solidFill>
              <a:latin typeface="Arial Bold"/>
              <a:sym typeface="Arial Bold" charset="0"/>
            </a:endParaRPr>
          </a:p>
          <a:p>
            <a:pPr algn="ctr" fontAlgn="base">
              <a:spcAft>
                <a:spcPct val="0"/>
              </a:spcAft>
              <a:buClr>
                <a:srgbClr val="2DB6B3"/>
              </a:buClr>
              <a:buSzPct val="100000"/>
              <a:defRPr/>
            </a:pPr>
            <a:r>
              <a:rPr lang="en-US" sz="1200" kern="0" dirty="0">
                <a:solidFill>
                  <a:srgbClr val="000000"/>
                </a:solidFill>
                <a:latin typeface="Arial Bold"/>
                <a:sym typeface="Arial Bold" charset="0"/>
              </a:rPr>
              <a:t>Gang </a:t>
            </a:r>
            <a:r>
              <a:rPr lang="en-US" sz="1200" kern="0" dirty="0" err="1">
                <a:solidFill>
                  <a:srgbClr val="000000"/>
                </a:solidFill>
                <a:latin typeface="Arial Bold"/>
                <a:sym typeface="Arial Bold" charset="0"/>
              </a:rPr>
              <a:t>Qu</a:t>
            </a:r>
            <a:r>
              <a:rPr lang="en-US" sz="1200" kern="0" dirty="0">
                <a:solidFill>
                  <a:srgbClr val="000000"/>
                </a:solidFill>
                <a:latin typeface="Arial Bold"/>
                <a:sym typeface="Arial Bold" charset="0"/>
              </a:rPr>
              <a:t>, </a:t>
            </a:r>
          </a:p>
          <a:p>
            <a:pPr algn="ctr" fontAlgn="base">
              <a:spcAft>
                <a:spcPct val="0"/>
              </a:spcAft>
              <a:buClr>
                <a:srgbClr val="2DB6B3"/>
              </a:buClr>
              <a:buSzPct val="100000"/>
              <a:defRPr/>
            </a:pPr>
            <a:r>
              <a:rPr lang="en-US" sz="1200" kern="0" dirty="0">
                <a:solidFill>
                  <a:srgbClr val="000000"/>
                </a:solidFill>
                <a:latin typeface="Arial Bold"/>
                <a:sym typeface="Arial Bold" charset="0"/>
              </a:rPr>
              <a:t>University of Maryland</a:t>
            </a:r>
          </a:p>
          <a:p>
            <a:pPr algn="ctr" fontAlgn="base">
              <a:spcAft>
                <a:spcPct val="0"/>
              </a:spcAft>
              <a:buClr>
                <a:srgbClr val="2DB6B3"/>
              </a:buClr>
              <a:buSzPct val="100000"/>
              <a:defRPr/>
            </a:pPr>
            <a:endParaRPr lang="en-US" sz="1200" kern="0" dirty="0">
              <a:solidFill>
                <a:srgbClr val="000000"/>
              </a:solidFill>
              <a:latin typeface="Arial Bold"/>
              <a:sym typeface="Arial Bold" charset="0"/>
            </a:endParaRPr>
          </a:p>
          <a:p>
            <a:pPr algn="ctr" fontAlgn="base">
              <a:spcAft>
                <a:spcPct val="0"/>
              </a:spcAft>
              <a:buClr>
                <a:srgbClr val="2DB6B3"/>
              </a:buClr>
              <a:buSzPct val="100000"/>
              <a:defRPr/>
            </a:pPr>
            <a:r>
              <a:rPr lang="en-US" sz="1200" kern="0" dirty="0">
                <a:solidFill>
                  <a:srgbClr val="000000"/>
                </a:solidFill>
                <a:latin typeface="Arial Bold"/>
                <a:sym typeface="Arial Bold" charset="0"/>
              </a:rPr>
              <a:t>Norbert When, </a:t>
            </a:r>
          </a:p>
          <a:p>
            <a:pPr algn="ctr" fontAlgn="base">
              <a:spcAft>
                <a:spcPct val="0"/>
              </a:spcAft>
              <a:buClr>
                <a:srgbClr val="2DB6B3"/>
              </a:buClr>
              <a:buSzPct val="100000"/>
              <a:defRPr/>
            </a:pPr>
            <a:r>
              <a:rPr lang="en-US" sz="1200" kern="0" dirty="0" err="1">
                <a:solidFill>
                  <a:srgbClr val="000000"/>
                </a:solidFill>
                <a:latin typeface="Arial Bold"/>
                <a:sym typeface="Arial Bold" charset="0"/>
              </a:rPr>
              <a:t>Uni</a:t>
            </a:r>
            <a:r>
              <a:rPr lang="en-US" sz="1200" kern="0" dirty="0">
                <a:solidFill>
                  <a:srgbClr val="000000"/>
                </a:solidFill>
                <a:latin typeface="Arial Bold"/>
                <a:sym typeface="Arial Bold" charset="0"/>
              </a:rPr>
              <a:t> Kaiserslautern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933576" y="1"/>
            <a:ext cx="8124825" cy="7167323"/>
          </a:xfrm>
          <a:prstGeom prst="rect">
            <a:avLst/>
          </a:prstGeom>
          <a:noFill/>
          <a:ln w="12700">
            <a:noFill/>
            <a:miter lim="800000"/>
            <a:headEnd/>
            <a:tailEnd/>
          </a:ln>
          <a:effectLst/>
        </p:spPr>
      </p:pic>
      <p:sp>
        <p:nvSpPr>
          <p:cNvPr id="4" name="Rectangle 3"/>
          <p:cNvSpPr/>
          <p:nvPr/>
        </p:nvSpPr>
        <p:spPr>
          <a:xfrm>
            <a:off x="1933575" y="609600"/>
            <a:ext cx="832485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srgbClr val="FFFFFF"/>
              </a:solidFill>
              <a:latin typeface="Arial Bold"/>
              <a:sym typeface="Gill Sans" charset="0"/>
            </a:endParaRPr>
          </a:p>
        </p:txBody>
      </p:sp>
      <p:sp>
        <p:nvSpPr>
          <p:cNvPr id="6" name="Rectangle 5"/>
          <p:cNvSpPr/>
          <p:nvPr/>
        </p:nvSpPr>
        <p:spPr>
          <a:xfrm>
            <a:off x="1933575" y="6705600"/>
            <a:ext cx="832485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srgbClr val="FFFFFF"/>
              </a:solidFill>
              <a:latin typeface="Arial Bold"/>
              <a:sym typeface="Gill Sans" charset="0"/>
            </a:endParaRPr>
          </a:p>
        </p:txBody>
      </p:sp>
      <p:pic>
        <p:nvPicPr>
          <p:cNvPr id="34821" name="Picture 3"/>
          <p:cNvPicPr>
            <a:picLocks noChangeAspect="1" noChangeArrowheads="1"/>
          </p:cNvPicPr>
          <p:nvPr/>
        </p:nvPicPr>
        <p:blipFill>
          <a:blip r:embed="rId3" cstate="print"/>
          <a:srcRect/>
          <a:stretch>
            <a:fillRect/>
          </a:stretch>
        </p:blipFill>
        <p:spPr bwMode="auto">
          <a:xfrm>
            <a:off x="1865313" y="1752600"/>
            <a:ext cx="8439150" cy="1428750"/>
          </a:xfrm>
          <a:prstGeom prst="rect">
            <a:avLst/>
          </a:prstGeom>
          <a:noFill/>
          <a:ln w="12700">
            <a:noFill/>
            <a:miter lim="800000"/>
            <a:headEnd/>
            <a:tailEnd/>
          </a:ln>
          <a:effectLst/>
        </p:spPr>
      </p:pic>
      <p:sp>
        <p:nvSpPr>
          <p:cNvPr id="8" name="Rectangle 7"/>
          <p:cNvSpPr/>
          <p:nvPr/>
        </p:nvSpPr>
        <p:spPr>
          <a:xfrm>
            <a:off x="1866900" y="1762125"/>
            <a:ext cx="832485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4200">
              <a:solidFill>
                <a:srgbClr val="FFFFFF"/>
              </a:solidFill>
              <a:latin typeface="Arial Bold"/>
              <a:sym typeface="Gill San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t>ESL Statistics</a:t>
            </a:r>
          </a:p>
        </p:txBody>
      </p:sp>
      <p:pic>
        <p:nvPicPr>
          <p:cNvPr id="35843" name="Picture 2" descr="http://mc.manuscriptcentral.com/images/common/flag/flag_reddot.gif"/>
          <p:cNvPicPr>
            <a:picLocks noChangeAspect="1" noChangeArrowheads="1"/>
          </p:cNvPicPr>
          <p:nvPr/>
        </p:nvPicPr>
        <p:blipFill>
          <a:blip r:embed="rId2" cstate="print"/>
          <a:srcRect/>
          <a:stretch>
            <a:fillRect/>
          </a:stretch>
        </p:blipFill>
        <p:spPr bwMode="auto">
          <a:xfrm>
            <a:off x="1524000" y="182563"/>
            <a:ext cx="114300" cy="114300"/>
          </a:xfrm>
          <a:prstGeom prst="rect">
            <a:avLst/>
          </a:prstGeom>
          <a:noFill/>
          <a:ln w="9525">
            <a:noFill/>
            <a:miter lim="800000"/>
            <a:headEnd/>
            <a:tailEnd/>
          </a:ln>
        </p:spPr>
      </p:pic>
      <p:graphicFrame>
        <p:nvGraphicFramePr>
          <p:cNvPr id="5" name="Table 4"/>
          <p:cNvGraphicFramePr>
            <a:graphicFrameLocks noGrp="1"/>
          </p:cNvGraphicFramePr>
          <p:nvPr/>
        </p:nvGraphicFramePr>
        <p:xfrm>
          <a:off x="1550988" y="1143000"/>
          <a:ext cx="4697412" cy="3825884"/>
        </p:xfrm>
        <a:graphic>
          <a:graphicData uri="http://schemas.openxmlformats.org/drawingml/2006/table">
            <a:tbl>
              <a:tblPr/>
              <a:tblGrid>
                <a:gridCol w="3838130">
                  <a:extLst>
                    <a:ext uri="{9D8B030D-6E8A-4147-A177-3AD203B41FA5}">
                      <a16:colId xmlns:a16="http://schemas.microsoft.com/office/drawing/2014/main" val="20000"/>
                    </a:ext>
                  </a:extLst>
                </a:gridCol>
                <a:gridCol w="859282">
                  <a:extLst>
                    <a:ext uri="{9D8B030D-6E8A-4147-A177-3AD203B41FA5}">
                      <a16:colId xmlns:a16="http://schemas.microsoft.com/office/drawing/2014/main" val="20001"/>
                    </a:ext>
                  </a:extLst>
                </a:gridCol>
              </a:tblGrid>
              <a:tr h="416476">
                <a:tc>
                  <a:txBody>
                    <a:bodyPr/>
                    <a:lstStyle/>
                    <a:p>
                      <a:pPr algn="ctr"/>
                      <a:r>
                        <a:rPr lang="en-US" sz="1100" dirty="0">
                          <a:solidFill>
                            <a:srgbClr val="000000"/>
                          </a:solidFill>
                          <a:effectLst/>
                          <a:latin typeface="Verdana"/>
                        </a:rPr>
                        <a:t>Journal Statistics</a:t>
                      </a:r>
                    </a:p>
                  </a:txBody>
                  <a:tcPr marL="39702" marR="39702" marT="39699" marB="39699" anchor="b">
                    <a:lnL>
                      <a:noFill/>
                    </a:lnL>
                    <a:lnR>
                      <a:noFill/>
                    </a:lnR>
                    <a:lnT>
                      <a:noFill/>
                    </a:lnT>
                    <a:lnB w="9525" cap="flat" cmpd="sng" algn="ctr">
                      <a:solidFill>
                        <a:srgbClr val="999999"/>
                      </a:solidFill>
                      <a:prstDash val="solid"/>
                      <a:round/>
                      <a:headEnd type="none" w="med" len="med"/>
                      <a:tailEnd type="none" w="med" len="med"/>
                    </a:lnB>
                  </a:tcPr>
                </a:tc>
                <a:tc>
                  <a:txBody>
                    <a:bodyPr/>
                    <a:lstStyle/>
                    <a:p>
                      <a:pPr algn="ctr"/>
                      <a:r>
                        <a:rPr lang="en-US" sz="1100" dirty="0">
                          <a:solidFill>
                            <a:srgbClr val="000000"/>
                          </a:solidFill>
                          <a:effectLst/>
                          <a:latin typeface="Verdana"/>
                        </a:rPr>
                        <a:t>Prior 12 Months</a:t>
                      </a:r>
                    </a:p>
                  </a:txBody>
                  <a:tcPr marL="39702" marR="39702" marT="39699" marB="39699" anchor="b">
                    <a:lnL>
                      <a:noFill/>
                    </a:lnL>
                    <a:lnR>
                      <a:noFill/>
                    </a:lnR>
                    <a:lnT>
                      <a:noFill/>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0"/>
                  </a:ext>
                </a:extLst>
              </a:tr>
              <a:tr h="247033">
                <a:tc>
                  <a:txBody>
                    <a:bodyPr/>
                    <a:lstStyle/>
                    <a:p>
                      <a:pPr algn="ctr"/>
                      <a:r>
                        <a:rPr lang="en-US" sz="1100">
                          <a:solidFill>
                            <a:srgbClr val="000000"/>
                          </a:solidFill>
                          <a:effectLst/>
                          <a:latin typeface="Verdana"/>
                        </a:rPr>
                        <a:t>Avg. days from submission to first decision</a:t>
                      </a:r>
                    </a:p>
                  </a:txBody>
                  <a:tcPr marL="39702" marR="39702" marT="39699" marB="39699">
                    <a:lnL>
                      <a:noFill/>
                    </a:lnL>
                    <a:lnR>
                      <a:noFill/>
                    </a:lnR>
                    <a:lnT w="9525" cap="flat" cmpd="sng" algn="ctr">
                      <a:solidFill>
                        <a:srgbClr val="999999"/>
                      </a:solidFill>
                      <a:prstDash val="solid"/>
                      <a:round/>
                      <a:headEnd type="none" w="med" len="med"/>
                      <a:tailEnd type="none" w="med" len="med"/>
                    </a:lnT>
                    <a:lnB>
                      <a:noFill/>
                    </a:lnB>
                    <a:solidFill>
                      <a:srgbClr val="FFFFFF"/>
                    </a:solidFill>
                  </a:tcPr>
                </a:tc>
                <a:tc>
                  <a:txBody>
                    <a:bodyPr/>
                    <a:lstStyle/>
                    <a:p>
                      <a:pPr algn="ctr"/>
                      <a:r>
                        <a:rPr lang="en-US" sz="1100" dirty="0">
                          <a:solidFill>
                            <a:srgbClr val="000000"/>
                          </a:solidFill>
                          <a:effectLst/>
                          <a:latin typeface="Verdana"/>
                        </a:rPr>
                        <a:t>58.0</a:t>
                      </a:r>
                    </a:p>
                  </a:txBody>
                  <a:tcPr marL="39702" marR="39702" marT="39699" marB="39699">
                    <a:lnL>
                      <a:noFill/>
                    </a:lnL>
                    <a:lnR>
                      <a:noFill/>
                    </a:lnR>
                    <a:lnT w="9525" cap="flat" cmpd="sng" algn="ctr">
                      <a:solidFill>
                        <a:srgbClr val="99999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416476">
                <a:tc>
                  <a:txBody>
                    <a:bodyPr/>
                    <a:lstStyle/>
                    <a:p>
                      <a:pPr algn="ctr"/>
                      <a:r>
                        <a:rPr lang="en-US" sz="1100" dirty="0">
                          <a:solidFill>
                            <a:srgbClr val="000000"/>
                          </a:solidFill>
                          <a:effectLst/>
                          <a:latin typeface="Verdana"/>
                        </a:rPr>
                        <a:t>Avg. Reviewer turnaround time (days) - </a:t>
                      </a:r>
                      <a:r>
                        <a:rPr lang="en-US" sz="1100" b="1" dirty="0">
                          <a:solidFill>
                            <a:srgbClr val="000000"/>
                          </a:solidFill>
                          <a:effectLst/>
                          <a:latin typeface="Verdana"/>
                        </a:rPr>
                        <a:t>Original</a:t>
                      </a:r>
                      <a:endParaRPr lang="en-US" sz="1100" dirty="0">
                        <a:solidFill>
                          <a:srgbClr val="000000"/>
                        </a:solidFill>
                        <a:effectLst/>
                        <a:latin typeface="Verdana"/>
                      </a:endParaRPr>
                    </a:p>
                  </a:txBody>
                  <a:tcPr marL="39702" marR="39702" marT="39699" marB="39699">
                    <a:lnL>
                      <a:noFill/>
                    </a:lnL>
                    <a:lnR>
                      <a:noFill/>
                    </a:lnR>
                    <a:lnT>
                      <a:noFill/>
                    </a:lnT>
                    <a:lnB>
                      <a:noFill/>
                    </a:lnB>
                  </a:tcPr>
                </a:tc>
                <a:tc>
                  <a:txBody>
                    <a:bodyPr/>
                    <a:lstStyle/>
                    <a:p>
                      <a:pPr algn="ctr"/>
                      <a:r>
                        <a:rPr lang="en-US" sz="1100" dirty="0">
                          <a:solidFill>
                            <a:srgbClr val="000000"/>
                          </a:solidFill>
                          <a:effectLst/>
                          <a:latin typeface="Verdana"/>
                        </a:rPr>
                        <a:t>0.0</a:t>
                      </a:r>
                    </a:p>
                  </a:txBody>
                  <a:tcPr marL="39702" marR="39702" marT="39699" marB="39699">
                    <a:lnL>
                      <a:noFill/>
                    </a:lnL>
                    <a:lnR>
                      <a:noFill/>
                    </a:lnR>
                    <a:lnT>
                      <a:noFill/>
                    </a:lnT>
                    <a:lnB>
                      <a:noFill/>
                    </a:lnB>
                  </a:tcPr>
                </a:tc>
                <a:extLst>
                  <a:ext uri="{0D108BD9-81ED-4DB2-BD59-A6C34878D82A}">
                    <a16:rowId xmlns:a16="http://schemas.microsoft.com/office/drawing/2014/main" val="10002"/>
                  </a:ext>
                </a:extLst>
              </a:tr>
              <a:tr h="416476">
                <a:tc>
                  <a:txBody>
                    <a:bodyPr/>
                    <a:lstStyle/>
                    <a:p>
                      <a:pPr algn="ctr"/>
                      <a:r>
                        <a:rPr lang="en-US" sz="1100" dirty="0">
                          <a:solidFill>
                            <a:srgbClr val="000000"/>
                          </a:solidFill>
                          <a:effectLst/>
                          <a:latin typeface="Verdana"/>
                        </a:rPr>
                        <a:t>Avg. Default turnaround time (days) - </a:t>
                      </a:r>
                      <a:r>
                        <a:rPr lang="en-US" sz="1100" b="1" dirty="0">
                          <a:solidFill>
                            <a:srgbClr val="000000"/>
                          </a:solidFill>
                          <a:effectLst/>
                          <a:latin typeface="Verdana"/>
                        </a:rPr>
                        <a:t>Original</a:t>
                      </a:r>
                      <a:endParaRPr lang="en-US" sz="1100" dirty="0">
                        <a:solidFill>
                          <a:srgbClr val="000000"/>
                        </a:solidFill>
                        <a:effectLst/>
                        <a:latin typeface="Verdana"/>
                      </a:endParaRPr>
                    </a:p>
                  </a:txBody>
                  <a:tcPr marL="39702" marR="39702" marT="39699" marB="39699">
                    <a:lnL>
                      <a:noFill/>
                    </a:lnL>
                    <a:lnR>
                      <a:noFill/>
                    </a:lnR>
                    <a:lnT>
                      <a:noFill/>
                    </a:lnT>
                    <a:lnB>
                      <a:noFill/>
                    </a:lnB>
                  </a:tcPr>
                </a:tc>
                <a:tc>
                  <a:txBody>
                    <a:bodyPr/>
                    <a:lstStyle/>
                    <a:p>
                      <a:pPr algn="ctr"/>
                      <a:r>
                        <a:rPr lang="en-US" sz="1100" dirty="0">
                          <a:solidFill>
                            <a:srgbClr val="000000"/>
                          </a:solidFill>
                          <a:effectLst/>
                          <a:latin typeface="Verdana"/>
                        </a:rPr>
                        <a:t>0.0</a:t>
                      </a:r>
                    </a:p>
                  </a:txBody>
                  <a:tcPr marL="39702" marR="39702" marT="39699" marB="39699">
                    <a:lnL>
                      <a:noFill/>
                    </a:lnL>
                    <a:lnR>
                      <a:noFill/>
                    </a:lnR>
                    <a:lnT>
                      <a:noFill/>
                    </a:lnT>
                    <a:lnB>
                      <a:noFill/>
                    </a:lnB>
                  </a:tcPr>
                </a:tc>
                <a:extLst>
                  <a:ext uri="{0D108BD9-81ED-4DB2-BD59-A6C34878D82A}">
                    <a16:rowId xmlns:a16="http://schemas.microsoft.com/office/drawing/2014/main" val="10003"/>
                  </a:ext>
                </a:extLst>
              </a:tr>
              <a:tr h="416476">
                <a:tc>
                  <a:txBody>
                    <a:bodyPr/>
                    <a:lstStyle/>
                    <a:p>
                      <a:pPr algn="ctr"/>
                      <a:r>
                        <a:rPr lang="en-US" sz="1100">
                          <a:solidFill>
                            <a:srgbClr val="000000"/>
                          </a:solidFill>
                          <a:effectLst/>
                          <a:latin typeface="Verdana"/>
                        </a:rPr>
                        <a:t>Avg. Default turnaround time (days) - </a:t>
                      </a:r>
                      <a:r>
                        <a:rPr lang="en-US" sz="1100" b="1">
                          <a:solidFill>
                            <a:srgbClr val="000000"/>
                          </a:solidFill>
                          <a:effectLst/>
                          <a:latin typeface="Verdana"/>
                        </a:rPr>
                        <a:t>Resubmission</a:t>
                      </a:r>
                      <a:endParaRPr lang="en-US" sz="1100">
                        <a:solidFill>
                          <a:srgbClr val="000000"/>
                        </a:solidFill>
                        <a:effectLst/>
                        <a:latin typeface="Verdana"/>
                      </a:endParaRPr>
                    </a:p>
                  </a:txBody>
                  <a:tcPr marL="39702" marR="39702" marT="39699" marB="39699">
                    <a:lnL>
                      <a:noFill/>
                    </a:lnL>
                    <a:lnR>
                      <a:noFill/>
                    </a:lnR>
                    <a:lnT>
                      <a:noFill/>
                    </a:lnT>
                    <a:lnB>
                      <a:noFill/>
                    </a:lnB>
                  </a:tcPr>
                </a:tc>
                <a:tc>
                  <a:txBody>
                    <a:bodyPr/>
                    <a:lstStyle/>
                    <a:p>
                      <a:pPr algn="ctr"/>
                      <a:r>
                        <a:rPr lang="en-US" sz="1100" dirty="0">
                          <a:solidFill>
                            <a:srgbClr val="000000"/>
                          </a:solidFill>
                          <a:effectLst/>
                          <a:latin typeface="Verdana"/>
                        </a:rPr>
                        <a:t>0.0</a:t>
                      </a:r>
                    </a:p>
                  </a:txBody>
                  <a:tcPr marL="39702" marR="39702" marT="39699" marB="39699">
                    <a:lnL>
                      <a:noFill/>
                    </a:lnL>
                    <a:lnR>
                      <a:noFill/>
                    </a:lnR>
                    <a:lnT>
                      <a:noFill/>
                    </a:lnT>
                    <a:lnB>
                      <a:noFill/>
                    </a:lnB>
                  </a:tcPr>
                </a:tc>
                <a:extLst>
                  <a:ext uri="{0D108BD9-81ED-4DB2-BD59-A6C34878D82A}">
                    <a16:rowId xmlns:a16="http://schemas.microsoft.com/office/drawing/2014/main" val="10004"/>
                  </a:ext>
                </a:extLst>
              </a:tr>
              <a:tr h="416476">
                <a:tc>
                  <a:txBody>
                    <a:bodyPr/>
                    <a:lstStyle/>
                    <a:p>
                      <a:pPr algn="ctr"/>
                      <a:r>
                        <a:rPr lang="en-US" sz="1100" dirty="0">
                          <a:solidFill>
                            <a:srgbClr val="000000"/>
                          </a:solidFill>
                          <a:effectLst/>
                          <a:latin typeface="Verdana"/>
                        </a:rPr>
                        <a:t>Avg. Default turnaround time (days) - </a:t>
                      </a:r>
                      <a:r>
                        <a:rPr lang="en-US" sz="1100" b="1" dirty="0">
                          <a:solidFill>
                            <a:srgbClr val="000000"/>
                          </a:solidFill>
                          <a:effectLst/>
                          <a:latin typeface="Verdana"/>
                        </a:rPr>
                        <a:t>Revision</a:t>
                      </a:r>
                      <a:endParaRPr lang="en-US" sz="1100" dirty="0">
                        <a:solidFill>
                          <a:srgbClr val="000000"/>
                        </a:solidFill>
                        <a:effectLst/>
                        <a:latin typeface="Verdana"/>
                      </a:endParaRPr>
                    </a:p>
                  </a:txBody>
                  <a:tcPr marL="39702" marR="39702" marT="39699" marB="39699">
                    <a:lnL>
                      <a:noFill/>
                    </a:lnL>
                    <a:lnR>
                      <a:noFill/>
                    </a:lnR>
                    <a:lnT>
                      <a:noFill/>
                    </a:lnT>
                    <a:lnB>
                      <a:noFill/>
                    </a:lnB>
                  </a:tcPr>
                </a:tc>
                <a:tc>
                  <a:txBody>
                    <a:bodyPr/>
                    <a:lstStyle/>
                    <a:p>
                      <a:pPr algn="ctr"/>
                      <a:r>
                        <a:rPr lang="en-US" sz="1100" dirty="0">
                          <a:solidFill>
                            <a:srgbClr val="000000"/>
                          </a:solidFill>
                          <a:effectLst/>
                          <a:latin typeface="Verdana"/>
                        </a:rPr>
                        <a:t>0.0</a:t>
                      </a:r>
                    </a:p>
                  </a:txBody>
                  <a:tcPr marL="39702" marR="39702" marT="39699" marB="39699">
                    <a:lnL>
                      <a:noFill/>
                    </a:lnL>
                    <a:lnR>
                      <a:noFill/>
                    </a:lnR>
                    <a:lnT>
                      <a:noFill/>
                    </a:lnT>
                    <a:lnB>
                      <a:noFill/>
                    </a:lnB>
                  </a:tcPr>
                </a:tc>
                <a:extLst>
                  <a:ext uri="{0D108BD9-81ED-4DB2-BD59-A6C34878D82A}">
                    <a16:rowId xmlns:a16="http://schemas.microsoft.com/office/drawing/2014/main" val="10005"/>
                  </a:ext>
                </a:extLst>
              </a:tr>
              <a:tr h="416476">
                <a:tc>
                  <a:txBody>
                    <a:bodyPr/>
                    <a:lstStyle/>
                    <a:p>
                      <a:pPr algn="ctr"/>
                      <a:r>
                        <a:rPr lang="en-US" sz="1100">
                          <a:solidFill>
                            <a:srgbClr val="000000"/>
                          </a:solidFill>
                          <a:effectLst/>
                          <a:latin typeface="Verdana"/>
                        </a:rPr>
                        <a:t>Avg. Time to Assign Reviewer (days) - </a:t>
                      </a:r>
                      <a:r>
                        <a:rPr lang="en-US" sz="1100" b="1">
                          <a:solidFill>
                            <a:srgbClr val="000000"/>
                          </a:solidFill>
                          <a:effectLst/>
                          <a:latin typeface="Verdana"/>
                        </a:rPr>
                        <a:t>Original</a:t>
                      </a:r>
                      <a:endParaRPr lang="en-US" sz="1100">
                        <a:solidFill>
                          <a:srgbClr val="000000"/>
                        </a:solidFill>
                        <a:effectLst/>
                        <a:latin typeface="Verdana"/>
                      </a:endParaRPr>
                    </a:p>
                  </a:txBody>
                  <a:tcPr marL="39702" marR="39702" marT="39699" marB="39699">
                    <a:lnL>
                      <a:noFill/>
                    </a:lnL>
                    <a:lnR>
                      <a:noFill/>
                    </a:lnR>
                    <a:lnT>
                      <a:noFill/>
                    </a:lnT>
                    <a:lnB>
                      <a:noFill/>
                    </a:lnB>
                  </a:tcPr>
                </a:tc>
                <a:tc>
                  <a:txBody>
                    <a:bodyPr/>
                    <a:lstStyle/>
                    <a:p>
                      <a:pPr algn="ctr"/>
                      <a:r>
                        <a:rPr lang="en-US" sz="1100" dirty="0">
                          <a:solidFill>
                            <a:srgbClr val="000000"/>
                          </a:solidFill>
                          <a:effectLst/>
                          <a:latin typeface="Verdana"/>
                        </a:rPr>
                        <a:t>16.0</a:t>
                      </a:r>
                    </a:p>
                  </a:txBody>
                  <a:tcPr marL="39702" marR="39702" marT="39699" marB="39699">
                    <a:lnL>
                      <a:noFill/>
                    </a:lnL>
                    <a:lnR>
                      <a:noFill/>
                    </a:lnR>
                    <a:lnT>
                      <a:noFill/>
                    </a:lnT>
                    <a:lnB>
                      <a:noFill/>
                    </a:lnB>
                  </a:tcPr>
                </a:tc>
                <a:extLst>
                  <a:ext uri="{0D108BD9-81ED-4DB2-BD59-A6C34878D82A}">
                    <a16:rowId xmlns:a16="http://schemas.microsoft.com/office/drawing/2014/main" val="10006"/>
                  </a:ext>
                </a:extLst>
              </a:tr>
              <a:tr h="416476">
                <a:tc>
                  <a:txBody>
                    <a:bodyPr/>
                    <a:lstStyle/>
                    <a:p>
                      <a:pPr algn="ctr"/>
                      <a:r>
                        <a:rPr lang="en-US" sz="1100">
                          <a:solidFill>
                            <a:srgbClr val="000000"/>
                          </a:solidFill>
                          <a:effectLst/>
                          <a:latin typeface="Verdana"/>
                        </a:rPr>
                        <a:t>Avg. Time to Assign Reviewer (days) - </a:t>
                      </a:r>
                      <a:r>
                        <a:rPr lang="en-US" sz="1100" b="1">
                          <a:solidFill>
                            <a:srgbClr val="000000"/>
                          </a:solidFill>
                          <a:effectLst/>
                          <a:latin typeface="Verdana"/>
                        </a:rPr>
                        <a:t>Resubmission</a:t>
                      </a:r>
                      <a:endParaRPr lang="en-US" sz="1100">
                        <a:solidFill>
                          <a:srgbClr val="000000"/>
                        </a:solidFill>
                        <a:effectLst/>
                        <a:latin typeface="Verdana"/>
                      </a:endParaRPr>
                    </a:p>
                  </a:txBody>
                  <a:tcPr marL="39702" marR="39702" marT="39699" marB="39699">
                    <a:lnL>
                      <a:noFill/>
                    </a:lnL>
                    <a:lnR>
                      <a:noFill/>
                    </a:lnR>
                    <a:lnT>
                      <a:noFill/>
                    </a:lnT>
                    <a:lnB>
                      <a:noFill/>
                    </a:lnB>
                  </a:tcPr>
                </a:tc>
                <a:tc>
                  <a:txBody>
                    <a:bodyPr/>
                    <a:lstStyle/>
                    <a:p>
                      <a:pPr algn="ctr"/>
                      <a:r>
                        <a:rPr lang="en-US" sz="1100" dirty="0">
                          <a:solidFill>
                            <a:srgbClr val="000000"/>
                          </a:solidFill>
                          <a:effectLst/>
                          <a:latin typeface="Verdana"/>
                        </a:rPr>
                        <a:t>16.0</a:t>
                      </a:r>
                    </a:p>
                  </a:txBody>
                  <a:tcPr marL="39702" marR="39702" marT="39699" marB="39699">
                    <a:lnL>
                      <a:noFill/>
                    </a:lnL>
                    <a:lnR>
                      <a:noFill/>
                    </a:lnR>
                    <a:lnT>
                      <a:noFill/>
                    </a:lnT>
                    <a:lnB>
                      <a:noFill/>
                    </a:lnB>
                  </a:tcPr>
                </a:tc>
                <a:extLst>
                  <a:ext uri="{0D108BD9-81ED-4DB2-BD59-A6C34878D82A}">
                    <a16:rowId xmlns:a16="http://schemas.microsoft.com/office/drawing/2014/main" val="10007"/>
                  </a:ext>
                </a:extLst>
              </a:tr>
              <a:tr h="416476">
                <a:tc>
                  <a:txBody>
                    <a:bodyPr/>
                    <a:lstStyle/>
                    <a:p>
                      <a:pPr algn="ctr"/>
                      <a:r>
                        <a:rPr lang="en-US" sz="1100">
                          <a:solidFill>
                            <a:srgbClr val="000000"/>
                          </a:solidFill>
                          <a:effectLst/>
                          <a:latin typeface="Verdana"/>
                        </a:rPr>
                        <a:t>Avg. Time to Assign Reviewer (days) - </a:t>
                      </a:r>
                      <a:r>
                        <a:rPr lang="en-US" sz="1100" b="1">
                          <a:solidFill>
                            <a:srgbClr val="000000"/>
                          </a:solidFill>
                          <a:effectLst/>
                          <a:latin typeface="Verdana"/>
                        </a:rPr>
                        <a:t>Revision</a:t>
                      </a:r>
                      <a:endParaRPr lang="en-US" sz="1100">
                        <a:solidFill>
                          <a:srgbClr val="000000"/>
                        </a:solidFill>
                        <a:effectLst/>
                        <a:latin typeface="Verdana"/>
                      </a:endParaRPr>
                    </a:p>
                  </a:txBody>
                  <a:tcPr marL="39702" marR="39702" marT="39699" marB="39699">
                    <a:lnL>
                      <a:noFill/>
                    </a:lnL>
                    <a:lnR>
                      <a:noFill/>
                    </a:lnR>
                    <a:lnT>
                      <a:noFill/>
                    </a:lnT>
                    <a:lnB>
                      <a:noFill/>
                    </a:lnB>
                  </a:tcPr>
                </a:tc>
                <a:tc>
                  <a:txBody>
                    <a:bodyPr/>
                    <a:lstStyle/>
                    <a:p>
                      <a:pPr algn="ctr"/>
                      <a:r>
                        <a:rPr lang="en-US" sz="1100" dirty="0">
                          <a:solidFill>
                            <a:srgbClr val="000000"/>
                          </a:solidFill>
                          <a:effectLst/>
                          <a:latin typeface="Verdana"/>
                        </a:rPr>
                        <a:t>6.0</a:t>
                      </a:r>
                    </a:p>
                  </a:txBody>
                  <a:tcPr marL="39702" marR="39702" marT="39699" marB="39699">
                    <a:lnL>
                      <a:noFill/>
                    </a:lnL>
                    <a:lnR>
                      <a:noFill/>
                    </a:lnR>
                    <a:lnT>
                      <a:noFill/>
                    </a:lnT>
                    <a:lnB>
                      <a:noFill/>
                    </a:lnB>
                  </a:tcPr>
                </a:tc>
                <a:extLst>
                  <a:ext uri="{0D108BD9-81ED-4DB2-BD59-A6C34878D82A}">
                    <a16:rowId xmlns:a16="http://schemas.microsoft.com/office/drawing/2014/main" val="10008"/>
                  </a:ext>
                </a:extLst>
              </a:tr>
              <a:tr h="247033">
                <a:tc>
                  <a:txBody>
                    <a:bodyPr/>
                    <a:lstStyle/>
                    <a:p>
                      <a:pPr algn="ctr"/>
                      <a:r>
                        <a:rPr lang="en-US" sz="1100">
                          <a:solidFill>
                            <a:srgbClr val="000000"/>
                          </a:solidFill>
                          <a:effectLst/>
                          <a:latin typeface="Verdana"/>
                        </a:rPr>
                        <a:t>Avg. days from submission to final decision</a:t>
                      </a:r>
                    </a:p>
                  </a:txBody>
                  <a:tcPr marL="39702" marR="39702" marT="39699" marB="39699">
                    <a:lnL>
                      <a:noFill/>
                    </a:lnL>
                    <a:lnR>
                      <a:noFill/>
                    </a:lnR>
                    <a:lnT>
                      <a:noFill/>
                    </a:lnT>
                    <a:lnB>
                      <a:noFill/>
                    </a:lnB>
                  </a:tcPr>
                </a:tc>
                <a:tc>
                  <a:txBody>
                    <a:bodyPr/>
                    <a:lstStyle/>
                    <a:p>
                      <a:pPr algn="ctr"/>
                      <a:r>
                        <a:rPr lang="en-US" sz="1100" dirty="0">
                          <a:solidFill>
                            <a:srgbClr val="000000"/>
                          </a:solidFill>
                          <a:effectLst/>
                          <a:latin typeface="Verdana"/>
                        </a:rPr>
                        <a:t>63.0</a:t>
                      </a:r>
                    </a:p>
                  </a:txBody>
                  <a:tcPr marL="39702" marR="39702" marT="39699" marB="39699">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35866" name="Rectangle 34"/>
          <p:cNvSpPr>
            <a:spLocks noChangeArrowheads="1"/>
          </p:cNvSpPr>
          <p:nvPr/>
        </p:nvSpPr>
        <p:spPr bwMode="auto">
          <a:xfrm>
            <a:off x="7316498" y="849868"/>
            <a:ext cx="184731" cy="738664"/>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endParaRPr lang="en-US" sz="4200">
              <a:solidFill>
                <a:srgbClr val="000000"/>
              </a:solidFill>
              <a:latin typeface="Gill Sans" charset="0"/>
              <a:sym typeface="Gill Sans" charset="0"/>
            </a:endParaRPr>
          </a:p>
        </p:txBody>
      </p:sp>
      <p:graphicFrame>
        <p:nvGraphicFramePr>
          <p:cNvPr id="8" name="Content Placeholder 7"/>
          <p:cNvGraphicFramePr>
            <a:graphicFrameLocks noGrp="1"/>
          </p:cNvGraphicFramePr>
          <p:nvPr>
            <p:ph sz="quarter" idx="1"/>
          </p:nvPr>
        </p:nvGraphicFramePr>
        <p:xfrm>
          <a:off x="6096001" y="995362"/>
          <a:ext cx="4481513" cy="5100639"/>
        </p:xfrm>
        <a:graphic>
          <a:graphicData uri="http://schemas.openxmlformats.org/drawingml/2006/table">
            <a:tbl>
              <a:tblPr/>
              <a:tblGrid>
                <a:gridCol w="1523715">
                  <a:extLst>
                    <a:ext uri="{9D8B030D-6E8A-4147-A177-3AD203B41FA5}">
                      <a16:colId xmlns:a16="http://schemas.microsoft.com/office/drawing/2014/main" val="20000"/>
                    </a:ext>
                  </a:extLst>
                </a:gridCol>
                <a:gridCol w="806672">
                  <a:extLst>
                    <a:ext uri="{9D8B030D-6E8A-4147-A177-3AD203B41FA5}">
                      <a16:colId xmlns:a16="http://schemas.microsoft.com/office/drawing/2014/main" val="20001"/>
                    </a:ext>
                  </a:extLst>
                </a:gridCol>
                <a:gridCol w="806672">
                  <a:extLst>
                    <a:ext uri="{9D8B030D-6E8A-4147-A177-3AD203B41FA5}">
                      <a16:colId xmlns:a16="http://schemas.microsoft.com/office/drawing/2014/main" val="20002"/>
                    </a:ext>
                  </a:extLst>
                </a:gridCol>
                <a:gridCol w="672227">
                  <a:extLst>
                    <a:ext uri="{9D8B030D-6E8A-4147-A177-3AD203B41FA5}">
                      <a16:colId xmlns:a16="http://schemas.microsoft.com/office/drawing/2014/main" val="20003"/>
                    </a:ext>
                  </a:extLst>
                </a:gridCol>
                <a:gridCol w="672227">
                  <a:extLst>
                    <a:ext uri="{9D8B030D-6E8A-4147-A177-3AD203B41FA5}">
                      <a16:colId xmlns:a16="http://schemas.microsoft.com/office/drawing/2014/main" val="20004"/>
                    </a:ext>
                  </a:extLst>
                </a:gridCol>
              </a:tblGrid>
              <a:tr h="1286314">
                <a:tc>
                  <a:txBody>
                    <a:bodyPr/>
                    <a:lstStyle/>
                    <a:p>
                      <a:pPr algn="ctr"/>
                      <a:r>
                        <a:rPr lang="en-US" sz="1000" dirty="0">
                          <a:solidFill>
                            <a:srgbClr val="000000"/>
                          </a:solidFill>
                          <a:effectLst/>
                          <a:latin typeface="Verdana"/>
                        </a:rPr>
                        <a:t>Submission Statistics</a:t>
                      </a:r>
                    </a:p>
                  </a:txBody>
                  <a:tcPr marL="47622" marR="47622" marT="47619" marB="47619" anchor="b">
                    <a:lnL>
                      <a:noFill/>
                    </a:lnL>
                    <a:lnR>
                      <a:noFill/>
                    </a:lnR>
                    <a:lnT>
                      <a:noFill/>
                    </a:lnT>
                    <a:lnB w="9525" cap="flat" cmpd="sng" algn="ctr">
                      <a:solidFill>
                        <a:srgbClr val="999999"/>
                      </a:solidFill>
                      <a:prstDash val="solid"/>
                      <a:round/>
                      <a:headEnd type="none" w="med" len="med"/>
                      <a:tailEnd type="none" w="med" len="med"/>
                    </a:lnB>
                  </a:tcPr>
                </a:tc>
                <a:tc>
                  <a:txBody>
                    <a:bodyPr/>
                    <a:lstStyle/>
                    <a:p>
                      <a:pPr algn="ctr"/>
                      <a:r>
                        <a:rPr lang="en-US" sz="1000">
                          <a:solidFill>
                            <a:srgbClr val="000000"/>
                          </a:solidFill>
                          <a:effectLst/>
                          <a:latin typeface="Verdana"/>
                        </a:rPr>
                        <a:t>YTD</a:t>
                      </a:r>
                    </a:p>
                  </a:txBody>
                  <a:tcPr marL="47622" marR="47622" marT="47619" marB="47619" anchor="b">
                    <a:lnL>
                      <a:noFill/>
                    </a:lnL>
                    <a:lnR>
                      <a:noFill/>
                    </a:lnR>
                    <a:lnT>
                      <a:noFill/>
                    </a:lnT>
                    <a:lnB w="9525" cap="flat" cmpd="sng" algn="ctr">
                      <a:solidFill>
                        <a:srgbClr val="999999"/>
                      </a:solidFill>
                      <a:prstDash val="solid"/>
                      <a:round/>
                      <a:headEnd type="none" w="med" len="med"/>
                      <a:tailEnd type="none" w="med" len="med"/>
                    </a:lnB>
                  </a:tcPr>
                </a:tc>
                <a:tc>
                  <a:txBody>
                    <a:bodyPr/>
                    <a:lstStyle/>
                    <a:p>
                      <a:pPr algn="ctr"/>
                      <a:r>
                        <a:rPr lang="en-US" sz="1000">
                          <a:solidFill>
                            <a:srgbClr val="000000"/>
                          </a:solidFill>
                          <a:effectLst/>
                          <a:latin typeface="Verdana"/>
                        </a:rPr>
                        <a:t>MTD</a:t>
                      </a:r>
                    </a:p>
                  </a:txBody>
                  <a:tcPr marL="47622" marR="47622" marT="47619" marB="47619" anchor="b">
                    <a:lnL>
                      <a:noFill/>
                    </a:lnL>
                    <a:lnR>
                      <a:noFill/>
                    </a:lnR>
                    <a:lnT>
                      <a:noFill/>
                    </a:lnT>
                    <a:lnB w="9525" cap="flat" cmpd="sng" algn="ctr">
                      <a:solidFill>
                        <a:srgbClr val="999999"/>
                      </a:solidFill>
                      <a:prstDash val="solid"/>
                      <a:round/>
                      <a:headEnd type="none" w="med" len="med"/>
                      <a:tailEnd type="none" w="med" len="med"/>
                    </a:lnB>
                  </a:tcPr>
                </a:tc>
                <a:tc>
                  <a:txBody>
                    <a:bodyPr/>
                    <a:lstStyle/>
                    <a:p>
                      <a:pPr algn="ctr"/>
                      <a:r>
                        <a:rPr lang="en-US" sz="1000" dirty="0">
                          <a:solidFill>
                            <a:srgbClr val="000000"/>
                          </a:solidFill>
                          <a:effectLst/>
                          <a:latin typeface="Verdana"/>
                        </a:rPr>
                        <a:t>Prior 12 Months</a:t>
                      </a:r>
                    </a:p>
                  </a:txBody>
                  <a:tcPr marL="47622" marR="47622" marT="47619" marB="47619" anchor="b">
                    <a:lnL>
                      <a:noFill/>
                    </a:lnL>
                    <a:lnR>
                      <a:noFill/>
                    </a:lnR>
                    <a:lnT>
                      <a:noFill/>
                    </a:lnT>
                    <a:lnB w="9525" cap="flat" cmpd="sng" algn="ctr">
                      <a:solidFill>
                        <a:srgbClr val="999999"/>
                      </a:solidFill>
                      <a:prstDash val="solid"/>
                      <a:round/>
                      <a:headEnd type="none" w="med" len="med"/>
                      <a:tailEnd type="none" w="med" len="med"/>
                    </a:lnB>
                  </a:tcPr>
                </a:tc>
                <a:tc>
                  <a:txBody>
                    <a:bodyPr/>
                    <a:lstStyle/>
                    <a:p>
                      <a:pPr algn="ctr"/>
                      <a:r>
                        <a:rPr lang="en-US" sz="1000">
                          <a:solidFill>
                            <a:srgbClr val="000000"/>
                          </a:solidFill>
                          <a:effectLst/>
                          <a:latin typeface="Verdana"/>
                        </a:rPr>
                        <a:t>Monthly Avg. Prior 12 Months</a:t>
                      </a:r>
                    </a:p>
                  </a:txBody>
                  <a:tcPr marL="47622" marR="47622" marT="47619" marB="47619" anchor="b">
                    <a:lnL>
                      <a:noFill/>
                    </a:lnL>
                    <a:lnR>
                      <a:noFill/>
                    </a:lnR>
                    <a:lnT>
                      <a:noFill/>
                    </a:lnT>
                    <a:lnB w="9525"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0"/>
                  </a:ext>
                </a:extLst>
              </a:tr>
              <a:tr h="421532">
                <a:tc>
                  <a:txBody>
                    <a:bodyPr/>
                    <a:lstStyle/>
                    <a:p>
                      <a:pPr algn="ctr"/>
                      <a:r>
                        <a:rPr lang="en-US" sz="1000">
                          <a:solidFill>
                            <a:srgbClr val="000000"/>
                          </a:solidFill>
                          <a:effectLst/>
                          <a:latin typeface="Verdana"/>
                        </a:rPr>
                        <a:t>Original Manuscripts</a:t>
                      </a:r>
                    </a:p>
                  </a:txBody>
                  <a:tcPr marL="47622" marR="47622" marT="47619" marB="47619">
                    <a:lnL>
                      <a:noFill/>
                    </a:lnL>
                    <a:lnR>
                      <a:noFill/>
                    </a:lnR>
                    <a:lnT w="9525" cap="flat" cmpd="sng" algn="ctr">
                      <a:solidFill>
                        <a:srgbClr val="999999"/>
                      </a:solidFill>
                      <a:prstDash val="solid"/>
                      <a:round/>
                      <a:headEnd type="none" w="med" len="med"/>
                      <a:tailEnd type="none" w="med" len="med"/>
                    </a:lnT>
                    <a:lnB>
                      <a:noFill/>
                    </a:lnB>
                    <a:solidFill>
                      <a:srgbClr val="FFFFFF"/>
                    </a:solidFill>
                  </a:tcPr>
                </a:tc>
                <a:tc>
                  <a:txBody>
                    <a:bodyPr/>
                    <a:lstStyle/>
                    <a:p>
                      <a:pPr algn="ctr"/>
                      <a:r>
                        <a:rPr lang="en-US" sz="1000">
                          <a:solidFill>
                            <a:srgbClr val="000000"/>
                          </a:solidFill>
                          <a:effectLst/>
                          <a:latin typeface="Verdana"/>
                        </a:rPr>
                        <a:t>36</a:t>
                      </a:r>
                    </a:p>
                  </a:txBody>
                  <a:tcPr marL="47622" marR="47622" marT="47619" marB="47619">
                    <a:lnL>
                      <a:noFill/>
                    </a:lnL>
                    <a:lnR>
                      <a:noFill/>
                    </a:lnR>
                    <a:lnT w="9525" cap="flat" cmpd="sng" algn="ctr">
                      <a:solidFill>
                        <a:srgbClr val="999999"/>
                      </a:solidFill>
                      <a:prstDash val="solid"/>
                      <a:round/>
                      <a:headEnd type="none" w="med" len="med"/>
                      <a:tailEnd type="none" w="med" len="med"/>
                    </a:lnT>
                    <a:lnB>
                      <a:noFill/>
                    </a:lnB>
                    <a:solidFill>
                      <a:srgbClr val="FFFFFF"/>
                    </a:solidFill>
                  </a:tcPr>
                </a:tc>
                <a:tc>
                  <a:txBody>
                    <a:bodyPr/>
                    <a:lstStyle/>
                    <a:p>
                      <a:pPr algn="ctr"/>
                      <a:r>
                        <a:rPr lang="en-US" sz="1000">
                          <a:solidFill>
                            <a:srgbClr val="000000"/>
                          </a:solidFill>
                          <a:effectLst/>
                          <a:latin typeface="Verdana"/>
                        </a:rPr>
                        <a:t>6</a:t>
                      </a:r>
                    </a:p>
                  </a:txBody>
                  <a:tcPr marL="47622" marR="47622" marT="47619" marB="47619">
                    <a:lnL>
                      <a:noFill/>
                    </a:lnL>
                    <a:lnR>
                      <a:noFill/>
                    </a:lnR>
                    <a:lnT w="9525" cap="flat" cmpd="sng" algn="ctr">
                      <a:solidFill>
                        <a:srgbClr val="999999"/>
                      </a:solidFill>
                      <a:prstDash val="solid"/>
                      <a:round/>
                      <a:headEnd type="none" w="med" len="med"/>
                      <a:tailEnd type="none" w="med" len="med"/>
                    </a:lnT>
                    <a:lnB>
                      <a:noFill/>
                    </a:lnB>
                    <a:solidFill>
                      <a:srgbClr val="FFFFFF"/>
                    </a:solidFill>
                  </a:tcPr>
                </a:tc>
                <a:tc>
                  <a:txBody>
                    <a:bodyPr/>
                    <a:lstStyle/>
                    <a:p>
                      <a:pPr algn="ctr"/>
                      <a:r>
                        <a:rPr lang="en-US" sz="1000" dirty="0">
                          <a:solidFill>
                            <a:srgbClr val="000000"/>
                          </a:solidFill>
                          <a:effectLst/>
                          <a:latin typeface="Verdana"/>
                        </a:rPr>
                        <a:t>92</a:t>
                      </a:r>
                    </a:p>
                  </a:txBody>
                  <a:tcPr marL="47622" marR="47622" marT="47619" marB="47619">
                    <a:lnL>
                      <a:noFill/>
                    </a:lnL>
                    <a:lnR>
                      <a:noFill/>
                    </a:lnR>
                    <a:lnT w="9525" cap="flat" cmpd="sng" algn="ctr">
                      <a:solidFill>
                        <a:srgbClr val="999999"/>
                      </a:solidFill>
                      <a:prstDash val="solid"/>
                      <a:round/>
                      <a:headEnd type="none" w="med" len="med"/>
                      <a:tailEnd type="none" w="med" len="med"/>
                    </a:lnT>
                    <a:lnB>
                      <a:noFill/>
                    </a:lnB>
                    <a:solidFill>
                      <a:srgbClr val="FFFFFF"/>
                    </a:solidFill>
                  </a:tcPr>
                </a:tc>
                <a:tc>
                  <a:txBody>
                    <a:bodyPr/>
                    <a:lstStyle/>
                    <a:p>
                      <a:pPr algn="ctr"/>
                      <a:r>
                        <a:rPr lang="en-US" sz="1000">
                          <a:solidFill>
                            <a:srgbClr val="000000"/>
                          </a:solidFill>
                          <a:effectLst/>
                          <a:latin typeface="Verdana"/>
                        </a:rPr>
                        <a:t>7.7</a:t>
                      </a:r>
                    </a:p>
                  </a:txBody>
                  <a:tcPr marL="47622" marR="47622" marT="47619" marB="47619">
                    <a:lnL>
                      <a:noFill/>
                    </a:lnL>
                    <a:lnR>
                      <a:noFill/>
                    </a:lnR>
                    <a:lnT w="9525" cap="flat" cmpd="sng" algn="ctr">
                      <a:solidFill>
                        <a:srgbClr val="999999"/>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990420">
                <a:tc>
                  <a:txBody>
                    <a:bodyPr/>
                    <a:lstStyle/>
                    <a:p>
                      <a:pPr algn="ctr"/>
                      <a:r>
                        <a:rPr lang="en-US" sz="1000">
                          <a:solidFill>
                            <a:srgbClr val="000000"/>
                          </a:solidFill>
                          <a:effectLst/>
                          <a:latin typeface="Verdana"/>
                        </a:rPr>
                        <a:t>Special Issue on Reliable Embedded Computing</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0</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0</a:t>
                      </a:r>
                    </a:p>
                  </a:txBody>
                  <a:tcPr marL="47622" marR="47622" marT="47619" marB="47619">
                    <a:lnL>
                      <a:noFill/>
                    </a:lnL>
                    <a:lnR>
                      <a:noFill/>
                    </a:lnR>
                    <a:lnT>
                      <a:noFill/>
                    </a:lnT>
                    <a:lnB>
                      <a:noFill/>
                    </a:lnB>
                  </a:tcPr>
                </a:tc>
                <a:tc>
                  <a:txBody>
                    <a:bodyPr/>
                    <a:lstStyle/>
                    <a:p>
                      <a:pPr algn="ctr"/>
                      <a:r>
                        <a:rPr lang="en-US" sz="1000" dirty="0">
                          <a:solidFill>
                            <a:srgbClr val="000000"/>
                          </a:solidFill>
                          <a:effectLst/>
                          <a:latin typeface="Verdana"/>
                        </a:rPr>
                        <a:t>39</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3.2</a:t>
                      </a:r>
                    </a:p>
                  </a:txBody>
                  <a:tcPr marL="47622" marR="47622" marT="47619" marB="47619">
                    <a:lnL>
                      <a:noFill/>
                    </a:lnL>
                    <a:lnR>
                      <a:noFill/>
                    </a:lnR>
                    <a:lnT>
                      <a:noFill/>
                    </a:lnT>
                    <a:lnB>
                      <a:noFill/>
                    </a:lnB>
                  </a:tcPr>
                </a:tc>
                <a:extLst>
                  <a:ext uri="{0D108BD9-81ED-4DB2-BD59-A6C34878D82A}">
                    <a16:rowId xmlns:a16="http://schemas.microsoft.com/office/drawing/2014/main" val="10002"/>
                  </a:ext>
                </a:extLst>
              </a:tr>
              <a:tr h="1286314">
                <a:tc>
                  <a:txBody>
                    <a:bodyPr/>
                    <a:lstStyle/>
                    <a:p>
                      <a:pPr algn="ctr"/>
                      <a:r>
                        <a:rPr lang="en-US" sz="1000">
                          <a:solidFill>
                            <a:srgbClr val="000000"/>
                          </a:solidFill>
                          <a:effectLst/>
                          <a:latin typeface="Verdana"/>
                        </a:rPr>
                        <a:t>Special Issue on Embedded Reconfigurable Computing</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19</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19</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19</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1.6</a:t>
                      </a:r>
                    </a:p>
                  </a:txBody>
                  <a:tcPr marL="47622" marR="47622" marT="47619" marB="47619">
                    <a:lnL>
                      <a:noFill/>
                    </a:lnL>
                    <a:lnR>
                      <a:noFill/>
                    </a:lnR>
                    <a:lnT>
                      <a:noFill/>
                    </a:lnT>
                    <a:lnB>
                      <a:noFill/>
                    </a:lnB>
                  </a:tcPr>
                </a:tc>
                <a:extLst>
                  <a:ext uri="{0D108BD9-81ED-4DB2-BD59-A6C34878D82A}">
                    <a16:rowId xmlns:a16="http://schemas.microsoft.com/office/drawing/2014/main" val="10003"/>
                  </a:ext>
                </a:extLst>
              </a:tr>
              <a:tr h="421532">
                <a:tc>
                  <a:txBody>
                    <a:bodyPr/>
                    <a:lstStyle/>
                    <a:p>
                      <a:pPr algn="ctr"/>
                      <a:r>
                        <a:rPr lang="en-US" sz="1000">
                          <a:solidFill>
                            <a:srgbClr val="000000"/>
                          </a:solidFill>
                          <a:effectLst/>
                          <a:latin typeface="Verdana"/>
                        </a:rPr>
                        <a:t>Response Manuscript</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1</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0</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3</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0.2</a:t>
                      </a:r>
                    </a:p>
                  </a:txBody>
                  <a:tcPr marL="47622" marR="47622" marT="47619" marB="47619">
                    <a:lnL>
                      <a:noFill/>
                    </a:lnL>
                    <a:lnR>
                      <a:noFill/>
                    </a:lnR>
                    <a:lnT>
                      <a:noFill/>
                    </a:lnT>
                    <a:lnB>
                      <a:noFill/>
                    </a:lnB>
                  </a:tcPr>
                </a:tc>
                <a:extLst>
                  <a:ext uri="{0D108BD9-81ED-4DB2-BD59-A6C34878D82A}">
                    <a16:rowId xmlns:a16="http://schemas.microsoft.com/office/drawing/2014/main" val="10004"/>
                  </a:ext>
                </a:extLst>
              </a:tr>
              <a:tr h="694527">
                <a:tc>
                  <a:txBody>
                    <a:bodyPr/>
                    <a:lstStyle/>
                    <a:p>
                      <a:pPr algn="ctr"/>
                      <a:r>
                        <a:rPr lang="en-US" sz="1000">
                          <a:solidFill>
                            <a:srgbClr val="000000"/>
                          </a:solidFill>
                          <a:effectLst/>
                          <a:latin typeface="Verdana"/>
                        </a:rPr>
                        <a:t>Special Issue on Automotive Systems</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0</a:t>
                      </a:r>
                    </a:p>
                  </a:txBody>
                  <a:tcPr marL="47622" marR="47622" marT="47619" marB="47619">
                    <a:lnL>
                      <a:noFill/>
                    </a:lnL>
                    <a:lnR>
                      <a:noFill/>
                    </a:lnR>
                    <a:lnT>
                      <a:noFill/>
                    </a:lnT>
                    <a:lnB>
                      <a:noFill/>
                    </a:lnB>
                  </a:tcPr>
                </a:tc>
                <a:tc>
                  <a:txBody>
                    <a:bodyPr/>
                    <a:lstStyle/>
                    <a:p>
                      <a:pPr algn="ctr"/>
                      <a:r>
                        <a:rPr lang="en-US" sz="1000" dirty="0">
                          <a:solidFill>
                            <a:srgbClr val="000000"/>
                          </a:solidFill>
                          <a:effectLst/>
                          <a:latin typeface="Verdana"/>
                        </a:rPr>
                        <a:t>0</a:t>
                      </a:r>
                    </a:p>
                  </a:txBody>
                  <a:tcPr marL="47622" marR="47622" marT="47619" marB="47619">
                    <a:lnL>
                      <a:noFill/>
                    </a:lnL>
                    <a:lnR>
                      <a:noFill/>
                    </a:lnR>
                    <a:lnT>
                      <a:noFill/>
                    </a:lnT>
                    <a:lnB>
                      <a:noFill/>
                    </a:lnB>
                  </a:tcPr>
                </a:tc>
                <a:tc>
                  <a:txBody>
                    <a:bodyPr/>
                    <a:lstStyle/>
                    <a:p>
                      <a:pPr algn="ctr"/>
                      <a:r>
                        <a:rPr lang="en-US" sz="1000">
                          <a:solidFill>
                            <a:srgbClr val="000000"/>
                          </a:solidFill>
                          <a:effectLst/>
                          <a:latin typeface="Verdana"/>
                        </a:rPr>
                        <a:t>1</a:t>
                      </a:r>
                    </a:p>
                  </a:txBody>
                  <a:tcPr marL="47622" marR="47622" marT="47619" marB="47619">
                    <a:lnL>
                      <a:noFill/>
                    </a:lnL>
                    <a:lnR>
                      <a:noFill/>
                    </a:lnR>
                    <a:lnT>
                      <a:noFill/>
                    </a:lnT>
                    <a:lnB>
                      <a:noFill/>
                    </a:lnB>
                  </a:tcPr>
                </a:tc>
                <a:tc>
                  <a:txBody>
                    <a:bodyPr/>
                    <a:lstStyle/>
                    <a:p>
                      <a:pPr algn="ctr"/>
                      <a:r>
                        <a:rPr lang="en-US" sz="1000" dirty="0">
                          <a:solidFill>
                            <a:srgbClr val="000000"/>
                          </a:solidFill>
                          <a:effectLst/>
                          <a:latin typeface="Verdana"/>
                        </a:rPr>
                        <a:t>0</a:t>
                      </a:r>
                    </a:p>
                  </a:txBody>
                  <a:tcPr marL="47622" marR="47622" marT="47619" marB="47619">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35899" name="Rectangle 35"/>
          <p:cNvSpPr>
            <a:spLocks noChangeArrowheads="1"/>
          </p:cNvSpPr>
          <p:nvPr/>
        </p:nvSpPr>
        <p:spPr bwMode="auto">
          <a:xfrm>
            <a:off x="6667210" y="975281"/>
            <a:ext cx="184731" cy="738664"/>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9"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10" name="Picture 9"/>
          <p:cNvPicPr>
            <a:picLocks noChangeAspect="1" noChangeArrowheads="1"/>
          </p:cNvPicPr>
          <p:nvPr/>
        </p:nvPicPr>
        <p:blipFill>
          <a:blip r:embed="rId3"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Where the papers are coming from?</a:t>
            </a:r>
          </a:p>
        </p:txBody>
      </p:sp>
      <p:sp>
        <p:nvSpPr>
          <p:cNvPr id="36867" name="AutoShape 6" descr="cognos"/>
          <p:cNvSpPr>
            <a:spLocks noChangeAspect="1" noChangeArrowheads="1"/>
          </p:cNvSpPr>
          <p:nvPr/>
        </p:nvSpPr>
        <p:spPr bwMode="auto">
          <a:xfrm>
            <a:off x="5029200" y="3276600"/>
            <a:ext cx="304800" cy="304800"/>
          </a:xfrm>
          <a:prstGeom prst="rect">
            <a:avLst/>
          </a:prstGeom>
          <a:noFill/>
          <a:ln w="9525">
            <a:no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36868" name="AutoShape 10" descr="cognos"/>
          <p:cNvSpPr>
            <a:spLocks noChangeAspect="1" noChangeArrowheads="1"/>
          </p:cNvSpPr>
          <p:nvPr/>
        </p:nvSpPr>
        <p:spPr bwMode="auto">
          <a:xfrm>
            <a:off x="5029200" y="3276600"/>
            <a:ext cx="304800" cy="304800"/>
          </a:xfrm>
          <a:prstGeom prst="rect">
            <a:avLst/>
          </a:prstGeom>
          <a:noFill/>
          <a:ln w="9525">
            <a:no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36869" name="AutoShape 12" descr="cognos"/>
          <p:cNvSpPr>
            <a:spLocks noChangeAspect="1" noChangeArrowheads="1"/>
          </p:cNvSpPr>
          <p:nvPr/>
        </p:nvSpPr>
        <p:spPr bwMode="auto">
          <a:xfrm>
            <a:off x="2895600" y="1143000"/>
            <a:ext cx="6400800" cy="4572000"/>
          </a:xfrm>
          <a:prstGeom prst="rect">
            <a:avLst/>
          </a:prstGeom>
          <a:noFill/>
          <a:ln w="9525">
            <a:noFill/>
            <a:miter lim="800000"/>
            <a:headEnd/>
            <a:tailEnd/>
          </a:ln>
        </p:spPr>
        <p:txBody>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36870" name="Rectangle 13"/>
          <p:cNvSpPr>
            <a:spLocks noChangeArrowheads="1"/>
          </p:cNvSpPr>
          <p:nvPr/>
        </p:nvSpPr>
        <p:spPr bwMode="auto">
          <a:xfrm>
            <a:off x="4698711" y="740932"/>
            <a:ext cx="184731" cy="877163"/>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br>
              <a:rPr lang="en-US" sz="900">
                <a:solidFill>
                  <a:srgbClr val="000000"/>
                </a:solidFill>
                <a:latin typeface="Tahoma" pitchFamily="34" charset="0"/>
                <a:cs typeface="Tahoma" pitchFamily="34" charset="0"/>
                <a:sym typeface="Gill Sans" charset="0"/>
              </a:rPr>
            </a:br>
            <a:endParaRPr lang="en-US" sz="4200">
              <a:solidFill>
                <a:srgbClr val="000000"/>
              </a:solidFill>
              <a:latin typeface="Gill Sans" charset="0"/>
              <a:sym typeface="Gill Sans" charset="0"/>
            </a:endParaRPr>
          </a:p>
        </p:txBody>
      </p:sp>
      <p:sp>
        <p:nvSpPr>
          <p:cNvPr id="36871" name="Rectangle 409"/>
          <p:cNvSpPr>
            <a:spLocks noChangeArrowheads="1"/>
          </p:cNvSpPr>
          <p:nvPr/>
        </p:nvSpPr>
        <p:spPr bwMode="auto">
          <a:xfrm>
            <a:off x="6003635" y="1238806"/>
            <a:ext cx="184731" cy="738664"/>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36872" name="Rectangle 729"/>
          <p:cNvSpPr>
            <a:spLocks noChangeArrowheads="1"/>
          </p:cNvSpPr>
          <p:nvPr/>
        </p:nvSpPr>
        <p:spPr bwMode="auto">
          <a:xfrm>
            <a:off x="6003635" y="810181"/>
            <a:ext cx="184731" cy="738664"/>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36873" name="Rectangle 1412"/>
          <p:cNvSpPr>
            <a:spLocks noChangeArrowheads="1"/>
          </p:cNvSpPr>
          <p:nvPr/>
        </p:nvSpPr>
        <p:spPr bwMode="auto">
          <a:xfrm>
            <a:off x="6003635" y="1238806"/>
            <a:ext cx="184731" cy="738664"/>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endParaRPr lang="en-US" sz="4200">
              <a:solidFill>
                <a:srgbClr val="000000"/>
              </a:solidFill>
              <a:latin typeface="Gill Sans" charset="0"/>
              <a:sym typeface="Gill Sans" charset="0"/>
            </a:endParaRPr>
          </a:p>
        </p:txBody>
      </p:sp>
      <p:graphicFrame>
        <p:nvGraphicFramePr>
          <p:cNvPr id="2" name="Table 1"/>
          <p:cNvGraphicFramePr>
            <a:graphicFrameLocks noGrp="1"/>
          </p:cNvGraphicFramePr>
          <p:nvPr/>
        </p:nvGraphicFramePr>
        <p:xfrm>
          <a:off x="1752600" y="1490658"/>
          <a:ext cx="4038600" cy="4910142"/>
        </p:xfrm>
        <a:graphic>
          <a:graphicData uri="http://schemas.openxmlformats.org/drawingml/2006/table">
            <a:tbl>
              <a:tblPr/>
              <a:tblGrid>
                <a:gridCol w="807720">
                  <a:extLst>
                    <a:ext uri="{9D8B030D-6E8A-4147-A177-3AD203B41FA5}">
                      <a16:colId xmlns:a16="http://schemas.microsoft.com/office/drawing/2014/main" val="20000"/>
                    </a:ext>
                  </a:extLst>
                </a:gridCol>
                <a:gridCol w="450474">
                  <a:extLst>
                    <a:ext uri="{9D8B030D-6E8A-4147-A177-3AD203B41FA5}">
                      <a16:colId xmlns:a16="http://schemas.microsoft.com/office/drawing/2014/main" val="20001"/>
                    </a:ext>
                  </a:extLst>
                </a:gridCol>
                <a:gridCol w="571906">
                  <a:extLst>
                    <a:ext uri="{9D8B030D-6E8A-4147-A177-3AD203B41FA5}">
                      <a16:colId xmlns:a16="http://schemas.microsoft.com/office/drawing/2014/main" val="20002"/>
                    </a:ext>
                  </a:extLst>
                </a:gridCol>
                <a:gridCol w="457525">
                  <a:extLst>
                    <a:ext uri="{9D8B030D-6E8A-4147-A177-3AD203B41FA5}">
                      <a16:colId xmlns:a16="http://schemas.microsoft.com/office/drawing/2014/main" val="20003"/>
                    </a:ext>
                  </a:extLst>
                </a:gridCol>
                <a:gridCol w="1750975">
                  <a:extLst>
                    <a:ext uri="{9D8B030D-6E8A-4147-A177-3AD203B41FA5}">
                      <a16:colId xmlns:a16="http://schemas.microsoft.com/office/drawing/2014/main" val="20004"/>
                    </a:ext>
                  </a:extLst>
                </a:gridCol>
              </a:tblGrid>
              <a:tr h="216734">
                <a:tc>
                  <a:txBody>
                    <a:bodyPr/>
                    <a:lstStyle/>
                    <a:p>
                      <a:pPr algn="ctr" fontAlgn="t"/>
                      <a:r>
                        <a:rPr lang="en-US" sz="900" dirty="0">
                          <a:effectLst/>
                        </a:rPr>
                        <a:t>Country</a:t>
                      </a:r>
                    </a:p>
                  </a:txBody>
                  <a:tcPr marL="31140" marR="31140" marT="18684" marB="18684">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900">
                          <a:effectLst/>
                        </a:rPr>
                        <a:t>Accept</a:t>
                      </a:r>
                    </a:p>
                  </a:txBody>
                  <a:tcPr marL="31140" marR="31140" marT="18684" marB="18684">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900">
                          <a:effectLst/>
                        </a:rPr>
                        <a:t>Reject</a:t>
                      </a:r>
                    </a:p>
                  </a:txBody>
                  <a:tcPr marL="31140" marR="31140" marT="18684" marB="18684">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900">
                          <a:effectLst/>
                        </a:rPr>
                        <a:t>Total</a:t>
                      </a:r>
                    </a:p>
                  </a:txBody>
                  <a:tcPr marL="31140" marR="31140" marT="18684" marB="18684">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900" dirty="0">
                          <a:effectLst/>
                        </a:rPr>
                        <a:t>Accept Ratio</a:t>
                      </a:r>
                    </a:p>
                  </a:txBody>
                  <a:tcPr marL="31140" marR="31140" marT="18684" marB="18684">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extLst>
                  <a:ext uri="{0D108BD9-81ED-4DB2-BD59-A6C34878D82A}">
                    <a16:rowId xmlns:a16="http://schemas.microsoft.com/office/drawing/2014/main" val="10000"/>
                  </a:ext>
                </a:extLst>
              </a:tr>
              <a:tr h="216734">
                <a:tc>
                  <a:txBody>
                    <a:bodyPr/>
                    <a:lstStyle/>
                    <a:p>
                      <a:pPr fontAlgn="t"/>
                      <a:r>
                        <a:rPr lang="en-US" sz="900" u="sng">
                          <a:solidFill>
                            <a:srgbClr val="0000FF"/>
                          </a:solidFill>
                          <a:effectLst/>
                        </a:rPr>
                        <a:t>Australia</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3</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3</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16734">
                <a:tc>
                  <a:txBody>
                    <a:bodyPr/>
                    <a:lstStyle/>
                    <a:p>
                      <a:pPr fontAlgn="t"/>
                      <a:r>
                        <a:rPr lang="en-US" sz="900" u="sng">
                          <a:solidFill>
                            <a:srgbClr val="0000FF"/>
                          </a:solidFill>
                          <a:effectLst/>
                        </a:rPr>
                        <a:t>Austria</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216734">
                <a:tc>
                  <a:txBody>
                    <a:bodyPr/>
                    <a:lstStyle/>
                    <a:p>
                      <a:pPr fontAlgn="t"/>
                      <a:r>
                        <a:rPr lang="en-US" sz="900" u="sng">
                          <a:solidFill>
                            <a:srgbClr val="0000FF"/>
                          </a:solidFill>
                          <a:effectLst/>
                        </a:rPr>
                        <a:t>Belgium</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216734">
                <a:tc>
                  <a:txBody>
                    <a:bodyPr/>
                    <a:lstStyle/>
                    <a:p>
                      <a:pPr fontAlgn="t"/>
                      <a:r>
                        <a:rPr lang="en-US" sz="900" u="sng">
                          <a:solidFill>
                            <a:srgbClr val="0000FF"/>
                          </a:solidFill>
                          <a:effectLst/>
                        </a:rPr>
                        <a:t>Brazil</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216734">
                <a:tc>
                  <a:txBody>
                    <a:bodyPr/>
                    <a:lstStyle/>
                    <a:p>
                      <a:pPr fontAlgn="t"/>
                      <a:r>
                        <a:rPr lang="en-US" sz="900" u="sng">
                          <a:solidFill>
                            <a:srgbClr val="0000FF"/>
                          </a:solidFill>
                          <a:effectLst/>
                        </a:rPr>
                        <a:t>Canada</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100.00%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216734">
                <a:tc>
                  <a:txBody>
                    <a:bodyPr/>
                    <a:lstStyle/>
                    <a:p>
                      <a:pPr fontAlgn="t"/>
                      <a:r>
                        <a:rPr lang="en-US" sz="900" u="sng">
                          <a:solidFill>
                            <a:srgbClr val="0000FF"/>
                          </a:solidFill>
                          <a:effectLst/>
                        </a:rPr>
                        <a:t>China</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5</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6</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16.67%</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216734">
                <a:tc>
                  <a:txBody>
                    <a:bodyPr/>
                    <a:lstStyle/>
                    <a:p>
                      <a:pPr fontAlgn="t"/>
                      <a:r>
                        <a:rPr lang="en-US" sz="900" u="sng">
                          <a:solidFill>
                            <a:srgbClr val="0000FF"/>
                          </a:solidFill>
                          <a:effectLst/>
                        </a:rPr>
                        <a:t>Cyprus</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3</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33.33%</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216734">
                <a:tc>
                  <a:txBody>
                    <a:bodyPr/>
                    <a:lstStyle/>
                    <a:p>
                      <a:pPr fontAlgn="t"/>
                      <a:r>
                        <a:rPr lang="en-US" sz="900" u="sng">
                          <a:solidFill>
                            <a:srgbClr val="0000FF"/>
                          </a:solidFill>
                          <a:effectLst/>
                        </a:rPr>
                        <a:t>Egypt</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50.00%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216734">
                <a:tc>
                  <a:txBody>
                    <a:bodyPr/>
                    <a:lstStyle/>
                    <a:p>
                      <a:pPr fontAlgn="t"/>
                      <a:r>
                        <a:rPr lang="en-US" sz="900" u="sng">
                          <a:solidFill>
                            <a:srgbClr val="0000FF"/>
                          </a:solidFill>
                          <a:effectLst/>
                        </a:rPr>
                        <a:t>Finland</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3</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3</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r h="216734">
                <a:tc>
                  <a:txBody>
                    <a:bodyPr/>
                    <a:lstStyle/>
                    <a:p>
                      <a:pPr fontAlgn="t"/>
                      <a:r>
                        <a:rPr lang="en-US" sz="900" u="sng">
                          <a:solidFill>
                            <a:srgbClr val="0000FF"/>
                          </a:solidFill>
                          <a:effectLst/>
                        </a:rPr>
                        <a:t>France</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13</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15.38%</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0"/>
                  </a:ext>
                </a:extLst>
              </a:tr>
              <a:tr h="216734">
                <a:tc>
                  <a:txBody>
                    <a:bodyPr/>
                    <a:lstStyle/>
                    <a:p>
                      <a:pPr fontAlgn="t"/>
                      <a:r>
                        <a:rPr lang="en-US" sz="900" u="sng">
                          <a:solidFill>
                            <a:srgbClr val="0000FF"/>
                          </a:solidFill>
                          <a:effectLst/>
                        </a:rPr>
                        <a:t>Germany</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4</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14</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18</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22.22%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1"/>
                  </a:ext>
                </a:extLst>
              </a:tr>
              <a:tr h="216734">
                <a:tc>
                  <a:txBody>
                    <a:bodyPr/>
                    <a:lstStyle/>
                    <a:p>
                      <a:pPr fontAlgn="t"/>
                      <a:r>
                        <a:rPr lang="en-US" sz="900" u="sng">
                          <a:solidFill>
                            <a:srgbClr val="0000FF"/>
                          </a:solidFill>
                          <a:effectLst/>
                        </a:rPr>
                        <a:t>Greece</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6</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8</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25.00%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2"/>
                  </a:ext>
                </a:extLst>
              </a:tr>
              <a:tr h="216734">
                <a:tc>
                  <a:txBody>
                    <a:bodyPr/>
                    <a:lstStyle/>
                    <a:p>
                      <a:pPr fontAlgn="t"/>
                      <a:r>
                        <a:rPr lang="en-US" sz="900" u="sng">
                          <a:solidFill>
                            <a:srgbClr val="0000FF"/>
                          </a:solidFill>
                          <a:effectLst/>
                        </a:rPr>
                        <a:t>Hong Kong</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4</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50.00%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3"/>
                  </a:ext>
                </a:extLst>
              </a:tr>
              <a:tr h="216734">
                <a:tc>
                  <a:txBody>
                    <a:bodyPr/>
                    <a:lstStyle/>
                    <a:p>
                      <a:pPr fontAlgn="t"/>
                      <a:r>
                        <a:rPr lang="en-US" sz="900" u="sng">
                          <a:solidFill>
                            <a:srgbClr val="0000FF"/>
                          </a:solidFill>
                          <a:effectLst/>
                        </a:rPr>
                        <a:t>Hungary</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4"/>
                  </a:ext>
                </a:extLst>
              </a:tr>
              <a:tr h="216734">
                <a:tc>
                  <a:txBody>
                    <a:bodyPr/>
                    <a:lstStyle/>
                    <a:p>
                      <a:pPr fontAlgn="t"/>
                      <a:r>
                        <a:rPr lang="en-US" sz="900" u="sng">
                          <a:solidFill>
                            <a:srgbClr val="0000FF"/>
                          </a:solidFill>
                          <a:effectLst/>
                        </a:rPr>
                        <a:t>India</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3</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14</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17</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17.65%</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5"/>
                  </a:ext>
                </a:extLst>
              </a:tr>
              <a:tr h="396098">
                <a:tc>
                  <a:txBody>
                    <a:bodyPr/>
                    <a:lstStyle/>
                    <a:p>
                      <a:pPr fontAlgn="t"/>
                      <a:r>
                        <a:rPr lang="en-US" sz="900" u="sng">
                          <a:solidFill>
                            <a:srgbClr val="0000FF"/>
                          </a:solidFill>
                          <a:effectLst/>
                        </a:rPr>
                        <a:t>Iran, Islamic Republic of</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6"/>
                  </a:ext>
                </a:extLst>
              </a:tr>
              <a:tr h="216734">
                <a:tc>
                  <a:txBody>
                    <a:bodyPr/>
                    <a:lstStyle/>
                    <a:p>
                      <a:pPr fontAlgn="t"/>
                      <a:r>
                        <a:rPr lang="en-US" sz="900" u="sng">
                          <a:solidFill>
                            <a:srgbClr val="0000FF"/>
                          </a:solidFill>
                          <a:effectLst/>
                        </a:rPr>
                        <a:t>Ireland</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2</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50.00%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7"/>
                  </a:ext>
                </a:extLst>
              </a:tr>
              <a:tr h="216734">
                <a:tc>
                  <a:txBody>
                    <a:bodyPr/>
                    <a:lstStyle/>
                    <a:p>
                      <a:pPr fontAlgn="t"/>
                      <a:r>
                        <a:rPr lang="en-US" sz="900" u="sng">
                          <a:solidFill>
                            <a:srgbClr val="0000FF"/>
                          </a:solidFill>
                          <a:effectLst/>
                        </a:rPr>
                        <a:t>Italy</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5</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15</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33.33%</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8"/>
                  </a:ext>
                </a:extLst>
              </a:tr>
              <a:tr h="216734">
                <a:tc>
                  <a:txBody>
                    <a:bodyPr/>
                    <a:lstStyle/>
                    <a:p>
                      <a:pPr fontAlgn="t"/>
                      <a:r>
                        <a:rPr lang="en-US" sz="900" u="sng">
                          <a:solidFill>
                            <a:srgbClr val="0000FF"/>
                          </a:solidFill>
                          <a:effectLst/>
                        </a:rPr>
                        <a:t>Japan</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11</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9"/>
                  </a:ext>
                </a:extLst>
              </a:tr>
              <a:tr h="396098">
                <a:tc>
                  <a:txBody>
                    <a:bodyPr/>
                    <a:lstStyle/>
                    <a:p>
                      <a:pPr fontAlgn="t"/>
                      <a:r>
                        <a:rPr lang="en-US" sz="900" u="sng">
                          <a:solidFill>
                            <a:srgbClr val="0000FF"/>
                          </a:solidFill>
                          <a:effectLst/>
                        </a:rPr>
                        <a:t>Korea, Republic of</a:t>
                      </a:r>
                      <a:endParaRPr lang="en-US" sz="900">
                        <a:effectLst/>
                      </a:endParaRP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3</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a:effectLst/>
                        </a:rPr>
                        <a:t>3</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900" dirty="0">
                          <a:effectLst/>
                        </a:rPr>
                        <a:t>0.00%</a:t>
                      </a:r>
                    </a:p>
                  </a:txBody>
                  <a:tcPr marL="31140" marR="31140" marT="18684" marB="1868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37014" name="Rectangle 396"/>
          <p:cNvSpPr>
            <a:spLocks noChangeArrowheads="1"/>
          </p:cNvSpPr>
          <p:nvPr/>
        </p:nvSpPr>
        <p:spPr bwMode="auto">
          <a:xfrm>
            <a:off x="7884823" y="810181"/>
            <a:ext cx="184731" cy="738664"/>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endParaRPr lang="en-US" sz="4200">
              <a:solidFill>
                <a:srgbClr val="000000"/>
              </a:solidFill>
              <a:latin typeface="Gill Sans" charset="0"/>
              <a:sym typeface="Gill Sans" charset="0"/>
            </a:endParaRPr>
          </a:p>
        </p:txBody>
      </p:sp>
      <p:graphicFrame>
        <p:nvGraphicFramePr>
          <p:cNvPr id="4" name="Table 3"/>
          <p:cNvGraphicFramePr>
            <a:graphicFrameLocks noGrp="1"/>
          </p:cNvGraphicFramePr>
          <p:nvPr/>
        </p:nvGraphicFramePr>
        <p:xfrm>
          <a:off x="6172200" y="1538332"/>
          <a:ext cx="4173538" cy="5014868"/>
        </p:xfrm>
        <a:graphic>
          <a:graphicData uri="http://schemas.openxmlformats.org/drawingml/2006/table">
            <a:tbl>
              <a:tblPr/>
              <a:tblGrid>
                <a:gridCol w="1600251">
                  <a:extLst>
                    <a:ext uri="{9D8B030D-6E8A-4147-A177-3AD203B41FA5}">
                      <a16:colId xmlns:a16="http://schemas.microsoft.com/office/drawing/2014/main" val="20000"/>
                    </a:ext>
                  </a:extLst>
                </a:gridCol>
                <a:gridCol w="486519">
                  <a:extLst>
                    <a:ext uri="{9D8B030D-6E8A-4147-A177-3AD203B41FA5}">
                      <a16:colId xmlns:a16="http://schemas.microsoft.com/office/drawing/2014/main" val="20001"/>
                    </a:ext>
                  </a:extLst>
                </a:gridCol>
                <a:gridCol w="609619">
                  <a:extLst>
                    <a:ext uri="{9D8B030D-6E8A-4147-A177-3AD203B41FA5}">
                      <a16:colId xmlns:a16="http://schemas.microsoft.com/office/drawing/2014/main" val="20002"/>
                    </a:ext>
                  </a:extLst>
                </a:gridCol>
                <a:gridCol w="533417">
                  <a:extLst>
                    <a:ext uri="{9D8B030D-6E8A-4147-A177-3AD203B41FA5}">
                      <a16:colId xmlns:a16="http://schemas.microsoft.com/office/drawing/2014/main" val="20003"/>
                    </a:ext>
                  </a:extLst>
                </a:gridCol>
                <a:gridCol w="943732">
                  <a:extLst>
                    <a:ext uri="{9D8B030D-6E8A-4147-A177-3AD203B41FA5}">
                      <a16:colId xmlns:a16="http://schemas.microsoft.com/office/drawing/2014/main" val="20004"/>
                    </a:ext>
                  </a:extLst>
                </a:gridCol>
              </a:tblGrid>
              <a:tr h="241756">
                <a:tc>
                  <a:txBody>
                    <a:bodyPr/>
                    <a:lstStyle/>
                    <a:p>
                      <a:pPr algn="ctr" fontAlgn="t"/>
                      <a:r>
                        <a:rPr lang="en-US" sz="1000" dirty="0">
                          <a:effectLst/>
                        </a:rPr>
                        <a:t>Country</a:t>
                      </a:r>
                    </a:p>
                  </a:txBody>
                  <a:tcPr marL="34736" marR="34736" marT="20841" marB="20841">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1000">
                          <a:effectLst/>
                        </a:rPr>
                        <a:t>Accept</a:t>
                      </a:r>
                    </a:p>
                  </a:txBody>
                  <a:tcPr marL="34736" marR="34736" marT="20841" marB="20841">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1000">
                          <a:effectLst/>
                        </a:rPr>
                        <a:t>Reject</a:t>
                      </a:r>
                    </a:p>
                  </a:txBody>
                  <a:tcPr marL="34736" marR="34736" marT="20841" marB="20841">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1000" dirty="0">
                          <a:effectLst/>
                        </a:rPr>
                        <a:t>Total</a:t>
                      </a:r>
                    </a:p>
                  </a:txBody>
                  <a:tcPr marL="34736" marR="34736" marT="20841" marB="20841">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1000">
                          <a:effectLst/>
                        </a:rPr>
                        <a:t>Accept Ratio</a:t>
                      </a:r>
                    </a:p>
                  </a:txBody>
                  <a:tcPr marL="34736" marR="34736" marT="20841" marB="20841">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extLst>
                  <a:ext uri="{0D108BD9-81ED-4DB2-BD59-A6C34878D82A}">
                    <a16:rowId xmlns:a16="http://schemas.microsoft.com/office/drawing/2014/main" val="10000"/>
                  </a:ext>
                </a:extLst>
              </a:tr>
              <a:tr h="241756">
                <a:tc>
                  <a:txBody>
                    <a:bodyPr/>
                    <a:lstStyle/>
                    <a:p>
                      <a:pPr fontAlgn="t"/>
                      <a:r>
                        <a:rPr lang="en-US" sz="1000" u="sng" dirty="0">
                          <a:solidFill>
                            <a:srgbClr val="0000FF"/>
                          </a:solidFill>
                          <a:effectLst/>
                        </a:rPr>
                        <a:t>Malaysia</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2</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2</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0.00%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41756">
                <a:tc>
                  <a:txBody>
                    <a:bodyPr/>
                    <a:lstStyle/>
                    <a:p>
                      <a:pPr fontAlgn="t"/>
                      <a:r>
                        <a:rPr lang="en-US" sz="1000" u="sng" dirty="0">
                          <a:solidFill>
                            <a:srgbClr val="0000FF"/>
                          </a:solidFill>
                          <a:effectLst/>
                        </a:rPr>
                        <a:t>Malta</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0.00%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241756">
                <a:tc>
                  <a:txBody>
                    <a:bodyPr/>
                    <a:lstStyle/>
                    <a:p>
                      <a:pPr fontAlgn="t"/>
                      <a:r>
                        <a:rPr lang="en-US" sz="1000" u="sng" dirty="0">
                          <a:solidFill>
                            <a:srgbClr val="0000FF"/>
                          </a:solidFill>
                          <a:effectLst/>
                        </a:rPr>
                        <a:t>Netherlands</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2</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3</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33.33%</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241756">
                <a:tc>
                  <a:txBody>
                    <a:bodyPr/>
                    <a:lstStyle/>
                    <a:p>
                      <a:pPr fontAlgn="t"/>
                      <a:r>
                        <a:rPr lang="en-US" sz="1000" u="sng">
                          <a:solidFill>
                            <a:srgbClr val="0000FF"/>
                          </a:solidFill>
                          <a:effectLst/>
                        </a:rPr>
                        <a:t>New Zealand</a:t>
                      </a:r>
                      <a:endParaRPr lang="en-US" sz="100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100.00%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241756">
                <a:tc>
                  <a:txBody>
                    <a:bodyPr/>
                    <a:lstStyle/>
                    <a:p>
                      <a:pPr fontAlgn="t"/>
                      <a:r>
                        <a:rPr lang="en-US" sz="1000" u="sng" dirty="0">
                          <a:solidFill>
                            <a:srgbClr val="0000FF"/>
                          </a:solidFill>
                          <a:effectLst/>
                        </a:rPr>
                        <a:t>Portugal</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5</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5</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0.00%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241756">
                <a:tc>
                  <a:txBody>
                    <a:bodyPr/>
                    <a:lstStyle/>
                    <a:p>
                      <a:pPr fontAlgn="t"/>
                      <a:r>
                        <a:rPr lang="en-US" sz="1000" u="sng">
                          <a:solidFill>
                            <a:srgbClr val="0000FF"/>
                          </a:solidFill>
                          <a:effectLst/>
                        </a:rPr>
                        <a:t>Serbia</a:t>
                      </a:r>
                      <a:endParaRPr lang="en-US" sz="100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0.00%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241756">
                <a:tc>
                  <a:txBody>
                    <a:bodyPr/>
                    <a:lstStyle/>
                    <a:p>
                      <a:pPr fontAlgn="t"/>
                      <a:r>
                        <a:rPr lang="en-US" sz="1000" u="sng" dirty="0">
                          <a:solidFill>
                            <a:srgbClr val="0000FF"/>
                          </a:solidFill>
                          <a:effectLst/>
                        </a:rPr>
                        <a:t>Singapore</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5</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6</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16.67%</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241756">
                <a:tc>
                  <a:txBody>
                    <a:bodyPr/>
                    <a:lstStyle/>
                    <a:p>
                      <a:pPr fontAlgn="t"/>
                      <a:r>
                        <a:rPr lang="en-US" sz="1000" u="sng">
                          <a:solidFill>
                            <a:srgbClr val="0000FF"/>
                          </a:solidFill>
                          <a:effectLst/>
                        </a:rPr>
                        <a:t>Spain</a:t>
                      </a:r>
                      <a:endParaRPr lang="en-US" sz="100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5</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6</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16.67%</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241756">
                <a:tc>
                  <a:txBody>
                    <a:bodyPr/>
                    <a:lstStyle/>
                    <a:p>
                      <a:pPr fontAlgn="t"/>
                      <a:r>
                        <a:rPr lang="en-US" sz="1000" u="sng" dirty="0">
                          <a:solidFill>
                            <a:srgbClr val="0000FF"/>
                          </a:solidFill>
                          <a:effectLst/>
                        </a:rPr>
                        <a:t>Sweden</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2</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2</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0.00%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r h="241756">
                <a:tc>
                  <a:txBody>
                    <a:bodyPr/>
                    <a:lstStyle/>
                    <a:p>
                      <a:pPr fontAlgn="t"/>
                      <a:r>
                        <a:rPr lang="en-US" sz="1000" u="sng" dirty="0">
                          <a:solidFill>
                            <a:srgbClr val="0000FF"/>
                          </a:solidFill>
                          <a:effectLst/>
                        </a:rPr>
                        <a:t>Switzerland</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3</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2</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5</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60.00%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0"/>
                  </a:ext>
                </a:extLst>
              </a:tr>
              <a:tr h="641902">
                <a:tc>
                  <a:txBody>
                    <a:bodyPr/>
                    <a:lstStyle/>
                    <a:p>
                      <a:pPr fontAlgn="t"/>
                      <a:r>
                        <a:rPr lang="en-US" sz="1000" u="sng" dirty="0">
                          <a:solidFill>
                            <a:srgbClr val="0000FF"/>
                          </a:solidFill>
                          <a:effectLst/>
                        </a:rPr>
                        <a:t>Taiwan, Province of China</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3</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7</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30.00%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1"/>
                  </a:ext>
                </a:extLst>
              </a:tr>
              <a:tr h="241756">
                <a:tc>
                  <a:txBody>
                    <a:bodyPr/>
                    <a:lstStyle/>
                    <a:p>
                      <a:pPr fontAlgn="t"/>
                      <a:r>
                        <a:rPr lang="en-US" sz="1000" u="sng" dirty="0">
                          <a:solidFill>
                            <a:srgbClr val="0000FF"/>
                          </a:solidFill>
                          <a:effectLst/>
                        </a:rPr>
                        <a:t>Tunisia</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4</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4</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0.00%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2"/>
                  </a:ext>
                </a:extLst>
              </a:tr>
              <a:tr h="441828">
                <a:tc>
                  <a:txBody>
                    <a:bodyPr/>
                    <a:lstStyle/>
                    <a:p>
                      <a:pPr fontAlgn="t"/>
                      <a:r>
                        <a:rPr lang="en-US" sz="1000" u="sng" dirty="0">
                          <a:solidFill>
                            <a:srgbClr val="0000FF"/>
                          </a:solidFill>
                          <a:effectLst/>
                        </a:rPr>
                        <a:t>United Arab Emirates</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0.00%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3"/>
                  </a:ext>
                </a:extLst>
              </a:tr>
              <a:tr h="441828">
                <a:tc>
                  <a:txBody>
                    <a:bodyPr/>
                    <a:lstStyle/>
                    <a:p>
                      <a:pPr fontAlgn="t"/>
                      <a:r>
                        <a:rPr lang="en-US" sz="1000" u="sng" dirty="0">
                          <a:solidFill>
                            <a:srgbClr val="0000FF"/>
                          </a:solidFill>
                          <a:effectLst/>
                        </a:rPr>
                        <a:t>United Kingdom</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4</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5</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20.00%</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4"/>
                  </a:ext>
                </a:extLst>
              </a:tr>
              <a:tr h="241756">
                <a:tc>
                  <a:txBody>
                    <a:bodyPr/>
                    <a:lstStyle/>
                    <a:p>
                      <a:pPr fontAlgn="t"/>
                      <a:r>
                        <a:rPr lang="en-US" sz="1000" u="sng" dirty="0">
                          <a:solidFill>
                            <a:srgbClr val="0000FF"/>
                          </a:solidFill>
                          <a:effectLst/>
                        </a:rPr>
                        <a:t>United States</a:t>
                      </a:r>
                      <a:endParaRPr lang="en-US" sz="1000" dirty="0">
                        <a:effectLst/>
                      </a:endParaRP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21</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55</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76</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1000">
                          <a:effectLst/>
                        </a:rPr>
                        <a:t>27.63%</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5"/>
                  </a:ext>
                </a:extLst>
              </a:tr>
              <a:tr h="241756">
                <a:tc>
                  <a:txBody>
                    <a:bodyPr/>
                    <a:lstStyle/>
                    <a:p>
                      <a:pPr fontAlgn="t"/>
                      <a:r>
                        <a:rPr lang="en-US" sz="1000" b="1" dirty="0">
                          <a:effectLst/>
                        </a:rPr>
                        <a:t>Total</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FDFDF"/>
                    </a:solidFill>
                  </a:tcPr>
                </a:tc>
                <a:tc>
                  <a:txBody>
                    <a:bodyPr/>
                    <a:lstStyle/>
                    <a:p>
                      <a:pPr algn="r" fontAlgn="t"/>
                      <a:r>
                        <a:rPr lang="en-US" sz="1000" b="1">
                          <a:effectLst/>
                        </a:rPr>
                        <a:t>56</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FDFDF"/>
                    </a:solidFill>
                  </a:tcPr>
                </a:tc>
                <a:tc>
                  <a:txBody>
                    <a:bodyPr/>
                    <a:lstStyle/>
                    <a:p>
                      <a:pPr algn="r" fontAlgn="t"/>
                      <a:r>
                        <a:rPr lang="en-US" sz="1000" b="1">
                          <a:effectLst/>
                        </a:rPr>
                        <a:t>189</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FDFDF"/>
                    </a:solidFill>
                  </a:tcPr>
                </a:tc>
                <a:tc>
                  <a:txBody>
                    <a:bodyPr/>
                    <a:lstStyle/>
                    <a:p>
                      <a:pPr algn="r" fontAlgn="t"/>
                      <a:r>
                        <a:rPr lang="en-US" sz="1000" b="1">
                          <a:effectLst/>
                        </a:rPr>
                        <a:t>245</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FDFDF"/>
                    </a:solidFill>
                  </a:tcPr>
                </a:tc>
                <a:tc>
                  <a:txBody>
                    <a:bodyPr/>
                    <a:lstStyle/>
                    <a:p>
                      <a:pPr algn="r" fontAlgn="t"/>
                      <a:r>
                        <a:rPr lang="en-US" sz="1000" b="1" dirty="0">
                          <a:effectLst/>
                        </a:rPr>
                        <a:t>22.86%</a:t>
                      </a:r>
                    </a:p>
                  </a:txBody>
                  <a:tcPr marL="34736" marR="34736" marT="20841" marB="2084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FDFDF"/>
                    </a:solidFill>
                  </a:tcPr>
                </a:tc>
                <a:extLst>
                  <a:ext uri="{0D108BD9-81ED-4DB2-BD59-A6C34878D82A}">
                    <a16:rowId xmlns:a16="http://schemas.microsoft.com/office/drawing/2014/main" val="10016"/>
                  </a:ext>
                </a:extLst>
              </a:tr>
            </a:tbl>
          </a:graphicData>
        </a:graphic>
      </p:graphicFrame>
      <p:sp>
        <p:nvSpPr>
          <p:cNvPr id="37131" name="Rectangle 397"/>
          <p:cNvSpPr>
            <a:spLocks noChangeArrowheads="1"/>
          </p:cNvSpPr>
          <p:nvPr/>
        </p:nvSpPr>
        <p:spPr bwMode="auto">
          <a:xfrm>
            <a:off x="7575260" y="849868"/>
            <a:ext cx="184731" cy="738664"/>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1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15" name="Picture 14"/>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1752601" y="1"/>
            <a:ext cx="8170863" cy="1143000"/>
          </a:xfrm>
        </p:spPr>
        <p:txBody>
          <a:bodyPr/>
          <a:lstStyle/>
          <a:p>
            <a:r>
              <a:rPr lang="en-US" dirty="0"/>
              <a:t>Our Editors</a:t>
            </a:r>
          </a:p>
        </p:txBody>
      </p:sp>
      <p:sp>
        <p:nvSpPr>
          <p:cNvPr id="37891" name="Rectangle 4"/>
          <p:cNvSpPr>
            <a:spLocks noChangeArrowheads="1"/>
          </p:cNvSpPr>
          <p:nvPr/>
        </p:nvSpPr>
        <p:spPr bwMode="auto">
          <a:xfrm>
            <a:off x="6003635" y="91043"/>
            <a:ext cx="184731" cy="738664"/>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37892" name="Rectangle 989"/>
          <p:cNvSpPr>
            <a:spLocks noChangeArrowheads="1"/>
          </p:cNvSpPr>
          <p:nvPr/>
        </p:nvSpPr>
        <p:spPr bwMode="auto">
          <a:xfrm>
            <a:off x="1523711" y="5677020"/>
            <a:ext cx="184731" cy="861774"/>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br>
              <a:rPr lang="en-US" sz="800">
                <a:solidFill>
                  <a:srgbClr val="000000"/>
                </a:solidFill>
                <a:latin typeface="Tahoma" pitchFamily="34" charset="0"/>
                <a:cs typeface="Tahoma" pitchFamily="34" charset="0"/>
                <a:sym typeface="Gill Sans" charset="0"/>
              </a:rPr>
            </a:br>
            <a:endParaRPr lang="en-US" sz="4200">
              <a:solidFill>
                <a:srgbClr val="000000"/>
              </a:solidFill>
              <a:latin typeface="Gill Sans" charset="0"/>
              <a:sym typeface="Gill Sans" charset="0"/>
            </a:endParaRPr>
          </a:p>
        </p:txBody>
      </p:sp>
      <p:graphicFrame>
        <p:nvGraphicFramePr>
          <p:cNvPr id="2" name="Table 1"/>
          <p:cNvGraphicFramePr>
            <a:graphicFrameLocks noGrp="1"/>
          </p:cNvGraphicFramePr>
          <p:nvPr/>
        </p:nvGraphicFramePr>
        <p:xfrm>
          <a:off x="2895600" y="1195388"/>
          <a:ext cx="5715000" cy="5138792"/>
        </p:xfrm>
        <a:graphic>
          <a:graphicData uri="http://schemas.openxmlformats.org/drawingml/2006/table">
            <a:tbl>
              <a:tblPr/>
              <a:tblGrid>
                <a:gridCol w="12382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tblGrid>
              <a:tr h="141349">
                <a:tc>
                  <a:txBody>
                    <a:bodyPr/>
                    <a:lstStyle/>
                    <a:p>
                      <a:pPr algn="ctr" fontAlgn="t"/>
                      <a:r>
                        <a:rPr lang="en-US" sz="800" dirty="0">
                          <a:effectLst/>
                        </a:rPr>
                        <a:t>Editor Name</a:t>
                      </a:r>
                    </a:p>
                  </a:txBody>
                  <a:tcPr marL="16199" marR="16199" marT="9718" marB="9718">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800">
                          <a:effectLst/>
                        </a:rPr>
                        <a:t>Accepted</a:t>
                      </a:r>
                    </a:p>
                  </a:txBody>
                  <a:tcPr marL="16199" marR="16199" marT="9718" marB="9718">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800">
                          <a:effectLst/>
                        </a:rPr>
                        <a:t>Accepted %</a:t>
                      </a:r>
                    </a:p>
                  </a:txBody>
                  <a:tcPr marL="16199" marR="16199" marT="9718" marB="9718">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800">
                          <a:effectLst/>
                        </a:rPr>
                        <a:t>Rejected</a:t>
                      </a:r>
                    </a:p>
                  </a:txBody>
                  <a:tcPr marL="16199" marR="16199" marT="9718" marB="9718">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800">
                          <a:effectLst/>
                        </a:rPr>
                        <a:t>Rejected %</a:t>
                      </a:r>
                    </a:p>
                  </a:txBody>
                  <a:tcPr marL="16199" marR="16199" marT="9718" marB="9718">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tc>
                  <a:txBody>
                    <a:bodyPr/>
                    <a:lstStyle/>
                    <a:p>
                      <a:pPr algn="ctr" fontAlgn="t"/>
                      <a:r>
                        <a:rPr lang="en-US" sz="800">
                          <a:effectLst/>
                        </a:rPr>
                        <a:t>Decided</a:t>
                      </a:r>
                    </a:p>
                  </a:txBody>
                  <a:tcPr marL="16199" marR="16199" marT="9718" marB="9718">
                    <a:lnL w="9525" cap="flat" cmpd="sng" algn="ctr">
                      <a:solidFill>
                        <a:srgbClr val="608BB4"/>
                      </a:solidFill>
                      <a:prstDash val="solid"/>
                      <a:round/>
                      <a:headEnd type="none" w="med" len="med"/>
                      <a:tailEnd type="none" w="med" len="med"/>
                    </a:lnL>
                    <a:lnR w="9525" cap="flat" cmpd="sng" algn="ctr">
                      <a:solidFill>
                        <a:srgbClr val="608BB4"/>
                      </a:solidFill>
                      <a:prstDash val="solid"/>
                      <a:round/>
                      <a:headEnd type="none" w="med" len="med"/>
                      <a:tailEnd type="none" w="med" len="med"/>
                    </a:lnR>
                    <a:lnT w="9525" cap="flat" cmpd="sng" algn="ctr">
                      <a:solidFill>
                        <a:srgbClr val="608BB4"/>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FD2E2"/>
                    </a:solidFill>
                  </a:tcPr>
                </a:tc>
                <a:extLst>
                  <a:ext uri="{0D108BD9-81ED-4DB2-BD59-A6C34878D82A}">
                    <a16:rowId xmlns:a16="http://schemas.microsoft.com/office/drawing/2014/main" val="10000"/>
                  </a:ext>
                </a:extLst>
              </a:tr>
              <a:tr h="206034">
                <a:tc>
                  <a:txBody>
                    <a:bodyPr/>
                    <a:lstStyle/>
                    <a:p>
                      <a:pPr algn="r" fontAlgn="t"/>
                      <a:r>
                        <a:rPr lang="en-US" sz="800" u="sng">
                          <a:solidFill>
                            <a:srgbClr val="0000FF"/>
                          </a:solidFill>
                          <a:effectLst/>
                        </a:rPr>
                        <a:t>Abdelzaher, Tarek</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5</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41.7%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58.3%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06034">
                <a:tc>
                  <a:txBody>
                    <a:bodyPr/>
                    <a:lstStyle/>
                    <a:p>
                      <a:pPr algn="r" fontAlgn="t"/>
                      <a:r>
                        <a:rPr lang="en-US" sz="800" u="sng" dirty="0" err="1">
                          <a:solidFill>
                            <a:srgbClr val="0000FF"/>
                          </a:solidFill>
                          <a:effectLst/>
                        </a:rPr>
                        <a:t>Atienza</a:t>
                      </a:r>
                      <a:r>
                        <a:rPr lang="en-US" sz="800" u="sng" dirty="0">
                          <a:solidFill>
                            <a:srgbClr val="0000FF"/>
                          </a:solidFill>
                          <a:effectLst/>
                        </a:rPr>
                        <a:t>, David</a:t>
                      </a:r>
                      <a:endParaRPr lang="en-US" sz="800" dirty="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21.4%</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78.6%</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14</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141349">
                <a:tc>
                  <a:txBody>
                    <a:bodyPr/>
                    <a:lstStyle/>
                    <a:p>
                      <a:pPr algn="r" fontAlgn="t"/>
                      <a:r>
                        <a:rPr lang="en-US" sz="800" u="sng">
                          <a:solidFill>
                            <a:srgbClr val="0000FF"/>
                          </a:solidFill>
                          <a:effectLst/>
                        </a:rPr>
                        <a:t>Chou, Pai</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4</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66.7%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33.3%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141349">
                <a:tc>
                  <a:txBody>
                    <a:bodyPr/>
                    <a:lstStyle/>
                    <a:p>
                      <a:pPr algn="r" fontAlgn="t"/>
                      <a:r>
                        <a:rPr lang="en-US" sz="800" u="sng">
                          <a:solidFill>
                            <a:srgbClr val="0000FF"/>
                          </a:solidFill>
                          <a:effectLst/>
                        </a:rPr>
                        <a:t>Conte, Tom</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206034">
                <a:tc>
                  <a:txBody>
                    <a:bodyPr/>
                    <a:lstStyle/>
                    <a:p>
                      <a:pPr algn="r" fontAlgn="t"/>
                      <a:r>
                        <a:rPr lang="en-US" sz="800" u="sng">
                          <a:solidFill>
                            <a:srgbClr val="0000FF"/>
                          </a:solidFill>
                          <a:effectLst/>
                        </a:rPr>
                        <a:t>Corke, Peter</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66.7%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33.3%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206034">
                <a:tc>
                  <a:txBody>
                    <a:bodyPr/>
                    <a:lstStyle/>
                    <a:p>
                      <a:pPr algn="r" fontAlgn="t"/>
                      <a:r>
                        <a:rPr lang="en-US" sz="800" u="sng">
                          <a:solidFill>
                            <a:srgbClr val="0000FF"/>
                          </a:solidFill>
                          <a:effectLst/>
                        </a:rPr>
                        <a:t>Di Natale, Marco</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206034">
                <a:tc>
                  <a:txBody>
                    <a:bodyPr/>
                    <a:lstStyle/>
                    <a:p>
                      <a:pPr algn="r" fontAlgn="t"/>
                      <a:r>
                        <a:rPr lang="en-US" sz="800" u="sng">
                          <a:solidFill>
                            <a:srgbClr val="0000FF"/>
                          </a:solidFill>
                          <a:effectLst/>
                        </a:rPr>
                        <a:t>Dutta, Prabal</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206034">
                <a:tc>
                  <a:txBody>
                    <a:bodyPr/>
                    <a:lstStyle/>
                    <a:p>
                      <a:pPr algn="r" fontAlgn="t"/>
                      <a:r>
                        <a:rPr lang="en-US" sz="800" u="sng">
                          <a:solidFill>
                            <a:srgbClr val="0000FF"/>
                          </a:solidFill>
                          <a:effectLst/>
                        </a:rPr>
                        <a:t>Ghosal, Arkadeb</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33.3%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66.7%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8"/>
                  </a:ext>
                </a:extLst>
              </a:tr>
              <a:tr h="206034">
                <a:tc>
                  <a:txBody>
                    <a:bodyPr/>
                    <a:lstStyle/>
                    <a:p>
                      <a:pPr algn="r" fontAlgn="t"/>
                      <a:r>
                        <a:rPr lang="en-US" sz="800" u="sng">
                          <a:solidFill>
                            <a:srgbClr val="0000FF"/>
                          </a:solidFill>
                          <a:effectLst/>
                        </a:rPr>
                        <a:t>Giusto, Paolo</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50.0%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50.0%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9"/>
                  </a:ext>
                </a:extLst>
              </a:tr>
              <a:tr h="206034">
                <a:tc>
                  <a:txBody>
                    <a:bodyPr/>
                    <a:lstStyle/>
                    <a:p>
                      <a:pPr algn="r" fontAlgn="t"/>
                      <a:r>
                        <a:rPr lang="en-US" sz="800" u="sng">
                          <a:solidFill>
                            <a:srgbClr val="0000FF"/>
                          </a:solidFill>
                          <a:effectLst/>
                        </a:rPr>
                        <a:t>Gupta, Rajesh</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4</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80.0%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5</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0"/>
                  </a:ext>
                </a:extLst>
              </a:tr>
              <a:tr h="206034">
                <a:tc>
                  <a:txBody>
                    <a:bodyPr/>
                    <a:lstStyle/>
                    <a:p>
                      <a:pPr algn="r" fontAlgn="t"/>
                      <a:r>
                        <a:rPr lang="en-US" sz="800" u="sng">
                          <a:solidFill>
                            <a:srgbClr val="0000FF"/>
                          </a:solidFill>
                          <a:effectLst/>
                        </a:rPr>
                        <a:t>Hoe, James </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1"/>
                  </a:ext>
                </a:extLst>
              </a:tr>
              <a:tr h="206034">
                <a:tc>
                  <a:txBody>
                    <a:bodyPr/>
                    <a:lstStyle/>
                    <a:p>
                      <a:pPr algn="r" fontAlgn="t"/>
                      <a:r>
                        <a:rPr lang="en-US" sz="800" u="sng">
                          <a:solidFill>
                            <a:srgbClr val="0000FF"/>
                          </a:solidFill>
                          <a:effectLst/>
                        </a:rPr>
                        <a:t>Kastner, Ryan</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53.8%</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46.2%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2"/>
                  </a:ext>
                </a:extLst>
              </a:tr>
              <a:tr h="206034">
                <a:tc>
                  <a:txBody>
                    <a:bodyPr/>
                    <a:lstStyle/>
                    <a:p>
                      <a:pPr algn="r" fontAlgn="t"/>
                      <a:r>
                        <a:rPr lang="en-US" sz="800" u="sng">
                          <a:solidFill>
                            <a:srgbClr val="0000FF"/>
                          </a:solidFill>
                          <a:effectLst/>
                        </a:rPr>
                        <a:t>Kumar, Rakesh</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31.8%</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15</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68.2%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3"/>
                  </a:ext>
                </a:extLst>
              </a:tr>
              <a:tr h="141349">
                <a:tc>
                  <a:txBody>
                    <a:bodyPr/>
                    <a:lstStyle/>
                    <a:p>
                      <a:pPr algn="r" fontAlgn="t"/>
                      <a:r>
                        <a:rPr lang="en-US" sz="800" u="sng">
                          <a:solidFill>
                            <a:srgbClr val="0000FF"/>
                          </a:solidFill>
                          <a:effectLst/>
                        </a:rPr>
                        <a:t>Mitra, Tulika</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14.3%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85.7%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4"/>
                  </a:ext>
                </a:extLst>
              </a:tr>
              <a:tr h="141349">
                <a:tc>
                  <a:txBody>
                    <a:bodyPr/>
                    <a:lstStyle/>
                    <a:p>
                      <a:pPr algn="r" fontAlgn="t"/>
                      <a:r>
                        <a:rPr lang="en-US" sz="800" u="sng">
                          <a:solidFill>
                            <a:srgbClr val="0000FF"/>
                          </a:solidFill>
                          <a:effectLst/>
                        </a:rPr>
                        <a:t>No Editor</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8</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8</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5"/>
                  </a:ext>
                </a:extLst>
              </a:tr>
              <a:tr h="206034">
                <a:tc>
                  <a:txBody>
                    <a:bodyPr/>
                    <a:lstStyle/>
                    <a:p>
                      <a:pPr algn="r" fontAlgn="t"/>
                      <a:r>
                        <a:rPr lang="en-US" sz="800" u="sng">
                          <a:solidFill>
                            <a:srgbClr val="0000FF"/>
                          </a:solidFill>
                          <a:effectLst/>
                        </a:rPr>
                        <a:t>Raghunathan, Anand</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4</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40.0%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6"/>
                  </a:ext>
                </a:extLst>
              </a:tr>
              <a:tr h="141349">
                <a:tc>
                  <a:txBody>
                    <a:bodyPr/>
                    <a:lstStyle/>
                    <a:p>
                      <a:pPr algn="r" fontAlgn="t"/>
                      <a:r>
                        <a:rPr lang="en-US" sz="800" u="sng">
                          <a:solidFill>
                            <a:srgbClr val="0000FF"/>
                          </a:solidFill>
                          <a:effectLst/>
                        </a:rPr>
                        <a:t>S, Ramesh</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4</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4</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7"/>
                  </a:ext>
                </a:extLst>
              </a:tr>
              <a:tr h="299332">
                <a:tc>
                  <a:txBody>
                    <a:bodyPr/>
                    <a:lstStyle/>
                    <a:p>
                      <a:pPr algn="r" fontAlgn="t"/>
                      <a:r>
                        <a:rPr lang="en-US" sz="800" u="sng">
                          <a:solidFill>
                            <a:srgbClr val="0000FF"/>
                          </a:solidFill>
                          <a:effectLst/>
                        </a:rPr>
                        <a:t>Sangiovanni Vincentelli, Alberto</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50.0%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50.0%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8"/>
                  </a:ext>
                </a:extLst>
              </a:tr>
              <a:tr h="206034">
                <a:tc>
                  <a:txBody>
                    <a:bodyPr/>
                    <a:lstStyle/>
                    <a:p>
                      <a:pPr algn="r" fontAlgn="t"/>
                      <a:r>
                        <a:rPr lang="en-US" sz="800" u="sng">
                          <a:solidFill>
                            <a:srgbClr val="0000FF"/>
                          </a:solidFill>
                          <a:effectLst/>
                        </a:rPr>
                        <a:t>Sciuto, Donatella</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19"/>
                  </a:ext>
                </a:extLst>
              </a:tr>
              <a:tr h="206034">
                <a:tc>
                  <a:txBody>
                    <a:bodyPr/>
                    <a:lstStyle/>
                    <a:p>
                      <a:pPr algn="r" fontAlgn="t"/>
                      <a:r>
                        <a:rPr lang="en-US" sz="800" u="sng">
                          <a:solidFill>
                            <a:srgbClr val="0000FF"/>
                          </a:solidFill>
                          <a:effectLst/>
                        </a:rPr>
                        <a:t>Seshia, Sanjit</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5</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33.3%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66.7%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15</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0"/>
                  </a:ext>
                </a:extLst>
              </a:tr>
              <a:tr h="206034">
                <a:tc>
                  <a:txBody>
                    <a:bodyPr/>
                    <a:lstStyle/>
                    <a:p>
                      <a:pPr algn="r" fontAlgn="t"/>
                      <a:r>
                        <a:rPr lang="en-US" sz="800" u="sng">
                          <a:solidFill>
                            <a:srgbClr val="0000FF"/>
                          </a:solidFill>
                          <a:effectLst/>
                        </a:rPr>
                        <a:t>Shukla, Sandeep</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33.3%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66.7%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18</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1"/>
                  </a:ext>
                </a:extLst>
              </a:tr>
              <a:tr h="206034">
                <a:tc>
                  <a:txBody>
                    <a:bodyPr/>
                    <a:lstStyle/>
                    <a:p>
                      <a:pPr algn="r" fontAlgn="t"/>
                      <a:r>
                        <a:rPr lang="en-US" sz="800" u="sng">
                          <a:solidFill>
                            <a:srgbClr val="0000FF"/>
                          </a:solidFill>
                          <a:effectLst/>
                        </a:rPr>
                        <a:t>Tabuada, Paulo</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9</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90.0%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2"/>
                  </a:ext>
                </a:extLst>
              </a:tr>
              <a:tr h="206034">
                <a:tc>
                  <a:txBody>
                    <a:bodyPr/>
                    <a:lstStyle/>
                    <a:p>
                      <a:pPr algn="r" fontAlgn="t"/>
                      <a:r>
                        <a:rPr lang="en-US" sz="800" u="sng">
                          <a:solidFill>
                            <a:srgbClr val="0000FF"/>
                          </a:solidFill>
                          <a:effectLst/>
                        </a:rPr>
                        <a:t>Tomiyama, Hiroyuki</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18.2%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9</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81.8%</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3"/>
                  </a:ext>
                </a:extLst>
              </a:tr>
              <a:tr h="206034">
                <a:tc>
                  <a:txBody>
                    <a:bodyPr/>
                    <a:lstStyle/>
                    <a:p>
                      <a:pPr algn="r" fontAlgn="t"/>
                      <a:r>
                        <a:rPr lang="en-US" sz="800" u="sng">
                          <a:solidFill>
                            <a:srgbClr val="0000FF"/>
                          </a:solidFill>
                          <a:effectLst/>
                        </a:rPr>
                        <a:t>Watanabe, Yosinori</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100.0%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0.0%</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4"/>
                  </a:ext>
                </a:extLst>
              </a:tr>
              <a:tr h="141349">
                <a:tc>
                  <a:txBody>
                    <a:bodyPr/>
                    <a:lstStyle/>
                    <a:p>
                      <a:pPr algn="r" fontAlgn="t"/>
                      <a:r>
                        <a:rPr lang="en-US" sz="800" u="sng">
                          <a:solidFill>
                            <a:srgbClr val="0000FF"/>
                          </a:solidFill>
                          <a:effectLst/>
                        </a:rPr>
                        <a:t>Zeng, Haibo</a:t>
                      </a:r>
                      <a:endParaRPr lang="en-US" sz="800">
                        <a:effectLst/>
                      </a:endParaRP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33.3%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2</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66.7%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fontAlgn="t"/>
                      <a:r>
                        <a:rPr lang="en-US" sz="800">
                          <a:effectLst/>
                        </a:rPr>
                        <a:t>3</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25"/>
                  </a:ext>
                </a:extLst>
              </a:tr>
              <a:tr h="141349">
                <a:tc>
                  <a:txBody>
                    <a:bodyPr/>
                    <a:lstStyle/>
                    <a:p>
                      <a:pPr fontAlgn="t"/>
                      <a:r>
                        <a:rPr lang="en-US" sz="800" b="1">
                          <a:effectLst/>
                        </a:rPr>
                        <a:t>Summary</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FDFDF"/>
                    </a:solidFill>
                  </a:tcPr>
                </a:tc>
                <a:tc>
                  <a:txBody>
                    <a:bodyPr/>
                    <a:lstStyle/>
                    <a:p>
                      <a:pPr algn="r" fontAlgn="t"/>
                      <a:r>
                        <a:rPr lang="en-US" sz="800" b="1">
                          <a:effectLst/>
                        </a:rPr>
                        <a:t>56</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FDFDF"/>
                    </a:solidFill>
                  </a:tcPr>
                </a:tc>
                <a:tc>
                  <a:txBody>
                    <a:bodyPr/>
                    <a:lstStyle/>
                    <a:p>
                      <a:pPr algn="r" fontAlgn="t"/>
                      <a:r>
                        <a:rPr lang="en-US" sz="800" b="1">
                          <a:effectLst/>
                        </a:rPr>
                        <a:t>29.9%</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FDFDF"/>
                    </a:solidFill>
                  </a:tcPr>
                </a:tc>
                <a:tc>
                  <a:txBody>
                    <a:bodyPr/>
                    <a:lstStyle/>
                    <a:p>
                      <a:pPr algn="r" fontAlgn="t"/>
                      <a:r>
                        <a:rPr lang="en-US" sz="800" b="1">
                          <a:effectLst/>
                        </a:rPr>
                        <a:t>131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FDFDF"/>
                    </a:solidFill>
                  </a:tcPr>
                </a:tc>
                <a:tc>
                  <a:txBody>
                    <a:bodyPr/>
                    <a:lstStyle/>
                    <a:p>
                      <a:pPr algn="r" fontAlgn="t"/>
                      <a:r>
                        <a:rPr lang="en-US" sz="800" b="1">
                          <a:effectLst/>
                        </a:rPr>
                        <a:t>70.1%</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FDFDF"/>
                    </a:solidFill>
                  </a:tcPr>
                </a:tc>
                <a:tc>
                  <a:txBody>
                    <a:bodyPr/>
                    <a:lstStyle/>
                    <a:p>
                      <a:pPr algn="r" fontAlgn="t"/>
                      <a:r>
                        <a:rPr lang="en-US" sz="800" b="1" dirty="0">
                          <a:effectLst/>
                        </a:rPr>
                        <a:t>187</a:t>
                      </a:r>
                    </a:p>
                  </a:txBody>
                  <a:tcPr marL="16199" marR="16199" marT="9718" marB="971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FDFDF"/>
                    </a:solidFill>
                  </a:tcPr>
                </a:tc>
                <a:extLst>
                  <a:ext uri="{0D108BD9-81ED-4DB2-BD59-A6C34878D82A}">
                    <a16:rowId xmlns:a16="http://schemas.microsoft.com/office/drawing/2014/main" val="10026"/>
                  </a:ext>
                </a:extLst>
              </a:tr>
            </a:tbl>
          </a:graphicData>
        </a:graphic>
      </p:graphicFrame>
      <p:sp>
        <p:nvSpPr>
          <p:cNvPr id="38098" name="Rectangle 196"/>
          <p:cNvSpPr>
            <a:spLocks noChangeArrowheads="1"/>
          </p:cNvSpPr>
          <p:nvPr/>
        </p:nvSpPr>
        <p:spPr bwMode="auto">
          <a:xfrm>
            <a:off x="9175460" y="849868"/>
            <a:ext cx="184731" cy="738664"/>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endParaRPr lang="en-US" sz="4200">
              <a:solidFill>
                <a:srgbClr val="000000"/>
              </a:solidFill>
              <a:latin typeface="Gill Sans" charset="0"/>
              <a:sym typeface="Gill Sans" charset="0"/>
            </a:endParaRPr>
          </a:p>
        </p:txBody>
      </p:sp>
      <p:sp>
        <p:nvSpPr>
          <p:cNvPr id="7"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8" name="Picture 7"/>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n-US"/>
              <a:t>Our Content: Top Downloads, 1H2010</a:t>
            </a:r>
          </a:p>
        </p:txBody>
      </p:sp>
      <p:graphicFrame>
        <p:nvGraphicFramePr>
          <p:cNvPr id="64164" name="Group 676"/>
          <p:cNvGraphicFramePr>
            <a:graphicFrameLocks noGrp="1"/>
          </p:cNvGraphicFramePr>
          <p:nvPr/>
        </p:nvGraphicFramePr>
        <p:xfrm>
          <a:off x="3505200" y="1447801"/>
          <a:ext cx="6019800" cy="4541839"/>
        </p:xfrm>
        <a:graphic>
          <a:graphicData uri="http://schemas.openxmlformats.org/drawingml/2006/table">
            <a:tbl>
              <a:tblPr/>
              <a:tblGrid>
                <a:gridCol w="4013200">
                  <a:extLst>
                    <a:ext uri="{9D8B030D-6E8A-4147-A177-3AD203B41FA5}">
                      <a16:colId xmlns:a16="http://schemas.microsoft.com/office/drawing/2014/main" val="20000"/>
                    </a:ext>
                  </a:extLst>
                </a:gridCol>
                <a:gridCol w="668338">
                  <a:extLst>
                    <a:ext uri="{9D8B030D-6E8A-4147-A177-3AD203B41FA5}">
                      <a16:colId xmlns:a16="http://schemas.microsoft.com/office/drawing/2014/main" val="20001"/>
                    </a:ext>
                  </a:extLst>
                </a:gridCol>
                <a:gridCol w="652462">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5791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imes New Roman" pitchFamily="18" charset="0"/>
                        </a:rPr>
                        <a:t> Embedded Systems Letters, IEEE</a:t>
                      </a:r>
                      <a:br>
                        <a:rPr kumimoji="0" lang="en-US" sz="1600" b="0" i="0" u="none" strike="noStrike" cap="none" normalizeH="0" baseline="0">
                          <a:ln>
                            <a:noFill/>
                          </a:ln>
                          <a:solidFill>
                            <a:schemeClr val="tx1"/>
                          </a:solidFill>
                          <a:effectLst/>
                          <a:latin typeface="Times New Roman" pitchFamily="18" charset="0"/>
                        </a:rPr>
                      </a:br>
                      <a:endParaRPr kumimoji="0" lang="en-US" sz="1600" b="0" i="0" u="none" strike="noStrike" cap="none" normalizeH="0" baseline="0">
                        <a:ln>
                          <a:noFill/>
                        </a:ln>
                        <a:solidFill>
                          <a:schemeClr val="tx1"/>
                        </a:solidFill>
                        <a:effectLst/>
                        <a:latin typeface="Times New Roman" pitchFamily="18" charset="0"/>
                      </a:endParaRPr>
                    </a:p>
                  </a:txBody>
                  <a:tcPr marT="45723" marB="45723" anchor="ctr" horzOverflow="overflow">
                    <a:lnL w="12700" cap="flat" cmpd="sng" algn="ctr">
                      <a:solidFill>
                        <a:schemeClr val="tx1"/>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 Vol</a:t>
                      </a:r>
                    </a:p>
                  </a:txBody>
                  <a:tcPr marT="45723" marB="45723"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Issue </a:t>
                      </a:r>
                      <a:br>
                        <a:rPr kumimoji="0" lang="en-US" sz="1600" b="0" i="0" u="none" strike="noStrike" cap="none" normalizeH="0" baseline="0">
                          <a:ln>
                            <a:noFill/>
                          </a:ln>
                          <a:solidFill>
                            <a:schemeClr val="tx1"/>
                          </a:solidFill>
                          <a:effectLst/>
                          <a:latin typeface="Times New Roman" pitchFamily="18" charset="0"/>
                        </a:rPr>
                      </a:br>
                      <a:endParaRPr kumimoji="0" lang="en-US" sz="1600" b="0" i="0" u="none" strike="noStrike" cap="none" normalizeH="0" baseline="0">
                        <a:ln>
                          <a:noFill/>
                        </a:ln>
                        <a:solidFill>
                          <a:schemeClr val="tx1"/>
                        </a:solidFill>
                        <a:effectLst/>
                        <a:latin typeface="Times New Roman" pitchFamily="18" charset="0"/>
                      </a:endParaRPr>
                    </a:p>
                  </a:txBody>
                  <a:tcPr marT="45723" marB="45723"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 </a:t>
                      </a:r>
                    </a:p>
                  </a:txBody>
                  <a:tcPr marT="45723" marB="45723" anchor="ctr" horzOverflow="overflow">
                    <a:lnL w="0" cap="flat" cmpd="sng" algn="ctr">
                      <a:solidFill>
                        <a:srgbClr val="01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5791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Embedded Software Design of Scalable Low-Area Elliptic-Curve Cryptography</a:t>
                      </a:r>
                    </a:p>
                  </a:txBody>
                  <a:tcPr marT="45723" marB="4572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292</a:t>
                      </a:r>
                    </a:p>
                  </a:txBody>
                  <a:tcPr marT="45723" marB="4572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82301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Hardware Resource Virtualization for Dynamically Partially Reconfigurable Systems</a:t>
                      </a:r>
                    </a:p>
                  </a:txBody>
                  <a:tcPr marT="45723" marB="4572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259</a:t>
                      </a:r>
                    </a:p>
                  </a:txBody>
                  <a:tcPr marT="45723" marB="4572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5791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An Analyzable Memory Controller for Hard Real-Time CMPs</a:t>
                      </a:r>
                    </a:p>
                  </a:txBody>
                  <a:tcPr marT="45723" marB="4572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4</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253</a:t>
                      </a:r>
                    </a:p>
                  </a:txBody>
                  <a:tcPr marT="45723" marB="4572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5791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SCoPE: Towards a Systolic Array for SVM Object Detection</a:t>
                      </a:r>
                    </a:p>
                  </a:txBody>
                  <a:tcPr marT="45723" marB="4572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238</a:t>
                      </a:r>
                    </a:p>
                  </a:txBody>
                  <a:tcPr marT="45723" marB="4572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82301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An FPGA-Based Framework for Technology-Aware Prototyping of Multicore Embedded Architectures</a:t>
                      </a:r>
                    </a:p>
                  </a:txBody>
                  <a:tcPr marT="45723" marB="4572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a:t>
                      </a:r>
                    </a:p>
                  </a:txBody>
                  <a:tcPr marT="45723" marB="4572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223</a:t>
                      </a:r>
                    </a:p>
                  </a:txBody>
                  <a:tcPr marT="45723" marB="4572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5791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Temperature Compensated Time Synchronization</a:t>
                      </a:r>
                    </a:p>
                  </a:txBody>
                  <a:tcPr marT="45723" marB="45723"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1</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211</a:t>
                      </a:r>
                    </a:p>
                  </a:txBody>
                  <a:tcPr marT="45723" marB="45723"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5" name="Picture 4"/>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n-US"/>
              <a:t>Some Calibration</a:t>
            </a:r>
          </a:p>
        </p:txBody>
      </p:sp>
      <p:graphicFrame>
        <p:nvGraphicFramePr>
          <p:cNvPr id="64549" name="Group 37"/>
          <p:cNvGraphicFramePr>
            <a:graphicFrameLocks noGrp="1"/>
          </p:cNvGraphicFramePr>
          <p:nvPr/>
        </p:nvGraphicFramePr>
        <p:xfrm>
          <a:off x="2133601" y="1752600"/>
          <a:ext cx="3514725" cy="3721100"/>
        </p:xfrm>
        <a:graphic>
          <a:graphicData uri="http://schemas.openxmlformats.org/drawingml/2006/table">
            <a:tbl>
              <a:tblPr/>
              <a:tblGrid>
                <a:gridCol w="2286000">
                  <a:extLst>
                    <a:ext uri="{9D8B030D-6E8A-4147-A177-3AD203B41FA5}">
                      <a16:colId xmlns:a16="http://schemas.microsoft.com/office/drawing/2014/main" val="20000"/>
                    </a:ext>
                  </a:extLst>
                </a:gridCol>
                <a:gridCol w="409575">
                  <a:extLst>
                    <a:ext uri="{9D8B030D-6E8A-4147-A177-3AD203B41FA5}">
                      <a16:colId xmlns:a16="http://schemas.microsoft.com/office/drawing/2014/main" val="20001"/>
                    </a:ext>
                  </a:extLst>
                </a:gridCol>
                <a:gridCol w="28575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3461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Times New Roman" pitchFamily="18" charset="0"/>
                        </a:rPr>
                        <a:t> Electron Device Letters, IEEE</a:t>
                      </a:r>
                      <a:endParaRPr kumimoji="0" lang="en-US" sz="1000" b="0" i="0" u="none" strike="noStrike" cap="none" normalizeH="0" baseline="0">
                        <a:ln>
                          <a:noFill/>
                        </a:ln>
                        <a:solidFill>
                          <a:srgbClr val="000000"/>
                        </a:solidFill>
                        <a:effectLst/>
                        <a:latin typeface="Times New Roman" pitchFamily="18" charset="0"/>
                      </a:endParaRPr>
                    </a:p>
                  </a:txBody>
                  <a:tcPr marT="45724" marB="45724" anchor="ctr" horzOverflow="overflow">
                    <a:lnL w="12700" cap="flat" cmpd="sng" algn="ctr">
                      <a:solidFill>
                        <a:schemeClr val="tx1"/>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 </a:t>
                      </a:r>
                    </a:p>
                  </a:txBody>
                  <a:tcPr marT="45724" marB="45724"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 </a:t>
                      </a:r>
                    </a:p>
                  </a:txBody>
                  <a:tcPr marT="45724" marB="45724"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 </a:t>
                      </a:r>
                    </a:p>
                  </a:txBody>
                  <a:tcPr marT="45724" marB="45724" anchor="ctr" horzOverflow="overflow">
                    <a:lnL w="0" cap="flat" cmpd="sng" algn="ctr">
                      <a:solidFill>
                        <a:srgbClr val="01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7011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AlGaN/GaN HEMT With 300-GHz &lt;formula formulatype="inline"&gt; &lt;img src="/images/tex/647.gif" alt="f_{\max }"&gt; &lt;/formula&gt;</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31</a:t>
                      </a: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3</a:t>
                      </a: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769</a:t>
                      </a:r>
                    </a:p>
                  </a:txBody>
                  <a:tcPr marT="45724" marB="4572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7011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Dual-Gate Graphene FETs With &lt;formula formulatype="inline"&gt; &lt;img src="/images/tex/17296.gif" alt="f_{T}"&gt; &lt;/formula&gt; of 50 GHz</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31</a:t>
                      </a: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1</a:t>
                      </a: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649</a:t>
                      </a:r>
                    </a:p>
                  </a:txBody>
                  <a:tcPr marT="45724" marB="4572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100592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Enhancement-Mode GaN MIS-HEMTs With n-GaN/i-AlN/n-GaN Triple Cap Layer and High- &lt;formula formulatype="inline"&gt; &lt;img src="/images/tex/348.gif" alt="k"&gt; &lt;/formula&gt; Gate Dielectrics</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31</a:t>
                      </a: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3</a:t>
                      </a: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596</a:t>
                      </a:r>
                    </a:p>
                  </a:txBody>
                  <a:tcPr marT="45724" marB="4572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2076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Top-Gated Epitaxial Graphene FETs on Si-Face SiC Wafers With a Peak Transconductance of 600 mS/mm</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31</a:t>
                      </a: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4</a:t>
                      </a:r>
                    </a:p>
                  </a:txBody>
                  <a:tcPr marT="45724" marB="4572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540</a:t>
                      </a:r>
                    </a:p>
                  </a:txBody>
                  <a:tcPr marT="45724" marB="4572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461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A Graphene Field-Effect Device</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28</a:t>
                      </a:r>
                    </a:p>
                  </a:txBody>
                  <a:tcPr marT="45724" marB="4572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4</a:t>
                      </a:r>
                    </a:p>
                  </a:txBody>
                  <a:tcPr marT="45724" marB="4572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Times New Roman" pitchFamily="18" charset="0"/>
                        </a:rPr>
                        <a:t>527</a:t>
                      </a:r>
                    </a:p>
                  </a:txBody>
                  <a:tcPr marT="45724" marB="4572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64644" name="Group 132"/>
          <p:cNvGraphicFramePr>
            <a:graphicFrameLocks noGrp="1"/>
          </p:cNvGraphicFramePr>
          <p:nvPr/>
        </p:nvGraphicFramePr>
        <p:xfrm>
          <a:off x="6096001" y="1295401"/>
          <a:ext cx="4157663" cy="2495571"/>
        </p:xfrm>
        <a:graphic>
          <a:graphicData uri="http://schemas.openxmlformats.org/drawingml/2006/table">
            <a:tbl>
              <a:tblPr/>
              <a:tblGrid>
                <a:gridCol w="2690813">
                  <a:extLst>
                    <a:ext uri="{9D8B030D-6E8A-4147-A177-3AD203B41FA5}">
                      <a16:colId xmlns:a16="http://schemas.microsoft.com/office/drawing/2014/main" val="20000"/>
                    </a:ext>
                  </a:extLst>
                </a:gridCol>
                <a:gridCol w="488950">
                  <a:extLst>
                    <a:ext uri="{9D8B030D-6E8A-4147-A177-3AD203B41FA5}">
                      <a16:colId xmlns:a16="http://schemas.microsoft.com/office/drawing/2014/main" val="20001"/>
                    </a:ext>
                  </a:extLst>
                </a:gridCol>
                <a:gridCol w="336550">
                  <a:extLst>
                    <a:ext uri="{9D8B030D-6E8A-4147-A177-3AD203B41FA5}">
                      <a16:colId xmlns:a16="http://schemas.microsoft.com/office/drawing/2014/main" val="20002"/>
                    </a:ext>
                  </a:extLst>
                </a:gridCol>
                <a:gridCol w="641350">
                  <a:extLst>
                    <a:ext uri="{9D8B030D-6E8A-4147-A177-3AD203B41FA5}">
                      <a16:colId xmlns:a16="http://schemas.microsoft.com/office/drawing/2014/main" val="20003"/>
                    </a:ext>
                  </a:extLst>
                </a:gridCol>
              </a:tblGrid>
              <a:tr h="25713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 Communications Letters, IEEE</a:t>
                      </a:r>
                      <a:endParaRPr kumimoji="0" lang="en-US" sz="1000" b="0" i="0" u="none" strike="noStrike" cap="none" normalizeH="0" baseline="0">
                        <a:ln>
                          <a:noFill/>
                        </a:ln>
                        <a:solidFill>
                          <a:schemeClr val="tx1"/>
                        </a:solidFill>
                        <a:effectLst/>
                        <a:latin typeface="Times New Roman" pitchFamily="18" charset="0"/>
                      </a:endParaRPr>
                    </a:p>
                  </a:txBody>
                  <a:tcPr marT="45713" marB="4571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 </a:t>
                      </a:r>
                    </a:p>
                  </a:txBody>
                  <a:tcPr marT="45713" marB="45713" anchor="ctr" horzOverflow="overflow">
                    <a:lnL>
                      <a:noFill/>
                    </a:lnL>
                    <a:lnR w="0" cap="flat" cmpd="sng" algn="ctr">
                      <a:solidFill>
                        <a:srgbClr val="01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 </a:t>
                      </a:r>
                    </a:p>
                  </a:txBody>
                  <a:tcPr marT="45713" marB="45713"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 </a:t>
                      </a:r>
                    </a:p>
                  </a:txBody>
                  <a:tcPr marT="45713" marB="45713" anchor="ctr" horzOverflow="overflow">
                    <a:lnL w="0" cap="flat" cmpd="sng" algn="ctr">
                      <a:solidFill>
                        <a:srgbClr val="01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25872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 </a:t>
                      </a:r>
                    </a:p>
                  </a:txBody>
                  <a:tcPr marT="45713" marB="45713" anchor="ctr" horzOverflow="overflow">
                    <a:lnL w="12700" cap="flat" cmpd="sng" algn="ctr">
                      <a:solidFill>
                        <a:schemeClr val="tx1"/>
                      </a:solidFill>
                      <a:prstDash val="solid"/>
                      <a:round/>
                      <a:headEnd type="none" w="med" len="med"/>
                      <a:tailEnd type="none" w="med" len="med"/>
                    </a:lnL>
                    <a:lnR w="0" cap="flat" cmpd="sng" algn="ctr">
                      <a:solidFill>
                        <a:srgbClr val="01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 </a:t>
                      </a:r>
                    </a:p>
                  </a:txBody>
                  <a:tcPr marT="45713" marB="45713"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 </a:t>
                      </a:r>
                    </a:p>
                  </a:txBody>
                  <a:tcPr marT="45713" marB="45713"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 </a:t>
                      </a:r>
                    </a:p>
                  </a:txBody>
                  <a:tcPr marT="45713" marB="45713" anchor="ctr" horzOverflow="overflow">
                    <a:lnL w="0" cap="flat" cmpd="sng" algn="ctr">
                      <a:solidFill>
                        <a:srgbClr val="01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Optimized distributed MIMO for cooperative relay networks</a:t>
                      </a:r>
                    </a:p>
                  </a:txBody>
                  <a:tcPr marT="45713" marB="4571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14</a:t>
                      </a:r>
                    </a:p>
                  </a:txBody>
                  <a:tcPr marT="45713" marB="4571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a:t>
                      </a:r>
                    </a:p>
                  </a:txBody>
                  <a:tcPr marT="45713" marB="4571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786</a:t>
                      </a:r>
                    </a:p>
                  </a:txBody>
                  <a:tcPr marT="45713" marB="4571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6506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Joint sensing time and power allocation in cooperatively cognitive networks</a:t>
                      </a:r>
                    </a:p>
                  </a:txBody>
                  <a:tcPr marT="45713" marB="4571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14</a:t>
                      </a:r>
                    </a:p>
                  </a:txBody>
                  <a:tcPr marT="45713" marB="4571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2</a:t>
                      </a:r>
                    </a:p>
                  </a:txBody>
                  <a:tcPr marT="45713" marB="4571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497</a:t>
                      </a:r>
                    </a:p>
                  </a:txBody>
                  <a:tcPr marT="45713" marB="4571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9621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A simple linear multiuser precoding technique in cellular relay networks</a:t>
                      </a:r>
                    </a:p>
                  </a:txBody>
                  <a:tcPr marT="45713" marB="4571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14</a:t>
                      </a:r>
                    </a:p>
                  </a:txBody>
                  <a:tcPr marT="45713" marB="4571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a:t>
                      </a:r>
                    </a:p>
                  </a:txBody>
                  <a:tcPr marT="45713" marB="4571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490</a:t>
                      </a:r>
                    </a:p>
                  </a:txBody>
                  <a:tcPr marT="45713" marB="4571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5872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A cache scheme for femtocell reselection</a:t>
                      </a:r>
                    </a:p>
                  </a:txBody>
                  <a:tcPr marT="45713" marB="45713"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14</a:t>
                      </a:r>
                    </a:p>
                  </a:txBody>
                  <a:tcPr marT="45713" marB="4571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a:t>
                      </a:r>
                    </a:p>
                  </a:txBody>
                  <a:tcPr marT="45713" marB="45713"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459</a:t>
                      </a:r>
                    </a:p>
                  </a:txBody>
                  <a:tcPr marT="45713" marB="45713"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46347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Investigation on multiuser diversity in spectrum sharing based cognitive radio networks</a:t>
                      </a:r>
                    </a:p>
                  </a:txBody>
                  <a:tcPr marT="45713" marB="45713"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14</a:t>
                      </a:r>
                    </a:p>
                  </a:txBody>
                  <a:tcPr marT="45713" marB="4571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2</a:t>
                      </a:r>
                    </a:p>
                  </a:txBody>
                  <a:tcPr marT="45713" marB="4571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455</a:t>
                      </a:r>
                    </a:p>
                  </a:txBody>
                  <a:tcPr marT="45713" marB="45713"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64726" name="Group 214"/>
          <p:cNvGraphicFramePr>
            <a:graphicFrameLocks noGrp="1"/>
          </p:cNvGraphicFramePr>
          <p:nvPr/>
        </p:nvGraphicFramePr>
        <p:xfrm>
          <a:off x="6172201" y="3886200"/>
          <a:ext cx="4005263" cy="2789254"/>
        </p:xfrm>
        <a:graphic>
          <a:graphicData uri="http://schemas.openxmlformats.org/drawingml/2006/table">
            <a:tbl>
              <a:tblPr/>
              <a:tblGrid>
                <a:gridCol w="2690813">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gridCol w="336550">
                  <a:extLst>
                    <a:ext uri="{9D8B030D-6E8A-4147-A177-3AD203B41FA5}">
                      <a16:colId xmlns:a16="http://schemas.microsoft.com/office/drawing/2014/main" val="20002"/>
                    </a:ext>
                  </a:extLst>
                </a:gridCol>
                <a:gridCol w="641350">
                  <a:extLst>
                    <a:ext uri="{9D8B030D-6E8A-4147-A177-3AD203B41FA5}">
                      <a16:colId xmlns:a16="http://schemas.microsoft.com/office/drawing/2014/main" val="20003"/>
                    </a:ext>
                  </a:extLst>
                </a:gridCol>
              </a:tblGrid>
              <a:tr h="357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Computer Architecture Letters</a:t>
                      </a:r>
                      <a:endParaRPr kumimoji="0" lang="en-US" sz="1000" b="0" i="0" u="none" strike="noStrike" cap="none" normalizeH="0" baseline="0">
                        <a:ln>
                          <a:noFill/>
                        </a:ln>
                        <a:solidFill>
                          <a:schemeClr val="tx1"/>
                        </a:solidFill>
                        <a:effectLst/>
                        <a:latin typeface="Times New Roman" pitchFamily="18" charset="0"/>
                      </a:endParaRPr>
                    </a:p>
                  </a:txBody>
                  <a:tcPr marT="45714" marB="45714" anchor="ctr" horzOverflow="overflow">
                    <a:lnL w="12700" cap="flat" cmpd="sng" algn="ctr">
                      <a:solidFill>
                        <a:schemeClr val="tx1"/>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 </a:t>
                      </a:r>
                    </a:p>
                  </a:txBody>
                  <a:tcPr marT="45714" marB="45714"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 </a:t>
                      </a:r>
                    </a:p>
                  </a:txBody>
                  <a:tcPr marT="45714" marB="45714"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 </a:t>
                      </a:r>
                    </a:p>
                  </a:txBody>
                  <a:tcPr marT="45714" marB="45714" anchor="ctr" horzOverflow="overflow">
                    <a:lnL w="0" cap="flat" cmpd="sng" algn="ctr">
                      <a:solidFill>
                        <a:srgbClr val="01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6412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Power Management of Datacenter Workloads Using Per-Core Power Gating</a:t>
                      </a:r>
                    </a:p>
                  </a:txBody>
                  <a:tcPr marT="45714" marB="4571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8</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2</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207</a:t>
                      </a:r>
                    </a:p>
                  </a:txBody>
                  <a:tcPr marT="45714" marB="4571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3962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A High-Throughput Distributed Shared-Buffer NoC Router</a:t>
                      </a:r>
                    </a:p>
                  </a:txBody>
                  <a:tcPr marT="45714" marB="4571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8</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206</a:t>
                      </a:r>
                    </a:p>
                  </a:txBody>
                  <a:tcPr marT="45714" marB="4571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412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Proactive Use of Shared L3 Caches to Enhance Cache Communications in Multi-Core Processors</a:t>
                      </a:r>
                    </a:p>
                  </a:txBody>
                  <a:tcPr marT="45714" marB="4571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7</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2</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193</a:t>
                      </a:r>
                    </a:p>
                  </a:txBody>
                  <a:tcPr marT="45714" marB="4571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962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Many-Core vs. Many-Thread Machines: Stay Away From the Valley</a:t>
                      </a:r>
                    </a:p>
                  </a:txBody>
                  <a:tcPr marT="45714" marB="4571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8</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a:t>
                      </a:r>
                    </a:p>
                  </a:txBody>
                  <a:tcPr marT="45714" marB="45714"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192</a:t>
                      </a:r>
                    </a:p>
                  </a:txBody>
                  <a:tcPr marT="45714" marB="4571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571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Accurate Functional-First Multicore Simulators</a:t>
                      </a:r>
                    </a:p>
                  </a:txBody>
                  <a:tcPr marT="45714" marB="45714"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8</a:t>
                      </a:r>
                    </a:p>
                  </a:txBody>
                  <a:tcPr marT="45714" marB="4571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rPr>
                        <a:t>2</a:t>
                      </a:r>
                    </a:p>
                  </a:txBody>
                  <a:tcPr marT="45714" marB="45714"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rPr>
                        <a:t>186</a:t>
                      </a:r>
                    </a:p>
                  </a:txBody>
                  <a:tcPr marT="45714" marB="45714"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7" name="Picture 6"/>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Dashboard Info</a:t>
            </a:r>
          </a:p>
        </p:txBody>
      </p:sp>
      <p:graphicFrame>
        <p:nvGraphicFramePr>
          <p:cNvPr id="4" name="Table 3"/>
          <p:cNvGraphicFramePr>
            <a:graphicFrameLocks noGrp="1"/>
          </p:cNvGraphicFramePr>
          <p:nvPr/>
        </p:nvGraphicFramePr>
        <p:xfrm>
          <a:off x="1981200" y="2657476"/>
          <a:ext cx="4648200" cy="1990725"/>
        </p:xfrm>
        <a:graphic>
          <a:graphicData uri="http://schemas.openxmlformats.org/drawingml/2006/table">
            <a:tbl>
              <a:tblPr>
                <a:tableStyleId>{5C22544A-7EE6-4342-B048-85BDC9FD1C3A}</a:tableStyleId>
              </a:tblPr>
              <a:tblGrid>
                <a:gridCol w="990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190500">
                <a:tc>
                  <a:txBody>
                    <a:bodyPr/>
                    <a:lstStyle/>
                    <a:p>
                      <a:pPr algn="r" fontAlgn="b"/>
                      <a:r>
                        <a:rPr lang="en-US" sz="1000" u="none" strike="noStrike" dirty="0">
                          <a:effectLst/>
                        </a:rPr>
                        <a:t>TCAD: ISI CITATION REPORT YEAR</a:t>
                      </a:r>
                      <a:endParaRPr lang="en-US" sz="1000" b="1" i="1" u="none" strike="noStrike" dirty="0">
                        <a:solidFill>
                          <a:srgbClr val="000000"/>
                        </a:solidFill>
                        <a:effectLst/>
                        <a:latin typeface="Arial"/>
                      </a:endParaRPr>
                    </a:p>
                  </a:txBody>
                  <a:tcPr marL="9525" marR="9525" marT="9525" marB="0" anchor="b"/>
                </a:tc>
                <a:tc>
                  <a:txBody>
                    <a:bodyPr/>
                    <a:lstStyle/>
                    <a:p>
                      <a:pPr algn="r" fontAlgn="b"/>
                      <a:r>
                        <a:rPr lang="en-US" sz="1000" u="none" strike="noStrike">
                          <a:effectLst/>
                        </a:rPr>
                        <a:t>2007 Total Cites</a:t>
                      </a:r>
                      <a:endParaRPr lang="en-US" sz="1000" b="1" i="1"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Impact Factor</a:t>
                      </a:r>
                      <a:endParaRPr lang="en-US" sz="1000" b="1" i="1" u="none" strike="noStrike">
                        <a:solidFill>
                          <a:srgbClr val="000000"/>
                        </a:solidFill>
                        <a:effectLst/>
                        <a:latin typeface="Arial"/>
                      </a:endParaRPr>
                    </a:p>
                  </a:txBody>
                  <a:tcPr marL="9525" marR="9525" marT="9525" marB="0" anchor="b"/>
                </a:tc>
                <a:tc>
                  <a:txBody>
                    <a:bodyPr/>
                    <a:lstStyle/>
                    <a:p>
                      <a:pPr algn="r" fontAlgn="b"/>
                      <a:r>
                        <a:rPr lang="en-US" sz="1000" u="none" strike="noStrike" dirty="0">
                          <a:effectLst/>
                        </a:rPr>
                        <a:t>Immediacy Index</a:t>
                      </a:r>
                      <a:endParaRPr lang="en-US" sz="1000" b="1" i="1" u="none" strike="noStrike" dirty="0">
                        <a:solidFill>
                          <a:srgbClr val="000000"/>
                        </a:solidFill>
                        <a:effectLst/>
                        <a:latin typeface="Arial"/>
                      </a:endParaRPr>
                    </a:p>
                  </a:txBody>
                  <a:tcPr marL="9525" marR="9525" marT="9525" marB="0" anchor="b"/>
                </a:tc>
                <a:tc>
                  <a:txBody>
                    <a:bodyPr/>
                    <a:lstStyle/>
                    <a:p>
                      <a:pPr algn="r" fontAlgn="b"/>
                      <a:r>
                        <a:rPr lang="en-US" sz="1000" u="none" strike="noStrike">
                          <a:effectLst/>
                        </a:rPr>
                        <a:t>2007 Articles</a:t>
                      </a:r>
                      <a:endParaRPr lang="en-US" sz="1000" b="1" i="1"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Cited Half-Life</a:t>
                      </a:r>
                      <a:endParaRPr lang="en-US" sz="1000" b="1" i="1"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1000" u="none" strike="noStrike">
                          <a:effectLst/>
                        </a:rPr>
                        <a:t>2009</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4011</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1.23</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0.099</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161</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7.8</a:t>
                      </a:r>
                      <a:endParaRPr lang="en-US"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1000" u="none" strike="noStrike">
                          <a:effectLst/>
                        </a:rPr>
                        <a:t>2008</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4370</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1.466</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0.176</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204</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7.6</a:t>
                      </a:r>
                      <a:endParaRPr lang="en-US"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1000" u="none" strike="noStrike">
                          <a:effectLst/>
                        </a:rPr>
                        <a:t>2007</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2352</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0.776</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0.053</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169</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8.1</a:t>
                      </a:r>
                      <a:endParaRPr lang="en-US"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1000" u="none" strike="noStrike">
                          <a:effectLst/>
                        </a:rPr>
                        <a:t>2006</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2357</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0.838</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0.077</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234</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8</a:t>
                      </a:r>
                      <a:endParaRPr lang="en-US"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4"/>
                  </a:ext>
                </a:extLst>
              </a:tr>
              <a:tr h="190500">
                <a:tc>
                  <a:txBody>
                    <a:bodyPr/>
                    <a:lstStyle/>
                    <a:p>
                      <a:pPr algn="l" fontAlgn="b"/>
                      <a:r>
                        <a:rPr lang="en-US" sz="1000" u="none" strike="noStrike">
                          <a:effectLst/>
                        </a:rPr>
                        <a:t>2005</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2468</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1</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0.108</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157</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7.7</a:t>
                      </a:r>
                      <a:endParaRPr lang="en-US"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1000" u="none" strike="noStrike">
                          <a:effectLst/>
                        </a:rPr>
                        <a:t>2004</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2214</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0.913</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0.118</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152</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7.8</a:t>
                      </a:r>
                      <a:endParaRPr lang="en-US"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1000" u="none" strike="noStrike">
                          <a:effectLst/>
                        </a:rPr>
                        <a:t>2003</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2253</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1.071</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0.098</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153</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7.5</a:t>
                      </a:r>
                      <a:endParaRPr lang="en-US" sz="1000" b="0" i="0" u="none" strike="noStrike">
                        <a:solidFill>
                          <a:srgbClr val="000000"/>
                        </a:solidFill>
                        <a:effectLst/>
                        <a:latin typeface="Arial"/>
                      </a:endParaRPr>
                    </a:p>
                  </a:txBody>
                  <a:tcPr marL="9525" marR="9525" marT="9525" marB="0" anchor="b"/>
                </a:tc>
                <a:extLst>
                  <a:ext uri="{0D108BD9-81ED-4DB2-BD59-A6C34878D82A}">
                    <a16:rowId xmlns:a16="http://schemas.microsoft.com/office/drawing/2014/main" val="10007"/>
                  </a:ext>
                </a:extLst>
              </a:tr>
              <a:tr h="190500">
                <a:tc>
                  <a:txBody>
                    <a:bodyPr/>
                    <a:lstStyle/>
                    <a:p>
                      <a:pPr algn="l" fontAlgn="b"/>
                      <a:r>
                        <a:rPr lang="en-US" sz="1000" u="none" strike="noStrike">
                          <a:effectLst/>
                        </a:rPr>
                        <a:t>2002</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2096</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1.047</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0.135</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a:effectLst/>
                        </a:rPr>
                        <a:t>133</a:t>
                      </a:r>
                      <a:endParaRPr lang="en-US" sz="1000" b="0" i="0" u="none" strike="noStrike">
                        <a:solidFill>
                          <a:srgbClr val="000000"/>
                        </a:solidFill>
                        <a:effectLst/>
                        <a:latin typeface="Arial"/>
                      </a:endParaRPr>
                    </a:p>
                  </a:txBody>
                  <a:tcPr marL="9525" marR="9525" marT="9525" marB="0" anchor="b"/>
                </a:tc>
                <a:tc>
                  <a:txBody>
                    <a:bodyPr/>
                    <a:lstStyle/>
                    <a:p>
                      <a:pPr algn="r" fontAlgn="b"/>
                      <a:r>
                        <a:rPr lang="en-US" sz="1000" u="none" strike="noStrike" dirty="0">
                          <a:effectLst/>
                        </a:rPr>
                        <a:t>7.3</a:t>
                      </a:r>
                      <a:endParaRPr lang="en-US" sz="1000" b="0"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val="10008"/>
                  </a:ext>
                </a:extLst>
              </a:tr>
            </a:tbl>
          </a:graphicData>
        </a:graphic>
      </p:graphicFrame>
      <p:pic>
        <p:nvPicPr>
          <p:cNvPr id="41035" name="Picture 4"/>
          <p:cNvPicPr>
            <a:picLocks noChangeAspect="1" noChangeArrowheads="1"/>
          </p:cNvPicPr>
          <p:nvPr/>
        </p:nvPicPr>
        <p:blipFill>
          <a:blip r:embed="rId2" cstate="print"/>
          <a:srcRect/>
          <a:stretch>
            <a:fillRect/>
          </a:stretch>
        </p:blipFill>
        <p:spPr bwMode="auto">
          <a:xfrm>
            <a:off x="6705600" y="2171700"/>
            <a:ext cx="3746500" cy="3086100"/>
          </a:xfrm>
          <a:prstGeom prst="rect">
            <a:avLst/>
          </a:prstGeom>
          <a:noFill/>
          <a:ln w="1">
            <a:noFill/>
            <a:miter lim="800000"/>
            <a:headEnd/>
            <a:tailEnd/>
          </a:ln>
        </p:spPr>
      </p:pic>
      <p:graphicFrame>
        <p:nvGraphicFramePr>
          <p:cNvPr id="6" name="Table 5"/>
          <p:cNvGraphicFramePr>
            <a:graphicFrameLocks noGrp="1"/>
          </p:cNvGraphicFramePr>
          <p:nvPr/>
        </p:nvGraphicFramePr>
        <p:xfrm>
          <a:off x="1981200" y="5651500"/>
          <a:ext cx="8229600" cy="825500"/>
        </p:xfrm>
        <a:graphic>
          <a:graphicData uri="http://schemas.openxmlformats.org/drawingml/2006/table">
            <a:tbl>
              <a:tblPr>
                <a:tableStyleId>{5C22544A-7EE6-4342-B048-85BDC9FD1C3A}</a:tableStyleId>
              </a:tblPr>
              <a:tblGrid>
                <a:gridCol w="2609584">
                  <a:extLst>
                    <a:ext uri="{9D8B030D-6E8A-4147-A177-3AD203B41FA5}">
                      <a16:colId xmlns:a16="http://schemas.microsoft.com/office/drawing/2014/main" val="20000"/>
                    </a:ext>
                  </a:extLst>
                </a:gridCol>
                <a:gridCol w="719886">
                  <a:extLst>
                    <a:ext uri="{9D8B030D-6E8A-4147-A177-3AD203B41FA5}">
                      <a16:colId xmlns:a16="http://schemas.microsoft.com/office/drawing/2014/main" val="20001"/>
                    </a:ext>
                  </a:extLst>
                </a:gridCol>
                <a:gridCol w="948940">
                  <a:extLst>
                    <a:ext uri="{9D8B030D-6E8A-4147-A177-3AD203B41FA5}">
                      <a16:colId xmlns:a16="http://schemas.microsoft.com/office/drawing/2014/main" val="20002"/>
                    </a:ext>
                  </a:extLst>
                </a:gridCol>
                <a:gridCol w="948940">
                  <a:extLst>
                    <a:ext uri="{9D8B030D-6E8A-4147-A177-3AD203B41FA5}">
                      <a16:colId xmlns:a16="http://schemas.microsoft.com/office/drawing/2014/main" val="20003"/>
                    </a:ext>
                  </a:extLst>
                </a:gridCol>
                <a:gridCol w="872589">
                  <a:extLst>
                    <a:ext uri="{9D8B030D-6E8A-4147-A177-3AD203B41FA5}">
                      <a16:colId xmlns:a16="http://schemas.microsoft.com/office/drawing/2014/main" val="20004"/>
                    </a:ext>
                  </a:extLst>
                </a:gridCol>
                <a:gridCol w="711705">
                  <a:extLst>
                    <a:ext uri="{9D8B030D-6E8A-4147-A177-3AD203B41FA5}">
                      <a16:colId xmlns:a16="http://schemas.microsoft.com/office/drawing/2014/main" val="20005"/>
                    </a:ext>
                  </a:extLst>
                </a:gridCol>
                <a:gridCol w="719886">
                  <a:extLst>
                    <a:ext uri="{9D8B030D-6E8A-4147-A177-3AD203B41FA5}">
                      <a16:colId xmlns:a16="http://schemas.microsoft.com/office/drawing/2014/main" val="20006"/>
                    </a:ext>
                  </a:extLst>
                </a:gridCol>
                <a:gridCol w="698070">
                  <a:extLst>
                    <a:ext uri="{9D8B030D-6E8A-4147-A177-3AD203B41FA5}">
                      <a16:colId xmlns:a16="http://schemas.microsoft.com/office/drawing/2014/main" val="20007"/>
                    </a:ext>
                  </a:extLst>
                </a:gridCol>
              </a:tblGrid>
              <a:tr h="204762">
                <a:tc>
                  <a:txBody>
                    <a:bodyPr/>
                    <a:lstStyle/>
                    <a:p>
                      <a:pPr algn="l" fontAlgn="b"/>
                      <a:r>
                        <a:rPr lang="en-US" sz="1200" u="none" strike="noStrike" dirty="0">
                          <a:effectLst/>
                        </a:rPr>
                        <a:t>INSTITUTIONAL DOWNLOADS</a:t>
                      </a:r>
                      <a:endParaRPr lang="en-US" sz="1200" b="0" i="0" u="none" strike="noStrike" dirty="0">
                        <a:solidFill>
                          <a:srgbClr val="000000"/>
                        </a:solidFill>
                        <a:effectLst/>
                        <a:latin typeface="Calibri"/>
                      </a:endParaRPr>
                    </a:p>
                  </a:txBody>
                  <a:tcPr marL="8186" marR="8186" marT="8191" marB="0" anchor="b"/>
                </a:tc>
                <a:tc>
                  <a:txBody>
                    <a:bodyPr/>
                    <a:lstStyle/>
                    <a:p>
                      <a:pPr algn="l" fontAlgn="b"/>
                      <a:endParaRPr lang="en-US" sz="900" b="0" i="0" u="none" strike="noStrike">
                        <a:solidFill>
                          <a:srgbClr val="000000"/>
                        </a:solidFill>
                        <a:effectLst/>
                        <a:latin typeface="Calibri"/>
                      </a:endParaRPr>
                    </a:p>
                  </a:txBody>
                  <a:tcPr marL="8186" marR="8186" marT="8191" marB="0" anchor="b"/>
                </a:tc>
                <a:tc>
                  <a:txBody>
                    <a:bodyPr/>
                    <a:lstStyle/>
                    <a:p>
                      <a:pPr algn="l" fontAlgn="b"/>
                      <a:endParaRPr lang="en-US" sz="900" b="0" i="0" u="none" strike="noStrike">
                        <a:solidFill>
                          <a:srgbClr val="000000"/>
                        </a:solidFill>
                        <a:effectLst/>
                        <a:latin typeface="Calibri"/>
                      </a:endParaRPr>
                    </a:p>
                  </a:txBody>
                  <a:tcPr marL="8186" marR="8186" marT="8191" marB="0" anchor="b"/>
                </a:tc>
                <a:tc>
                  <a:txBody>
                    <a:bodyPr/>
                    <a:lstStyle/>
                    <a:p>
                      <a:pPr algn="l" fontAlgn="b"/>
                      <a:endParaRPr lang="en-US" sz="900" b="0" i="0" u="none" strike="noStrike">
                        <a:solidFill>
                          <a:srgbClr val="000000"/>
                        </a:solidFill>
                        <a:effectLst/>
                        <a:latin typeface="Calibri"/>
                      </a:endParaRPr>
                    </a:p>
                  </a:txBody>
                  <a:tcPr marL="8186" marR="8186" marT="8191" marB="0" anchor="b"/>
                </a:tc>
                <a:tc>
                  <a:txBody>
                    <a:bodyPr/>
                    <a:lstStyle/>
                    <a:p>
                      <a:pPr algn="l" fontAlgn="b"/>
                      <a:endParaRPr lang="en-US" sz="900" b="0" i="0" u="none" strike="noStrike">
                        <a:solidFill>
                          <a:srgbClr val="000000"/>
                        </a:solidFill>
                        <a:effectLst/>
                        <a:latin typeface="Calibri"/>
                      </a:endParaRPr>
                    </a:p>
                  </a:txBody>
                  <a:tcPr marL="8186" marR="8186" marT="8191" marB="0" anchor="b"/>
                </a:tc>
                <a:tc>
                  <a:txBody>
                    <a:bodyPr/>
                    <a:lstStyle/>
                    <a:p>
                      <a:pPr algn="l" fontAlgn="b"/>
                      <a:endParaRPr lang="en-US" sz="900" b="0" i="0" u="none" strike="noStrike">
                        <a:solidFill>
                          <a:srgbClr val="000000"/>
                        </a:solidFill>
                        <a:effectLst/>
                        <a:latin typeface="Calibri"/>
                      </a:endParaRPr>
                    </a:p>
                  </a:txBody>
                  <a:tcPr marL="8186" marR="8186" marT="8191" marB="0" anchor="b"/>
                </a:tc>
                <a:tc>
                  <a:txBody>
                    <a:bodyPr/>
                    <a:lstStyle/>
                    <a:p>
                      <a:pPr algn="l" fontAlgn="b"/>
                      <a:endParaRPr lang="en-US" sz="900" b="0" i="0" u="none" strike="noStrike">
                        <a:solidFill>
                          <a:srgbClr val="000000"/>
                        </a:solidFill>
                        <a:effectLst/>
                        <a:latin typeface="Calibri"/>
                      </a:endParaRPr>
                    </a:p>
                  </a:txBody>
                  <a:tcPr marL="8186" marR="8186" marT="8191" marB="0" anchor="b"/>
                </a:tc>
                <a:tc>
                  <a:txBody>
                    <a:bodyPr/>
                    <a:lstStyle/>
                    <a:p>
                      <a:pPr algn="l" fontAlgn="b"/>
                      <a:endParaRPr lang="en-US" sz="900" b="0" i="0" u="none" strike="noStrike">
                        <a:solidFill>
                          <a:srgbClr val="000000"/>
                        </a:solidFill>
                        <a:effectLst/>
                        <a:latin typeface="Calibri"/>
                      </a:endParaRPr>
                    </a:p>
                  </a:txBody>
                  <a:tcPr marL="8186" marR="8186" marT="8191" marB="0" anchor="b"/>
                </a:tc>
                <a:extLst>
                  <a:ext uri="{0D108BD9-81ED-4DB2-BD59-A6C34878D82A}">
                    <a16:rowId xmlns:a16="http://schemas.microsoft.com/office/drawing/2014/main" val="10000"/>
                  </a:ext>
                </a:extLst>
              </a:tr>
              <a:tr h="204762">
                <a:tc>
                  <a:txBody>
                    <a:bodyPr/>
                    <a:lstStyle/>
                    <a:p>
                      <a:pPr algn="l" fontAlgn="b"/>
                      <a:endParaRPr lang="en-US" sz="1200" b="0" i="0" u="none" strike="noStrike">
                        <a:solidFill>
                          <a:srgbClr val="000000"/>
                        </a:solidFill>
                        <a:effectLst/>
                        <a:latin typeface="Calibri"/>
                      </a:endParaRPr>
                    </a:p>
                  </a:txBody>
                  <a:tcPr marL="8186" marR="8186" marT="8191" marB="0" anchor="b"/>
                </a:tc>
                <a:tc>
                  <a:txBody>
                    <a:bodyPr/>
                    <a:lstStyle/>
                    <a:p>
                      <a:pPr algn="r" fontAlgn="b"/>
                      <a:r>
                        <a:rPr lang="en-US" sz="800" u="none" strike="noStrike">
                          <a:effectLst/>
                        </a:rPr>
                        <a:t>2002</a:t>
                      </a:r>
                      <a:endParaRPr lang="en-US" sz="800" b="1" i="0" u="none" strike="noStrike">
                        <a:solidFill>
                          <a:srgbClr val="000000"/>
                        </a:solidFill>
                        <a:effectLst/>
                        <a:latin typeface="Arial"/>
                      </a:endParaRPr>
                    </a:p>
                  </a:txBody>
                  <a:tcPr marL="8186" marR="8186" marT="8191" marB="0" anchor="b"/>
                </a:tc>
                <a:tc>
                  <a:txBody>
                    <a:bodyPr/>
                    <a:lstStyle/>
                    <a:p>
                      <a:pPr algn="r" fontAlgn="b"/>
                      <a:r>
                        <a:rPr lang="en-US" sz="800" u="none" strike="noStrike">
                          <a:effectLst/>
                        </a:rPr>
                        <a:t>2003</a:t>
                      </a:r>
                      <a:endParaRPr lang="en-US" sz="800" b="1" i="0" u="none" strike="noStrike">
                        <a:solidFill>
                          <a:srgbClr val="000000"/>
                        </a:solidFill>
                        <a:effectLst/>
                        <a:latin typeface="Arial"/>
                      </a:endParaRPr>
                    </a:p>
                  </a:txBody>
                  <a:tcPr marL="8186" marR="8186" marT="8191" marB="0" anchor="b"/>
                </a:tc>
                <a:tc>
                  <a:txBody>
                    <a:bodyPr/>
                    <a:lstStyle/>
                    <a:p>
                      <a:pPr algn="r" fontAlgn="b"/>
                      <a:r>
                        <a:rPr lang="en-US" sz="800" u="none" strike="noStrike">
                          <a:effectLst/>
                        </a:rPr>
                        <a:t>2004</a:t>
                      </a:r>
                      <a:endParaRPr lang="en-US" sz="800" b="1" i="0" u="none" strike="noStrike">
                        <a:solidFill>
                          <a:srgbClr val="000000"/>
                        </a:solidFill>
                        <a:effectLst/>
                        <a:latin typeface="Arial"/>
                      </a:endParaRPr>
                    </a:p>
                  </a:txBody>
                  <a:tcPr marL="8186" marR="8186" marT="8191" marB="0" anchor="b"/>
                </a:tc>
                <a:tc>
                  <a:txBody>
                    <a:bodyPr/>
                    <a:lstStyle/>
                    <a:p>
                      <a:pPr algn="r" fontAlgn="b"/>
                      <a:r>
                        <a:rPr lang="en-US" sz="800" u="none" strike="noStrike">
                          <a:effectLst/>
                        </a:rPr>
                        <a:t>2005</a:t>
                      </a:r>
                      <a:endParaRPr lang="en-US" sz="800" b="1" i="0" u="none" strike="noStrike">
                        <a:solidFill>
                          <a:srgbClr val="000000"/>
                        </a:solidFill>
                        <a:effectLst/>
                        <a:latin typeface="Arial"/>
                      </a:endParaRPr>
                    </a:p>
                  </a:txBody>
                  <a:tcPr marL="8186" marR="8186" marT="8191" marB="0" anchor="b"/>
                </a:tc>
                <a:tc>
                  <a:txBody>
                    <a:bodyPr/>
                    <a:lstStyle/>
                    <a:p>
                      <a:pPr algn="r" fontAlgn="b"/>
                      <a:r>
                        <a:rPr lang="en-US" sz="800" u="none" strike="noStrike">
                          <a:effectLst/>
                        </a:rPr>
                        <a:t>2006</a:t>
                      </a:r>
                      <a:endParaRPr lang="en-US" sz="800" b="1" i="0" u="none" strike="noStrike">
                        <a:solidFill>
                          <a:srgbClr val="000000"/>
                        </a:solidFill>
                        <a:effectLst/>
                        <a:latin typeface="Arial"/>
                      </a:endParaRPr>
                    </a:p>
                  </a:txBody>
                  <a:tcPr marL="8186" marR="8186" marT="8191" marB="0" anchor="b"/>
                </a:tc>
                <a:tc>
                  <a:txBody>
                    <a:bodyPr/>
                    <a:lstStyle/>
                    <a:p>
                      <a:pPr algn="r" fontAlgn="b"/>
                      <a:r>
                        <a:rPr lang="en-US" sz="800" u="none" strike="noStrike">
                          <a:effectLst/>
                        </a:rPr>
                        <a:t>2007</a:t>
                      </a:r>
                      <a:endParaRPr lang="en-US" sz="800" b="1" i="0" u="none" strike="noStrike">
                        <a:solidFill>
                          <a:srgbClr val="000000"/>
                        </a:solidFill>
                        <a:effectLst/>
                        <a:latin typeface="Arial"/>
                      </a:endParaRPr>
                    </a:p>
                  </a:txBody>
                  <a:tcPr marL="8186" marR="8186" marT="8191" marB="0" anchor="b"/>
                </a:tc>
                <a:tc>
                  <a:txBody>
                    <a:bodyPr/>
                    <a:lstStyle/>
                    <a:p>
                      <a:pPr algn="r" fontAlgn="b"/>
                      <a:r>
                        <a:rPr lang="en-US" sz="800" u="none" strike="noStrike">
                          <a:effectLst/>
                        </a:rPr>
                        <a:t>2008</a:t>
                      </a:r>
                      <a:endParaRPr lang="en-US" sz="800" b="1" i="0" u="none" strike="noStrike">
                        <a:solidFill>
                          <a:srgbClr val="000000"/>
                        </a:solidFill>
                        <a:effectLst/>
                        <a:latin typeface="Arial"/>
                      </a:endParaRPr>
                    </a:p>
                  </a:txBody>
                  <a:tcPr marL="8186" marR="8186" marT="8191" marB="0" anchor="b"/>
                </a:tc>
                <a:extLst>
                  <a:ext uri="{0D108BD9-81ED-4DB2-BD59-A6C34878D82A}">
                    <a16:rowId xmlns:a16="http://schemas.microsoft.com/office/drawing/2014/main" val="10001"/>
                  </a:ext>
                </a:extLst>
              </a:tr>
              <a:tr h="163810">
                <a:tc>
                  <a:txBody>
                    <a:bodyPr/>
                    <a:lstStyle/>
                    <a:p>
                      <a:pPr algn="l" fontAlgn="b"/>
                      <a:r>
                        <a:rPr lang="en-US" sz="900" u="none" strike="noStrike">
                          <a:effectLst/>
                        </a:rPr>
                        <a:t>Transactions on Computer Aided Design</a:t>
                      </a:r>
                      <a:endParaRPr lang="en-US" sz="900" b="0" i="0" u="none" strike="noStrike">
                        <a:solidFill>
                          <a:srgbClr val="000000"/>
                        </a:solidFill>
                        <a:effectLst/>
                        <a:latin typeface="Calibri"/>
                      </a:endParaRPr>
                    </a:p>
                  </a:txBody>
                  <a:tcPr marL="8186" marR="8186" marT="8191" marB="0" anchor="b"/>
                </a:tc>
                <a:tc>
                  <a:txBody>
                    <a:bodyPr/>
                    <a:lstStyle/>
                    <a:p>
                      <a:pPr algn="r" fontAlgn="b"/>
                      <a:r>
                        <a:rPr lang="en-US" sz="800" u="none" strike="noStrike">
                          <a:effectLst/>
                        </a:rPr>
                        <a:t>66,104</a:t>
                      </a:r>
                      <a:endParaRPr lang="en-US" sz="800" b="0" i="0" u="none" strike="noStrike">
                        <a:solidFill>
                          <a:srgbClr val="000000"/>
                        </a:solidFill>
                        <a:effectLst/>
                        <a:latin typeface="Arial"/>
                      </a:endParaRPr>
                    </a:p>
                  </a:txBody>
                  <a:tcPr marL="8186" marR="8186" marT="8191" marB="0" anchor="b"/>
                </a:tc>
                <a:tc>
                  <a:txBody>
                    <a:bodyPr/>
                    <a:lstStyle/>
                    <a:p>
                      <a:pPr algn="r" fontAlgn="b"/>
                      <a:r>
                        <a:rPr lang="en-US" sz="800" u="none" strike="noStrike">
                          <a:effectLst/>
                        </a:rPr>
                        <a:t>133,022</a:t>
                      </a:r>
                      <a:endParaRPr lang="en-US" sz="800" b="0" i="0" u="none" strike="noStrike">
                        <a:solidFill>
                          <a:srgbClr val="000000"/>
                        </a:solidFill>
                        <a:effectLst/>
                        <a:latin typeface="Arial"/>
                      </a:endParaRPr>
                    </a:p>
                  </a:txBody>
                  <a:tcPr marL="8186" marR="8186" marT="8191" marB="0" anchor="b"/>
                </a:tc>
                <a:tc>
                  <a:txBody>
                    <a:bodyPr/>
                    <a:lstStyle/>
                    <a:p>
                      <a:pPr algn="r" fontAlgn="b"/>
                      <a:r>
                        <a:rPr lang="en-US" sz="800" u="none" strike="noStrike">
                          <a:effectLst/>
                        </a:rPr>
                        <a:t>163766</a:t>
                      </a:r>
                      <a:endParaRPr lang="en-US" sz="800" b="0" i="0" u="none" strike="noStrike">
                        <a:solidFill>
                          <a:srgbClr val="000000"/>
                        </a:solidFill>
                        <a:effectLst/>
                        <a:latin typeface="Arial"/>
                      </a:endParaRPr>
                    </a:p>
                  </a:txBody>
                  <a:tcPr marL="8186" marR="8186" marT="8191" marB="0" anchor="b"/>
                </a:tc>
                <a:tc>
                  <a:txBody>
                    <a:bodyPr/>
                    <a:lstStyle/>
                    <a:p>
                      <a:pPr algn="r" fontAlgn="b"/>
                      <a:r>
                        <a:rPr lang="en-US" sz="800" u="none" strike="noStrike">
                          <a:effectLst/>
                        </a:rPr>
                        <a:t>229309</a:t>
                      </a:r>
                      <a:endParaRPr lang="en-US" sz="800" b="0" i="0" u="none" strike="noStrike">
                        <a:solidFill>
                          <a:srgbClr val="000000"/>
                        </a:solidFill>
                        <a:effectLst/>
                        <a:latin typeface="Arial"/>
                      </a:endParaRPr>
                    </a:p>
                  </a:txBody>
                  <a:tcPr marL="8186" marR="8186" marT="8191" marB="0" anchor="b"/>
                </a:tc>
                <a:tc>
                  <a:txBody>
                    <a:bodyPr/>
                    <a:lstStyle/>
                    <a:p>
                      <a:pPr algn="r" fontAlgn="b"/>
                      <a:r>
                        <a:rPr lang="en-US" sz="800" u="none" strike="noStrike">
                          <a:effectLst/>
                        </a:rPr>
                        <a:t>248,505</a:t>
                      </a:r>
                      <a:endParaRPr lang="en-US" sz="800" b="0" i="0" u="none" strike="noStrike">
                        <a:solidFill>
                          <a:srgbClr val="000000"/>
                        </a:solidFill>
                        <a:effectLst/>
                        <a:latin typeface="Arial"/>
                      </a:endParaRPr>
                    </a:p>
                  </a:txBody>
                  <a:tcPr marL="8186" marR="8186" marT="8191" marB="0" anchor="b"/>
                </a:tc>
                <a:tc>
                  <a:txBody>
                    <a:bodyPr/>
                    <a:lstStyle/>
                    <a:p>
                      <a:pPr algn="r" fontAlgn="b"/>
                      <a:r>
                        <a:rPr lang="en-US" sz="900" u="none" strike="noStrike">
                          <a:effectLst/>
                        </a:rPr>
                        <a:t>229312</a:t>
                      </a:r>
                      <a:endParaRPr lang="en-US" sz="900" b="0" i="0" u="none" strike="noStrike">
                        <a:solidFill>
                          <a:srgbClr val="000000"/>
                        </a:solidFill>
                        <a:effectLst/>
                        <a:latin typeface="Calibri"/>
                      </a:endParaRPr>
                    </a:p>
                  </a:txBody>
                  <a:tcPr marL="8186" marR="8186" marT="8191"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8186" marR="8186" marT="8191" marB="0" anchor="b"/>
                </a:tc>
                <a:extLst>
                  <a:ext uri="{0D108BD9-81ED-4DB2-BD59-A6C34878D82A}">
                    <a16:rowId xmlns:a16="http://schemas.microsoft.com/office/drawing/2014/main" val="10002"/>
                  </a:ext>
                </a:extLst>
              </a:tr>
              <a:tr h="252166">
                <a:tc>
                  <a:txBody>
                    <a:bodyPr/>
                    <a:lstStyle/>
                    <a:p>
                      <a:pPr algn="l" fontAlgn="b"/>
                      <a:r>
                        <a:rPr lang="en-US" sz="900" u="none" strike="noStrike">
                          <a:effectLst/>
                        </a:rPr>
                        <a:t>Overall Periodicals Instit. Downloads</a:t>
                      </a:r>
                      <a:endParaRPr lang="en-US" sz="900" b="0" i="0" u="none" strike="noStrike">
                        <a:solidFill>
                          <a:srgbClr val="000000"/>
                        </a:solidFill>
                        <a:effectLst/>
                        <a:latin typeface="Calibri"/>
                      </a:endParaRPr>
                    </a:p>
                  </a:txBody>
                  <a:tcPr marL="8186" marR="8186" marT="8191" marB="0" anchor="b"/>
                </a:tc>
                <a:tc>
                  <a:txBody>
                    <a:bodyPr/>
                    <a:lstStyle/>
                    <a:p>
                      <a:pPr algn="l" fontAlgn="b"/>
                      <a:r>
                        <a:rPr lang="en-US" sz="800" u="none" strike="noStrike" dirty="0">
                          <a:effectLst/>
                        </a:rPr>
                        <a:t>        7,252,127 </a:t>
                      </a:r>
                      <a:endParaRPr lang="en-US" sz="800" b="1" i="0" u="none" strike="noStrike" dirty="0">
                        <a:solidFill>
                          <a:srgbClr val="000000"/>
                        </a:solidFill>
                        <a:effectLst/>
                        <a:latin typeface="Arial"/>
                      </a:endParaRPr>
                    </a:p>
                  </a:txBody>
                  <a:tcPr marL="8186" marR="8186" marT="8191" marB="0" anchor="b"/>
                </a:tc>
                <a:tc>
                  <a:txBody>
                    <a:bodyPr/>
                    <a:lstStyle/>
                    <a:p>
                      <a:pPr algn="l" fontAlgn="b"/>
                      <a:r>
                        <a:rPr lang="en-US" sz="800" u="none" strike="noStrike">
                          <a:effectLst/>
                        </a:rPr>
                        <a:t>               17,416,725 </a:t>
                      </a:r>
                      <a:endParaRPr lang="en-US" sz="800" b="1" i="0" u="none" strike="noStrike">
                        <a:solidFill>
                          <a:srgbClr val="000000"/>
                        </a:solidFill>
                        <a:effectLst/>
                        <a:latin typeface="Arial"/>
                      </a:endParaRPr>
                    </a:p>
                  </a:txBody>
                  <a:tcPr marL="8186" marR="8186" marT="8191" marB="0" anchor="b"/>
                </a:tc>
                <a:tc>
                  <a:txBody>
                    <a:bodyPr/>
                    <a:lstStyle/>
                    <a:p>
                      <a:pPr algn="l" fontAlgn="b"/>
                      <a:r>
                        <a:rPr lang="en-US" sz="800" u="none" strike="noStrike">
                          <a:effectLst/>
                        </a:rPr>
                        <a:t>               19,459,472 </a:t>
                      </a:r>
                      <a:endParaRPr lang="en-US" sz="800" b="1" i="0" u="none" strike="noStrike">
                        <a:solidFill>
                          <a:srgbClr val="000000"/>
                        </a:solidFill>
                        <a:effectLst/>
                        <a:latin typeface="Arial"/>
                      </a:endParaRPr>
                    </a:p>
                  </a:txBody>
                  <a:tcPr marL="8186" marR="8186" marT="8191" marB="0" anchor="b"/>
                </a:tc>
                <a:tc>
                  <a:txBody>
                    <a:bodyPr/>
                    <a:lstStyle/>
                    <a:p>
                      <a:pPr algn="l" fontAlgn="b"/>
                      <a:r>
                        <a:rPr lang="en-US" sz="800" u="none" strike="noStrike">
                          <a:effectLst/>
                        </a:rPr>
                        <a:t>            27,755,868 </a:t>
                      </a:r>
                      <a:endParaRPr lang="en-US" sz="800" b="1" i="0" u="none" strike="noStrike">
                        <a:solidFill>
                          <a:srgbClr val="000000"/>
                        </a:solidFill>
                        <a:effectLst/>
                        <a:latin typeface="Arial"/>
                      </a:endParaRPr>
                    </a:p>
                  </a:txBody>
                  <a:tcPr marL="8186" marR="8186" marT="8191" marB="0" anchor="b"/>
                </a:tc>
                <a:tc>
                  <a:txBody>
                    <a:bodyPr/>
                    <a:lstStyle/>
                    <a:p>
                      <a:pPr algn="l" fontAlgn="b"/>
                      <a:r>
                        <a:rPr lang="en-US" sz="800" u="none" strike="noStrike">
                          <a:effectLst/>
                        </a:rPr>
                        <a:t>     28,124,111 </a:t>
                      </a:r>
                      <a:endParaRPr lang="en-US" sz="800" b="1" i="0" u="none" strike="noStrike">
                        <a:solidFill>
                          <a:srgbClr val="000000"/>
                        </a:solidFill>
                        <a:effectLst/>
                        <a:latin typeface="Arial"/>
                      </a:endParaRPr>
                    </a:p>
                  </a:txBody>
                  <a:tcPr marL="8186" marR="8186" marT="8191" marB="0" anchor="b"/>
                </a:tc>
                <a:tc>
                  <a:txBody>
                    <a:bodyPr/>
                    <a:lstStyle/>
                    <a:p>
                      <a:pPr algn="l" fontAlgn="b"/>
                      <a:r>
                        <a:rPr lang="en-US" sz="800" u="none" strike="noStrike">
                          <a:effectLst/>
                        </a:rPr>
                        <a:t>      29,311,767 </a:t>
                      </a:r>
                      <a:endParaRPr lang="en-US" sz="800" b="1" i="0" u="none" strike="noStrike">
                        <a:solidFill>
                          <a:srgbClr val="000000"/>
                        </a:solidFill>
                        <a:effectLst/>
                        <a:latin typeface="Arial"/>
                      </a:endParaRPr>
                    </a:p>
                  </a:txBody>
                  <a:tcPr marL="8186" marR="8186" marT="8191" marB="0" anchor="b"/>
                </a:tc>
                <a:tc>
                  <a:txBody>
                    <a:bodyPr/>
                    <a:lstStyle/>
                    <a:p>
                      <a:pPr algn="l" fontAlgn="b"/>
                      <a:r>
                        <a:rPr lang="en-US" sz="800" u="none" strike="noStrike" dirty="0">
                          <a:effectLst/>
                        </a:rPr>
                        <a:t> </a:t>
                      </a:r>
                      <a:endParaRPr lang="en-US" sz="800" b="1" i="0" u="none" strike="noStrike" dirty="0">
                        <a:solidFill>
                          <a:srgbClr val="000000"/>
                        </a:solidFill>
                        <a:effectLst/>
                        <a:latin typeface="Arial"/>
                      </a:endParaRPr>
                    </a:p>
                  </a:txBody>
                  <a:tcPr marL="8186" marR="8186" marT="8191" marB="0" anchor="b"/>
                </a:tc>
                <a:extLst>
                  <a:ext uri="{0D108BD9-81ED-4DB2-BD59-A6C34878D82A}">
                    <a16:rowId xmlns:a16="http://schemas.microsoft.com/office/drawing/2014/main" val="10003"/>
                  </a:ext>
                </a:extLst>
              </a:tr>
            </a:tbl>
          </a:graphicData>
        </a:graphic>
      </p:graphicFrame>
      <p:sp>
        <p:nvSpPr>
          <p:cNvPr id="7"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8" name="Picture 7"/>
          <p:cNvPicPr>
            <a:picLocks noChangeAspect="1" noChangeArrowheads="1"/>
          </p:cNvPicPr>
          <p:nvPr/>
        </p:nvPicPr>
        <p:blipFill>
          <a:blip r:embed="rId3"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t>ESL EIC SEARCH</a:t>
            </a:r>
          </a:p>
        </p:txBody>
      </p:sp>
      <p:sp>
        <p:nvSpPr>
          <p:cNvPr id="41987" name="Content Placeholder 2"/>
          <p:cNvSpPr>
            <a:spLocks noGrp="1"/>
          </p:cNvSpPr>
          <p:nvPr>
            <p:ph sz="quarter" idx="1"/>
          </p:nvPr>
        </p:nvSpPr>
        <p:spPr>
          <a:xfrm>
            <a:off x="1905000" y="1676400"/>
            <a:ext cx="4038600" cy="4495801"/>
          </a:xfrm>
        </p:spPr>
        <p:txBody>
          <a:bodyPr/>
          <a:lstStyle/>
          <a:p>
            <a:r>
              <a:rPr lang="en-US" sz="2000" dirty="0"/>
              <a:t>Report Provided 5/9/11</a:t>
            </a:r>
          </a:p>
          <a:p>
            <a:r>
              <a:rPr lang="en-US" sz="2000" dirty="0"/>
              <a:t>Committee:</a:t>
            </a:r>
          </a:p>
          <a:p>
            <a:pPr lvl="1"/>
            <a:r>
              <a:rPr lang="en-US" sz="1800" dirty="0" err="1"/>
              <a:t>Nikil</a:t>
            </a:r>
            <a:r>
              <a:rPr lang="en-US" sz="1800" dirty="0"/>
              <a:t> </a:t>
            </a:r>
            <a:r>
              <a:rPr lang="en-US" sz="1800" dirty="0" err="1"/>
              <a:t>Dutt</a:t>
            </a:r>
            <a:r>
              <a:rPr lang="en-US" sz="1800" dirty="0"/>
              <a:t>, David </a:t>
            </a:r>
            <a:r>
              <a:rPr lang="en-US" sz="1800" dirty="0" err="1"/>
              <a:t>Atienza</a:t>
            </a:r>
            <a:r>
              <a:rPr lang="en-US" sz="1800" dirty="0"/>
              <a:t>, </a:t>
            </a:r>
            <a:r>
              <a:rPr lang="en-US" sz="1800" dirty="0" err="1"/>
              <a:t>Luciano</a:t>
            </a:r>
            <a:r>
              <a:rPr lang="en-US" sz="1800" dirty="0"/>
              <a:t> </a:t>
            </a:r>
            <a:r>
              <a:rPr lang="en-US" sz="1800" dirty="0" err="1"/>
              <a:t>Lavagno</a:t>
            </a:r>
            <a:r>
              <a:rPr lang="en-US" sz="1800" dirty="0"/>
              <a:t>, R. Gupta</a:t>
            </a:r>
          </a:p>
          <a:p>
            <a:r>
              <a:rPr lang="en-US" sz="2000" dirty="0"/>
              <a:t>Four candidates, Selected two.</a:t>
            </a:r>
          </a:p>
          <a:p>
            <a:r>
              <a:rPr lang="en-US" sz="2000" b="1" dirty="0"/>
              <a:t>MOTION</a:t>
            </a:r>
          </a:p>
          <a:p>
            <a:r>
              <a:rPr lang="en-US" sz="2000" dirty="0">
                <a:solidFill>
                  <a:srgbClr val="0033CC"/>
                </a:solidFill>
              </a:rPr>
              <a:t>“Adopt Search Committee Recommendations Report including Appointment of </a:t>
            </a:r>
            <a:r>
              <a:rPr lang="en-US" sz="2000" dirty="0" err="1">
                <a:solidFill>
                  <a:srgbClr val="0033CC"/>
                </a:solidFill>
              </a:rPr>
              <a:t>Krithi</a:t>
            </a:r>
            <a:r>
              <a:rPr lang="en-US" sz="2000" dirty="0">
                <a:solidFill>
                  <a:srgbClr val="0033CC"/>
                </a:solidFill>
              </a:rPr>
              <a:t> </a:t>
            </a:r>
            <a:r>
              <a:rPr lang="en-US" sz="2000" dirty="0" err="1">
                <a:solidFill>
                  <a:srgbClr val="0033CC"/>
                </a:solidFill>
              </a:rPr>
              <a:t>Ramamritham</a:t>
            </a:r>
            <a:r>
              <a:rPr lang="en-US" sz="2000" dirty="0">
                <a:solidFill>
                  <a:srgbClr val="0033CC"/>
                </a:solidFill>
              </a:rPr>
              <a:t> as EIC and Cathy </a:t>
            </a:r>
            <a:r>
              <a:rPr lang="en-US" sz="2000" dirty="0" err="1">
                <a:solidFill>
                  <a:srgbClr val="0033CC"/>
                </a:solidFill>
              </a:rPr>
              <a:t>Gebotys</a:t>
            </a:r>
            <a:r>
              <a:rPr lang="en-US" sz="2000" dirty="0">
                <a:solidFill>
                  <a:srgbClr val="0033CC"/>
                </a:solidFill>
              </a:rPr>
              <a:t> as Deputy EIC effective, July 1, 2011.”</a:t>
            </a:r>
          </a:p>
        </p:txBody>
      </p:sp>
      <p:pic>
        <p:nvPicPr>
          <p:cNvPr id="41988" name="Picture 2"/>
          <p:cNvPicPr>
            <a:picLocks noChangeAspect="1" noChangeArrowheads="1"/>
          </p:cNvPicPr>
          <p:nvPr/>
        </p:nvPicPr>
        <p:blipFill>
          <a:blip r:embed="rId2" cstate="print"/>
          <a:srcRect/>
          <a:stretch>
            <a:fillRect/>
          </a:stretch>
        </p:blipFill>
        <p:spPr bwMode="auto">
          <a:xfrm>
            <a:off x="5943600" y="838200"/>
            <a:ext cx="4591050" cy="5695950"/>
          </a:xfrm>
          <a:prstGeom prst="rect">
            <a:avLst/>
          </a:prstGeom>
          <a:noFill/>
          <a:ln w="12700">
            <a:noFill/>
            <a:miter lim="800000"/>
            <a:headEnd/>
            <a:tailEnd/>
          </a:ln>
          <a:effectLst/>
        </p:spPr>
      </p:pic>
      <p:sp>
        <p:nvSpPr>
          <p:cNvPr id="5"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6" name="Picture 5"/>
          <p:cNvPicPr>
            <a:picLocks noChangeAspect="1" noChangeArrowheads="1"/>
          </p:cNvPicPr>
          <p:nvPr/>
        </p:nvPicPr>
        <p:blipFill>
          <a:blip r:embed="rId3"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0" y="2187576"/>
            <a:ext cx="5029200" cy="1470025"/>
          </a:xfrm>
        </p:spPr>
        <p:txBody>
          <a:bodyPr/>
          <a:lstStyle/>
          <a:p>
            <a:pPr fontAlgn="auto">
              <a:spcAft>
                <a:spcPts val="0"/>
              </a:spcAft>
              <a:defRPr/>
            </a:pPr>
            <a:r>
              <a:rPr lang="en-US" dirty="0"/>
              <a:t>TCAD Report</a:t>
            </a:r>
          </a:p>
        </p:txBody>
      </p:sp>
      <p:sp>
        <p:nvSpPr>
          <p:cNvPr id="43011" name="Subtitle 2"/>
          <p:cNvSpPr>
            <a:spLocks noGrp="1"/>
          </p:cNvSpPr>
          <p:nvPr>
            <p:ph type="subTitle" idx="1"/>
          </p:nvPr>
        </p:nvSpPr>
        <p:spPr>
          <a:xfrm>
            <a:off x="5181600" y="3733800"/>
            <a:ext cx="5029200" cy="1752600"/>
          </a:xfrm>
        </p:spPr>
        <p:txBody>
          <a:bodyPr/>
          <a:lstStyle/>
          <a:p>
            <a:r>
              <a:rPr lang="en-US" sz="1800"/>
              <a:t>Sachin S. Sapatnekar, EiC</a:t>
            </a:r>
          </a:p>
          <a:p>
            <a:r>
              <a:rPr lang="en-US" sz="1800"/>
              <a:t>Vijay Narayanan, DEiC</a:t>
            </a:r>
          </a:p>
          <a:p>
            <a:r>
              <a:rPr lang="en-US" sz="1800"/>
              <a:t>CEDA BoG Meeting</a:t>
            </a:r>
          </a:p>
          <a:p>
            <a:r>
              <a:rPr lang="en-US" sz="1800"/>
              <a:t>June 2011</a:t>
            </a:r>
          </a:p>
        </p:txBody>
      </p:sp>
      <p:sp>
        <p:nvSpPr>
          <p:cNvPr id="43012" name="TextBox 3"/>
          <p:cNvSpPr txBox="1">
            <a:spLocks noChangeArrowheads="1"/>
          </p:cNvSpPr>
          <p:nvPr/>
        </p:nvSpPr>
        <p:spPr bwMode="auto">
          <a:xfrm>
            <a:off x="4038600" y="1905000"/>
            <a:ext cx="184150" cy="369888"/>
          </a:xfrm>
          <a:prstGeom prst="rect">
            <a:avLst/>
          </a:prstGeom>
          <a:noFill/>
          <a:ln w="9525">
            <a:noFill/>
            <a:miter lim="800000"/>
            <a:headEnd/>
            <a:tailEnd/>
          </a:ln>
        </p:spPr>
        <p:txBody>
          <a:bodyPr wrap="none">
            <a:spAutoFit/>
          </a:bodyPr>
          <a:lstStyle/>
          <a:p>
            <a:pPr algn="ctr" fontAlgn="base">
              <a:spcBef>
                <a:spcPct val="0"/>
              </a:spcBef>
              <a:spcAft>
                <a:spcPct val="0"/>
              </a:spcAft>
            </a:pPr>
            <a:endParaRPr lang="en-US">
              <a:solidFill>
                <a:srgbClr val="000000"/>
              </a:solidFill>
              <a:latin typeface="Lucida Sans Unicode" pitchFamily="34" charset="0"/>
              <a:sym typeface="Gill Sans" charset="0"/>
            </a:endParaRPr>
          </a:p>
        </p:txBody>
      </p:sp>
      <p:pic>
        <p:nvPicPr>
          <p:cNvPr id="43013" name="Picture 2"/>
          <p:cNvPicPr>
            <a:picLocks noChangeAspect="1" noChangeArrowheads="1"/>
          </p:cNvPicPr>
          <p:nvPr/>
        </p:nvPicPr>
        <p:blipFill>
          <a:blip r:embed="rId2" cstate="print"/>
          <a:srcRect/>
          <a:stretch>
            <a:fillRect/>
          </a:stretch>
        </p:blipFill>
        <p:spPr bwMode="auto">
          <a:xfrm>
            <a:off x="3733800" y="2514601"/>
            <a:ext cx="1136650" cy="1539875"/>
          </a:xfrm>
          <a:prstGeom prst="rect">
            <a:avLst/>
          </a:prstGeom>
          <a:noFill/>
          <a:ln w="9525">
            <a:noFill/>
            <a:miter lim="800000"/>
            <a:headEnd/>
            <a:tailEnd/>
          </a:ln>
        </p:spPr>
      </p:pic>
      <p:pic>
        <p:nvPicPr>
          <p:cNvPr id="43014" name="Picture 10" descr="computeraideddes.gif"/>
          <p:cNvPicPr>
            <a:picLocks noChangeAspect="1"/>
          </p:cNvPicPr>
          <p:nvPr/>
        </p:nvPicPr>
        <p:blipFill>
          <a:blip r:embed="rId3" cstate="print"/>
          <a:srcRect/>
          <a:stretch>
            <a:fillRect/>
          </a:stretch>
        </p:blipFill>
        <p:spPr bwMode="auto">
          <a:xfrm>
            <a:off x="5162550" y="1736725"/>
            <a:ext cx="4667250" cy="7493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Content Placeholder 3"/>
          <p:cNvGraphicFramePr>
            <a:graphicFrameLocks noGrp="1"/>
          </p:cNvGraphicFramePr>
          <p:nvPr>
            <p:ph sz="half" idx="1"/>
          </p:nvPr>
        </p:nvGraphicFramePr>
        <p:xfrm>
          <a:off x="1930400" y="1016000"/>
          <a:ext cx="3911600" cy="3233738"/>
        </p:xfrm>
        <a:graphic>
          <a:graphicData uri="http://schemas.openxmlformats.org/presentationml/2006/ole">
            <mc:AlternateContent xmlns:mc="http://schemas.openxmlformats.org/markup-compatibility/2006">
              <mc:Choice xmlns:v="urn:schemas-microsoft-com:vml" Requires="v">
                <p:oleObj r:id="rId2" imgW="3907875" imgH="3231160" progId="Excel.Sheet.8">
                  <p:embed/>
                </p:oleObj>
              </mc:Choice>
              <mc:Fallback>
                <p:oleObj r:id="rId2" imgW="3907875" imgH="3231160" progId="Excel.Sheet.8">
                  <p:embed/>
                  <p:pic>
                    <p:nvPicPr>
                      <p:cNvPr id="44034" name="Content Placeholder 3"/>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1016000"/>
                        <a:ext cx="3911600" cy="323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sz="half" idx="2"/>
          </p:nvPr>
        </p:nvSpPr>
        <p:spPr>
          <a:xfrm>
            <a:off x="6172200" y="1143000"/>
            <a:ext cx="4267200" cy="5334000"/>
          </a:xfrm>
        </p:spPr>
        <p:txBody>
          <a:bodyPr>
            <a:normAutofit/>
          </a:bodyPr>
          <a:lstStyle/>
          <a:p>
            <a:pPr marL="365760" indent="-256032" fontAlgn="auto">
              <a:spcAft>
                <a:spcPts val="0"/>
              </a:spcAft>
              <a:buFont typeface="Wingdings 3"/>
              <a:buChar char=""/>
              <a:defRPr/>
            </a:pPr>
            <a:r>
              <a:rPr lang="en-US" sz="2000" dirty="0"/>
              <a:t>New BPA process</a:t>
            </a:r>
          </a:p>
          <a:p>
            <a:pPr marL="621792" lvl="1" fontAlgn="auto">
              <a:spcBef>
                <a:spcPts val="324"/>
              </a:spcBef>
              <a:spcAft>
                <a:spcPts val="0"/>
              </a:spcAft>
              <a:buFont typeface="Verdana"/>
              <a:buChar char="◦"/>
              <a:defRPr/>
            </a:pPr>
            <a:r>
              <a:rPr lang="en-US" sz="1600" dirty="0"/>
              <a:t>With external nominations</a:t>
            </a:r>
          </a:p>
          <a:p>
            <a:pPr marL="365760" indent="-256032" fontAlgn="auto">
              <a:spcAft>
                <a:spcPts val="0"/>
              </a:spcAft>
              <a:buFont typeface="Wingdings 3"/>
              <a:buChar char=""/>
              <a:defRPr/>
            </a:pPr>
            <a:r>
              <a:rPr lang="en-US" sz="2000" dirty="0"/>
              <a:t>Nominations for “best-of-best” awards (Baker/Fink prizes) in process</a:t>
            </a:r>
          </a:p>
          <a:p>
            <a:pPr marL="365760" indent="-256032" fontAlgn="auto">
              <a:spcAft>
                <a:spcPts val="0"/>
              </a:spcAft>
              <a:buFont typeface="Wingdings 3"/>
              <a:buChar char=""/>
              <a:defRPr/>
            </a:pPr>
            <a:endParaRPr lang="en-US" sz="2000" dirty="0"/>
          </a:p>
          <a:p>
            <a:pPr marL="365760" indent="-256032" fontAlgn="auto">
              <a:spcAft>
                <a:spcPts val="0"/>
              </a:spcAft>
              <a:buFont typeface="Wingdings 3"/>
              <a:buChar char=""/>
              <a:defRPr/>
            </a:pPr>
            <a:r>
              <a:rPr lang="en-US" sz="2000" dirty="0"/>
              <a:t>New-look TCAD newsletter</a:t>
            </a:r>
          </a:p>
          <a:p>
            <a:pPr marL="109728" indent="0" fontAlgn="auto">
              <a:spcAft>
                <a:spcPts val="0"/>
              </a:spcAft>
              <a:buNone/>
              <a:defRPr/>
            </a:pPr>
            <a:endParaRPr lang="en-US" sz="1600" dirty="0"/>
          </a:p>
        </p:txBody>
      </p:sp>
      <p:sp>
        <p:nvSpPr>
          <p:cNvPr id="2" name="Title 1"/>
          <p:cNvSpPr>
            <a:spLocks noGrp="1"/>
          </p:cNvSpPr>
          <p:nvPr>
            <p:ph type="title"/>
          </p:nvPr>
        </p:nvSpPr>
        <p:spPr>
          <a:xfrm>
            <a:off x="1676401" y="1"/>
            <a:ext cx="8247063" cy="1066800"/>
          </a:xfrm>
        </p:spPr>
        <p:txBody>
          <a:bodyPr>
            <a:normAutofit/>
          </a:bodyPr>
          <a:lstStyle/>
          <a:p>
            <a:pPr fontAlgn="auto">
              <a:spcAft>
                <a:spcPts val="0"/>
              </a:spcAft>
              <a:defRPr/>
            </a:pPr>
            <a:r>
              <a:rPr lang="en-US" dirty="0"/>
              <a:t>Key statistics and upcoming plans</a:t>
            </a:r>
          </a:p>
        </p:txBody>
      </p:sp>
      <p:sp>
        <p:nvSpPr>
          <p:cNvPr id="44037" name="TextBox 4"/>
          <p:cNvSpPr txBox="1">
            <a:spLocks noChangeArrowheads="1"/>
          </p:cNvSpPr>
          <p:nvPr/>
        </p:nvSpPr>
        <p:spPr bwMode="auto">
          <a:xfrm>
            <a:off x="2625726" y="3048000"/>
            <a:ext cx="3698875" cy="3646488"/>
          </a:xfrm>
          <a:prstGeom prst="rect">
            <a:avLst/>
          </a:prstGeom>
          <a:noFill/>
          <a:ln w="9525">
            <a:noFill/>
            <a:miter lim="800000"/>
            <a:headEnd/>
            <a:tailEnd/>
          </a:ln>
        </p:spPr>
        <p:txBody>
          <a:bodyPr wrap="none">
            <a:spAutoFit/>
          </a:bodyPr>
          <a:lstStyle/>
          <a:p>
            <a:pPr marL="231775" indent="-231775" algn="ctr" fontAlgn="base">
              <a:spcBef>
                <a:spcPct val="0"/>
              </a:spcBef>
              <a:spcAft>
                <a:spcPts val="600"/>
              </a:spcAft>
              <a:buFont typeface="Arial" pitchFamily="34" charset="0"/>
              <a:buChar char="•"/>
            </a:pPr>
            <a:r>
              <a:rPr lang="en-US" sz="1600">
                <a:solidFill>
                  <a:srgbClr val="000000"/>
                </a:solidFill>
                <a:latin typeface="Lucida Sans Unicode" pitchFamily="34" charset="0"/>
                <a:sym typeface="Gill Sans" charset="0"/>
              </a:rPr>
              <a:t>Impact factor: 1.230</a:t>
            </a:r>
          </a:p>
          <a:p>
            <a:pPr marL="231775" indent="-231775" algn="ctr" fontAlgn="base">
              <a:spcBef>
                <a:spcPct val="0"/>
              </a:spcBef>
              <a:spcAft>
                <a:spcPts val="600"/>
              </a:spcAft>
              <a:buFont typeface="Arial" pitchFamily="34" charset="0"/>
              <a:buChar char="•"/>
            </a:pPr>
            <a:r>
              <a:rPr lang="en-US" sz="1600">
                <a:solidFill>
                  <a:srgbClr val="000000"/>
                </a:solidFill>
                <a:latin typeface="Lucida Sans Unicode" pitchFamily="34" charset="0"/>
                <a:sym typeface="Gill Sans" charset="0"/>
              </a:rPr>
              <a:t>Acceptance rate</a:t>
            </a:r>
          </a:p>
          <a:p>
            <a:pPr marL="688975" lvl="1" indent="-231775" algn="ctr" fontAlgn="base">
              <a:spcBef>
                <a:spcPct val="0"/>
              </a:spcBef>
              <a:spcAft>
                <a:spcPts val="600"/>
              </a:spcAft>
              <a:buFont typeface="Arial" pitchFamily="34" charset="0"/>
              <a:buChar char="•"/>
            </a:pPr>
            <a:r>
              <a:rPr lang="en-US" sz="1600">
                <a:solidFill>
                  <a:srgbClr val="000000"/>
                </a:solidFill>
                <a:latin typeface="Lucida Sans Unicode" pitchFamily="34" charset="0"/>
                <a:sym typeface="Gill Sans" charset="0"/>
              </a:rPr>
              <a:t>In the last 12 mos: </a:t>
            </a:r>
            <a:r>
              <a:rPr lang="en-US" sz="1600">
                <a:solidFill>
                  <a:srgbClr val="FF0000"/>
                </a:solidFill>
                <a:latin typeface="Lucida Sans Unicode" pitchFamily="34" charset="0"/>
                <a:sym typeface="Gill Sans" charset="0"/>
              </a:rPr>
              <a:t>37.2%</a:t>
            </a:r>
          </a:p>
          <a:p>
            <a:pPr marL="688975" lvl="1" indent="-231775" algn="ctr" fontAlgn="base">
              <a:spcBef>
                <a:spcPct val="0"/>
              </a:spcBef>
              <a:spcAft>
                <a:spcPts val="600"/>
              </a:spcAft>
              <a:buFont typeface="Arial" pitchFamily="34" charset="0"/>
              <a:buChar char="•"/>
            </a:pPr>
            <a:r>
              <a:rPr lang="en-US" sz="1600">
                <a:solidFill>
                  <a:srgbClr val="000000"/>
                </a:solidFill>
                <a:latin typeface="Lucida Sans Unicode" pitchFamily="34" charset="0"/>
                <a:sym typeface="Gill Sans" charset="0"/>
              </a:rPr>
              <a:t>Last year: 39.8%</a:t>
            </a:r>
          </a:p>
          <a:p>
            <a:pPr marL="231775" indent="-231775" algn="ctr" fontAlgn="base">
              <a:spcBef>
                <a:spcPct val="0"/>
              </a:spcBef>
              <a:spcAft>
                <a:spcPts val="600"/>
              </a:spcAft>
              <a:buFont typeface="Arial" pitchFamily="34" charset="0"/>
              <a:buChar char="•"/>
            </a:pPr>
            <a:r>
              <a:rPr lang="en-US" sz="1600">
                <a:solidFill>
                  <a:srgbClr val="000000"/>
                </a:solidFill>
                <a:latin typeface="Lucida Sans Unicode" pitchFamily="34" charset="0"/>
                <a:sym typeface="Gill Sans" charset="0"/>
              </a:rPr>
              <a:t>Average review cycle</a:t>
            </a:r>
          </a:p>
          <a:p>
            <a:pPr marL="688975" lvl="1" indent="-231775" algn="ctr" fontAlgn="base">
              <a:spcBef>
                <a:spcPct val="0"/>
              </a:spcBef>
              <a:spcAft>
                <a:spcPts val="600"/>
              </a:spcAft>
              <a:buFont typeface="Arial" pitchFamily="34" charset="0"/>
              <a:buChar char="•"/>
            </a:pPr>
            <a:r>
              <a:rPr lang="en-US" sz="1600">
                <a:solidFill>
                  <a:srgbClr val="000000"/>
                </a:solidFill>
                <a:latin typeface="Lucida Sans Unicode" pitchFamily="34" charset="0"/>
                <a:sym typeface="Gill Sans" charset="0"/>
              </a:rPr>
              <a:t>In the last 12 mos: </a:t>
            </a:r>
            <a:r>
              <a:rPr lang="en-US" sz="1600">
                <a:solidFill>
                  <a:srgbClr val="FF0000"/>
                </a:solidFill>
                <a:latin typeface="Lucida Sans Unicode" pitchFamily="34" charset="0"/>
                <a:sym typeface="Gill Sans" charset="0"/>
              </a:rPr>
              <a:t>62 days</a:t>
            </a:r>
          </a:p>
          <a:p>
            <a:pPr marL="688975" lvl="1" indent="-231775" algn="ctr" fontAlgn="base">
              <a:spcBef>
                <a:spcPct val="0"/>
              </a:spcBef>
              <a:spcAft>
                <a:spcPts val="600"/>
              </a:spcAft>
              <a:buFont typeface="Arial" pitchFamily="34" charset="0"/>
              <a:buChar char="•"/>
            </a:pPr>
            <a:r>
              <a:rPr lang="en-US" sz="1600">
                <a:solidFill>
                  <a:srgbClr val="000000"/>
                </a:solidFill>
                <a:latin typeface="Lucida Sans Unicode" pitchFamily="34" charset="0"/>
                <a:sym typeface="Gill Sans" charset="0"/>
              </a:rPr>
              <a:t>Last year: 62 days</a:t>
            </a:r>
          </a:p>
          <a:p>
            <a:pPr marL="231775" indent="-231775" algn="ctr" fontAlgn="base">
              <a:spcBef>
                <a:spcPct val="0"/>
              </a:spcBef>
              <a:spcAft>
                <a:spcPct val="0"/>
              </a:spcAft>
              <a:buFont typeface="Arial" pitchFamily="34" charset="0"/>
              <a:buChar char="•"/>
            </a:pPr>
            <a:r>
              <a:rPr lang="en-US">
                <a:solidFill>
                  <a:srgbClr val="000000"/>
                </a:solidFill>
                <a:latin typeface="Lucida Sans Unicode" pitchFamily="34" charset="0"/>
                <a:sym typeface="Gill Sans" charset="0"/>
              </a:rPr>
              <a:t>Number of pages</a:t>
            </a:r>
          </a:p>
          <a:p>
            <a:pPr marL="688975" lvl="1" indent="-231775" algn="ctr" fontAlgn="base">
              <a:spcBef>
                <a:spcPct val="0"/>
              </a:spcBef>
              <a:spcAft>
                <a:spcPct val="0"/>
              </a:spcAft>
              <a:buFont typeface="Arial" pitchFamily="34" charset="0"/>
              <a:buChar char="•"/>
            </a:pPr>
            <a:r>
              <a:rPr lang="en-US" sz="1400">
                <a:solidFill>
                  <a:srgbClr val="000000"/>
                </a:solidFill>
                <a:latin typeface="Lucida Sans Unicode" pitchFamily="34" charset="0"/>
                <a:sym typeface="Gill Sans" charset="0"/>
              </a:rPr>
              <a:t>2010: 2128 used of 2145</a:t>
            </a:r>
          </a:p>
          <a:p>
            <a:pPr marL="688975" lvl="1" indent="-231775" algn="ctr" fontAlgn="base">
              <a:spcBef>
                <a:spcPct val="0"/>
              </a:spcBef>
              <a:spcAft>
                <a:spcPct val="0"/>
              </a:spcAft>
              <a:buFont typeface="Arial" pitchFamily="34" charset="0"/>
              <a:buChar char="•"/>
            </a:pPr>
            <a:r>
              <a:rPr lang="en-US" sz="1400">
                <a:solidFill>
                  <a:srgbClr val="000000"/>
                </a:solidFill>
                <a:latin typeface="Lucida Sans Unicode" pitchFamily="34" charset="0"/>
                <a:sym typeface="Gill Sans" charset="0"/>
              </a:rPr>
              <a:t>2011: 2016 allocated</a:t>
            </a:r>
          </a:p>
          <a:p>
            <a:pPr marL="688975" lvl="1" indent="-231775" algn="ctr" fontAlgn="base">
              <a:spcBef>
                <a:spcPct val="0"/>
              </a:spcBef>
              <a:spcAft>
                <a:spcPct val="0"/>
              </a:spcAft>
              <a:buFont typeface="Arial" pitchFamily="34" charset="0"/>
              <a:buChar char="•"/>
            </a:pPr>
            <a:r>
              <a:rPr lang="en-US" sz="1400">
                <a:solidFill>
                  <a:srgbClr val="000000"/>
                </a:solidFill>
                <a:latin typeface="Lucida Sans Unicode" pitchFamily="34" charset="0"/>
                <a:sym typeface="Gill Sans" charset="0"/>
              </a:rPr>
              <a:t>Backlog stable at ~5 months</a:t>
            </a:r>
            <a:endParaRPr lang="en-US">
              <a:solidFill>
                <a:srgbClr val="000000"/>
              </a:solidFill>
              <a:latin typeface="Lucida Sans Unicode" pitchFamily="34" charset="0"/>
              <a:sym typeface="Gill Sans" charset="0"/>
            </a:endParaRPr>
          </a:p>
          <a:p>
            <a:pPr marL="688975" lvl="1" indent="-231775" algn="ctr" fontAlgn="base">
              <a:spcBef>
                <a:spcPct val="0"/>
              </a:spcBef>
              <a:spcAft>
                <a:spcPts val="600"/>
              </a:spcAft>
              <a:buFont typeface="Arial" pitchFamily="34" charset="0"/>
              <a:buChar char="•"/>
            </a:pPr>
            <a:endParaRPr lang="en-US" sz="1600">
              <a:solidFill>
                <a:srgbClr val="000000"/>
              </a:solidFill>
              <a:latin typeface="Lucida Sans Unicode" pitchFamily="34" charset="0"/>
              <a:sym typeface="Gill Sans" charset="0"/>
            </a:endParaRPr>
          </a:p>
        </p:txBody>
      </p:sp>
      <p:pic>
        <p:nvPicPr>
          <p:cNvPr id="44038" name="Picture 5"/>
          <p:cNvPicPr>
            <a:picLocks noChangeAspect="1"/>
          </p:cNvPicPr>
          <p:nvPr/>
        </p:nvPicPr>
        <p:blipFill>
          <a:blip r:embed="rId4" cstate="print"/>
          <a:srcRect/>
          <a:stretch>
            <a:fillRect/>
          </a:stretch>
        </p:blipFill>
        <p:spPr bwMode="auto">
          <a:xfrm>
            <a:off x="6248400" y="3506788"/>
            <a:ext cx="4102100" cy="3122612"/>
          </a:xfrm>
          <a:prstGeom prst="rect">
            <a:avLst/>
          </a:prstGeom>
          <a:noFill/>
          <a:ln w="9525">
            <a:solidFill>
              <a:srgbClr val="2DA2BF"/>
            </a:solidFill>
            <a:miter lim="800000"/>
            <a:headEnd/>
            <a:tailEnd/>
          </a:ln>
        </p:spPr>
      </p:pic>
      <p:sp>
        <p:nvSpPr>
          <p:cNvPr id="8"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9" name="Picture 8"/>
          <p:cNvPicPr>
            <a:picLocks noChangeAspect="1" noChangeArrowheads="1"/>
          </p:cNvPicPr>
          <p:nvPr/>
        </p:nvPicPr>
        <p:blipFill>
          <a:blip r:embed="rId5"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33601" y="1"/>
            <a:ext cx="7789863" cy="1295400"/>
          </a:xfrm>
        </p:spPr>
        <p:txBody>
          <a:bodyPr/>
          <a:lstStyle/>
          <a:p>
            <a:pPr eaLnBrk="1" hangingPunct="1"/>
            <a:r>
              <a:rPr lang="en-US" dirty="0"/>
              <a:t>Outline</a:t>
            </a:r>
          </a:p>
        </p:txBody>
      </p:sp>
      <p:sp>
        <p:nvSpPr>
          <p:cNvPr id="16387" name="Content Placeholder 2"/>
          <p:cNvSpPr>
            <a:spLocks noGrp="1"/>
          </p:cNvSpPr>
          <p:nvPr>
            <p:ph sz="quarter" idx="1"/>
          </p:nvPr>
        </p:nvSpPr>
        <p:spPr>
          <a:xfrm>
            <a:off x="1981200" y="1524001"/>
            <a:ext cx="8229600" cy="4632325"/>
          </a:xfrm>
        </p:spPr>
        <p:txBody>
          <a:bodyPr>
            <a:normAutofit fontScale="77500" lnSpcReduction="20000"/>
          </a:bodyPr>
          <a:lstStyle/>
          <a:p>
            <a:pPr eaLnBrk="1" hangingPunct="1">
              <a:defRPr/>
            </a:pPr>
            <a:r>
              <a:rPr lang="en-US" dirty="0"/>
              <a:t>What is new?</a:t>
            </a:r>
          </a:p>
          <a:p>
            <a:pPr eaLnBrk="1" hangingPunct="1">
              <a:defRPr/>
            </a:pPr>
            <a:endParaRPr lang="en-US" dirty="0"/>
          </a:p>
          <a:p>
            <a:pPr eaLnBrk="1" hangingPunct="1">
              <a:defRPr/>
            </a:pPr>
            <a:r>
              <a:rPr lang="en-US" dirty="0"/>
              <a:t>Publication Budget</a:t>
            </a:r>
          </a:p>
          <a:p>
            <a:pPr eaLnBrk="1" hangingPunct="1">
              <a:defRPr/>
            </a:pPr>
            <a:endParaRPr lang="en-US" dirty="0"/>
          </a:p>
          <a:p>
            <a:pPr eaLnBrk="1" hangingPunct="1">
              <a:defRPr/>
            </a:pPr>
            <a:r>
              <a:rPr lang="en-US" dirty="0"/>
              <a:t>Publication Updates</a:t>
            </a:r>
          </a:p>
          <a:p>
            <a:pPr lvl="1" eaLnBrk="1" hangingPunct="1">
              <a:defRPr/>
            </a:pPr>
            <a:r>
              <a:rPr lang="en-US" dirty="0"/>
              <a:t>Currents Newsletter</a:t>
            </a:r>
          </a:p>
          <a:p>
            <a:pPr lvl="1" eaLnBrk="1" hangingPunct="1">
              <a:defRPr/>
            </a:pPr>
            <a:r>
              <a:rPr lang="en-US" dirty="0"/>
              <a:t>IEEE ESL</a:t>
            </a:r>
          </a:p>
          <a:p>
            <a:pPr lvl="1" eaLnBrk="1" hangingPunct="1">
              <a:defRPr/>
            </a:pPr>
            <a:r>
              <a:rPr lang="en-US" dirty="0"/>
              <a:t>IEEE TCAD</a:t>
            </a:r>
          </a:p>
          <a:p>
            <a:pPr eaLnBrk="1" hangingPunct="1">
              <a:defRPr/>
            </a:pPr>
            <a:endParaRPr lang="en-US" dirty="0"/>
          </a:p>
          <a:p>
            <a:pPr eaLnBrk="1" hangingPunct="1">
              <a:defRPr/>
            </a:pPr>
            <a:r>
              <a:rPr lang="en-US" dirty="0"/>
              <a:t>IEEE Design &amp; Test</a:t>
            </a:r>
          </a:p>
          <a:p>
            <a:pPr lvl="1" eaLnBrk="1" hangingPunct="1">
              <a:defRPr/>
            </a:pPr>
            <a:r>
              <a:rPr lang="en-US" dirty="0"/>
              <a:t>Recap and Status</a:t>
            </a:r>
          </a:p>
          <a:p>
            <a:pPr lvl="1" eaLnBrk="1" hangingPunct="1">
              <a:defRPr/>
            </a:pPr>
            <a:r>
              <a:rPr lang="en-US" dirty="0"/>
              <a:t>Going Forward</a:t>
            </a:r>
          </a:p>
          <a:p>
            <a:pPr lvl="1" eaLnBrk="1" hangingPunct="1">
              <a:defRPr/>
            </a:pPr>
            <a:endParaRPr lang="en-US" dirty="0"/>
          </a:p>
          <a:p>
            <a:pPr eaLnBrk="1" hangingPunct="1">
              <a:defRPr/>
            </a:pPr>
            <a:r>
              <a:rPr lang="en-US" dirty="0"/>
              <a:t>Outlook</a:t>
            </a:r>
          </a:p>
        </p:txBody>
      </p:sp>
      <p:sp>
        <p:nvSpPr>
          <p:cNvPr id="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5" name="Picture 4"/>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0426" y="1524001"/>
            <a:ext cx="7775575" cy="5081587"/>
          </a:xfrm>
        </p:spPr>
        <p:txBody>
          <a:bodyPr>
            <a:normAutofit/>
          </a:bodyPr>
          <a:lstStyle/>
          <a:p>
            <a:pPr marL="365760" indent="-256032" fontAlgn="auto">
              <a:spcAft>
                <a:spcPts val="0"/>
              </a:spcAft>
              <a:buFont typeface="Wingdings 3"/>
              <a:buChar char=""/>
              <a:defRPr/>
            </a:pPr>
            <a:r>
              <a:rPr lang="en-US" sz="2000" dirty="0"/>
              <a:t>Initiatives driven by Vijay</a:t>
            </a:r>
          </a:p>
          <a:p>
            <a:pPr marL="365760" indent="-256032" fontAlgn="auto">
              <a:spcAft>
                <a:spcPts val="0"/>
              </a:spcAft>
              <a:buFont typeface="Wingdings 3"/>
              <a:buChar char=""/>
              <a:defRPr/>
            </a:pPr>
            <a:endParaRPr lang="en-US" sz="2000" dirty="0"/>
          </a:p>
          <a:p>
            <a:pPr marL="365760" indent="-256032" fontAlgn="auto">
              <a:spcAft>
                <a:spcPts val="0"/>
              </a:spcAft>
              <a:buFont typeface="Wingdings 3"/>
              <a:buChar char=""/>
              <a:defRPr/>
            </a:pPr>
            <a:r>
              <a:rPr lang="en-US" sz="2000" dirty="0"/>
              <a:t>Keynote papers</a:t>
            </a:r>
          </a:p>
          <a:p>
            <a:pPr marL="621792" lvl="1" fontAlgn="auto">
              <a:spcBef>
                <a:spcPts val="324"/>
              </a:spcBef>
              <a:spcAft>
                <a:spcPts val="0"/>
              </a:spcAft>
              <a:buFont typeface="Verdana"/>
              <a:buChar char="◦"/>
              <a:defRPr/>
            </a:pPr>
            <a:r>
              <a:rPr lang="en-US" sz="1700" dirty="0"/>
              <a:t>Jason Cong: system-level design for FPGAs (April)</a:t>
            </a:r>
          </a:p>
          <a:p>
            <a:pPr marL="621792" lvl="1" fontAlgn="auto">
              <a:spcBef>
                <a:spcPts val="324"/>
              </a:spcBef>
              <a:spcAft>
                <a:spcPts val="0"/>
              </a:spcAft>
              <a:buFont typeface="Verdana"/>
              <a:buChar char="◦"/>
              <a:defRPr/>
            </a:pPr>
            <a:r>
              <a:rPr lang="en-US" sz="1700" dirty="0"/>
              <a:t>David Brooks/</a:t>
            </a:r>
            <a:r>
              <a:rPr lang="en-US" sz="1700" dirty="0" err="1"/>
              <a:t>Pradip</a:t>
            </a:r>
            <a:r>
              <a:rPr lang="en-US" sz="1700" dirty="0"/>
              <a:t> Bose: system-level reliability (July)</a:t>
            </a:r>
          </a:p>
          <a:p>
            <a:pPr marL="621792" lvl="1" fontAlgn="auto">
              <a:spcBef>
                <a:spcPts val="324"/>
              </a:spcBef>
              <a:spcAft>
                <a:spcPts val="0"/>
              </a:spcAft>
              <a:buFont typeface="Verdana"/>
              <a:buChar char="◦"/>
              <a:defRPr/>
            </a:pPr>
            <a:r>
              <a:rPr lang="en-US" sz="1700" dirty="0"/>
              <a:t>Upcoming quarterly – several in the pipe</a:t>
            </a:r>
          </a:p>
          <a:p>
            <a:pPr marL="859536" lvl="2" fontAlgn="auto">
              <a:spcAft>
                <a:spcPts val="0"/>
              </a:spcAft>
              <a:buFont typeface="Wingdings 2"/>
              <a:buChar char=""/>
              <a:defRPr/>
            </a:pPr>
            <a:r>
              <a:rPr lang="en-US" sz="1300" dirty="0"/>
              <a:t>Architectural resilience (Brooks)</a:t>
            </a:r>
          </a:p>
          <a:p>
            <a:pPr marL="859536" lvl="2" fontAlgn="auto">
              <a:spcAft>
                <a:spcPts val="0"/>
              </a:spcAft>
              <a:buFont typeface="Wingdings 2"/>
              <a:buChar char=""/>
              <a:defRPr/>
            </a:pPr>
            <a:r>
              <a:rPr lang="en-US" sz="1300" dirty="0"/>
              <a:t>Data center power management (</a:t>
            </a:r>
            <a:r>
              <a:rPr lang="en-US" sz="1300" dirty="0" err="1"/>
              <a:t>Pedram</a:t>
            </a:r>
            <a:r>
              <a:rPr lang="en-US" sz="1300" dirty="0"/>
              <a:t>)</a:t>
            </a:r>
          </a:p>
          <a:p>
            <a:pPr marL="859536" lvl="2" fontAlgn="auto">
              <a:spcAft>
                <a:spcPts val="0"/>
              </a:spcAft>
              <a:buFont typeface="Wingdings 2"/>
              <a:buChar char=""/>
              <a:defRPr/>
            </a:pPr>
            <a:r>
              <a:rPr lang="en-US" sz="1300" dirty="0"/>
              <a:t>Handling variations in SW (Gupta, </a:t>
            </a:r>
            <a:r>
              <a:rPr lang="en-US" sz="1300" dirty="0" err="1"/>
              <a:t>Srivastava</a:t>
            </a:r>
            <a:r>
              <a:rPr lang="en-US" sz="1300" dirty="0"/>
              <a:t>)</a:t>
            </a:r>
          </a:p>
          <a:p>
            <a:pPr marL="859536" lvl="2" fontAlgn="auto">
              <a:spcAft>
                <a:spcPts val="0"/>
              </a:spcAft>
              <a:buFont typeface="Wingdings 2"/>
              <a:buChar char=""/>
              <a:defRPr/>
            </a:pPr>
            <a:r>
              <a:rPr lang="en-US" sz="1300" dirty="0"/>
              <a:t>CNT technologies (</a:t>
            </a:r>
            <a:r>
              <a:rPr lang="en-US" sz="1300" dirty="0" err="1"/>
              <a:t>Mitra</a:t>
            </a:r>
            <a:r>
              <a:rPr lang="en-US" sz="1300" dirty="0"/>
              <a:t>)</a:t>
            </a:r>
          </a:p>
          <a:p>
            <a:pPr marL="859536" lvl="2" fontAlgn="auto">
              <a:spcAft>
                <a:spcPts val="0"/>
              </a:spcAft>
              <a:buFont typeface="Wingdings 2"/>
              <a:buChar char=""/>
              <a:defRPr/>
            </a:pPr>
            <a:r>
              <a:rPr lang="en-US" sz="1300" dirty="0"/>
              <a:t>Reliability (Cao)</a:t>
            </a:r>
          </a:p>
          <a:p>
            <a:pPr marL="859536" lvl="2" fontAlgn="auto">
              <a:spcAft>
                <a:spcPts val="0"/>
              </a:spcAft>
              <a:buFont typeface="Wingdings 2"/>
              <a:buChar char=""/>
              <a:defRPr/>
            </a:pPr>
            <a:endParaRPr lang="en-US" sz="1700" dirty="0"/>
          </a:p>
          <a:p>
            <a:pPr marL="365760" indent="-256032" fontAlgn="auto">
              <a:spcAft>
                <a:spcPts val="0"/>
              </a:spcAft>
              <a:buFont typeface="Wingdings 3"/>
              <a:buChar char=""/>
              <a:defRPr/>
            </a:pPr>
            <a:r>
              <a:rPr lang="en-US" sz="2000" dirty="0"/>
              <a:t>Special sections in process</a:t>
            </a:r>
            <a:endParaRPr lang="en-US" sz="1600" dirty="0"/>
          </a:p>
          <a:p>
            <a:pPr marL="621792" lvl="1" fontAlgn="auto">
              <a:spcBef>
                <a:spcPts val="324"/>
              </a:spcBef>
              <a:spcAft>
                <a:spcPts val="0"/>
              </a:spcAft>
              <a:buFont typeface="Verdana"/>
              <a:buChar char="◦"/>
              <a:defRPr/>
            </a:pPr>
            <a:r>
              <a:rPr lang="en-US" sz="1600" dirty="0"/>
              <a:t>Parallel CAD</a:t>
            </a:r>
          </a:p>
          <a:p>
            <a:pPr marL="621792" lvl="1" fontAlgn="auto">
              <a:spcBef>
                <a:spcPts val="324"/>
              </a:spcBef>
              <a:spcAft>
                <a:spcPts val="0"/>
              </a:spcAft>
              <a:buFont typeface="Verdana"/>
              <a:buChar char="◦"/>
              <a:defRPr/>
            </a:pPr>
            <a:r>
              <a:rPr lang="en-US" sz="1600" dirty="0"/>
              <a:t>ISPD</a:t>
            </a:r>
          </a:p>
          <a:p>
            <a:pPr marL="621792" lvl="1" fontAlgn="auto">
              <a:spcBef>
                <a:spcPts val="324"/>
              </a:spcBef>
              <a:spcAft>
                <a:spcPts val="0"/>
              </a:spcAft>
              <a:buFont typeface="Verdana"/>
              <a:buChar char="◦"/>
              <a:defRPr/>
            </a:pPr>
            <a:r>
              <a:rPr lang="en-US" sz="1600" dirty="0"/>
              <a:t>3D (early stages of planning)</a:t>
            </a:r>
          </a:p>
          <a:p>
            <a:pPr marL="365760" indent="-256032" fontAlgn="auto">
              <a:spcAft>
                <a:spcPts val="0"/>
              </a:spcAft>
              <a:buFont typeface="Wingdings 3"/>
              <a:buChar char=""/>
              <a:defRPr/>
            </a:pPr>
            <a:endParaRPr lang="en-US" dirty="0"/>
          </a:p>
        </p:txBody>
      </p:sp>
      <p:sp>
        <p:nvSpPr>
          <p:cNvPr id="5" name="Title 4"/>
          <p:cNvSpPr>
            <a:spLocks noGrp="1"/>
          </p:cNvSpPr>
          <p:nvPr>
            <p:ph type="title"/>
          </p:nvPr>
        </p:nvSpPr>
        <p:spPr/>
        <p:txBody>
          <a:bodyPr/>
          <a:lstStyle/>
          <a:p>
            <a:pPr fontAlgn="auto">
              <a:spcAft>
                <a:spcPts val="0"/>
              </a:spcAft>
              <a:defRPr/>
            </a:pPr>
            <a:r>
              <a:rPr lang="en-US" dirty="0"/>
              <a:t>(Semi-)invited Content</a:t>
            </a:r>
          </a:p>
        </p:txBody>
      </p:sp>
      <p:sp>
        <p:nvSpPr>
          <p:cNvPr id="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6" name="Picture 5"/>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365760" indent="-256032" fontAlgn="auto">
              <a:spcAft>
                <a:spcPts val="0"/>
              </a:spcAft>
              <a:buFont typeface="Wingdings 3"/>
              <a:buChar char=""/>
              <a:defRPr/>
            </a:pPr>
            <a:r>
              <a:rPr lang="en-US" sz="2000" dirty="0"/>
              <a:t>Migration to </a:t>
            </a:r>
            <a:r>
              <a:rPr lang="en-US" sz="2000" dirty="0" err="1"/>
              <a:t>ManuscriptCentral</a:t>
            </a:r>
            <a:r>
              <a:rPr lang="en-US" sz="2000" dirty="0"/>
              <a:t> (MC)</a:t>
            </a:r>
          </a:p>
          <a:p>
            <a:pPr marL="621792" lvl="1" fontAlgn="auto">
              <a:spcBef>
                <a:spcPts val="324"/>
              </a:spcBef>
              <a:spcAft>
                <a:spcPts val="0"/>
              </a:spcAft>
              <a:buFont typeface="Verdana"/>
              <a:buChar char="◦"/>
              <a:defRPr/>
            </a:pPr>
            <a:r>
              <a:rPr lang="en-US" sz="1800" dirty="0"/>
              <a:t>CEDA </a:t>
            </a:r>
            <a:r>
              <a:rPr lang="en-US" sz="1800" dirty="0" err="1"/>
              <a:t>BoG</a:t>
            </a:r>
            <a:r>
              <a:rPr lang="en-US" sz="1800" dirty="0"/>
              <a:t> approved move to MC in June 2010</a:t>
            </a:r>
          </a:p>
          <a:p>
            <a:pPr marL="621792" lvl="1" fontAlgn="auto">
              <a:spcBef>
                <a:spcPts val="324"/>
              </a:spcBef>
              <a:spcAft>
                <a:spcPts val="0"/>
              </a:spcAft>
              <a:buFont typeface="Verdana"/>
              <a:buChar char="◦"/>
              <a:defRPr/>
            </a:pPr>
            <a:r>
              <a:rPr lang="en-US" sz="1800" dirty="0"/>
              <a:t>Migration completed Jan 2011 without any significant glitches</a:t>
            </a:r>
          </a:p>
          <a:p>
            <a:pPr marL="621792" lvl="1" fontAlgn="auto">
              <a:spcBef>
                <a:spcPts val="324"/>
              </a:spcBef>
              <a:spcAft>
                <a:spcPts val="0"/>
              </a:spcAft>
              <a:buFont typeface="Verdana"/>
              <a:buChar char="◦"/>
              <a:defRPr/>
            </a:pPr>
            <a:r>
              <a:rPr lang="en-US" sz="1800" dirty="0"/>
              <a:t>Many thanks to Sara Dailey, corresponding editor</a:t>
            </a:r>
          </a:p>
          <a:p>
            <a:pPr marL="621792" lvl="1" fontAlgn="auto">
              <a:spcBef>
                <a:spcPts val="324"/>
              </a:spcBef>
              <a:spcAft>
                <a:spcPts val="0"/>
              </a:spcAft>
              <a:buFont typeface="Verdana"/>
              <a:buChar char="◦"/>
              <a:defRPr/>
            </a:pPr>
            <a:r>
              <a:rPr lang="en-US" sz="1800" dirty="0"/>
              <a:t>Minor to-dos remain (DUDE, etc.) – should be done soon</a:t>
            </a:r>
          </a:p>
          <a:p>
            <a:pPr marL="109728" indent="0" fontAlgn="auto">
              <a:spcAft>
                <a:spcPts val="0"/>
              </a:spcAft>
              <a:buNone/>
              <a:defRPr/>
            </a:pPr>
            <a:endParaRPr lang="en-US" sz="2000" dirty="0"/>
          </a:p>
          <a:p>
            <a:pPr marL="365760" indent="-256032" fontAlgn="auto">
              <a:spcAft>
                <a:spcPts val="0"/>
              </a:spcAft>
              <a:buFont typeface="Wingdings 3"/>
              <a:buChar char=""/>
              <a:defRPr/>
            </a:pPr>
            <a:r>
              <a:rPr lang="en-US" sz="2000" dirty="0"/>
              <a:t>Administrative support: shared between TCAD and ESL</a:t>
            </a:r>
          </a:p>
          <a:p>
            <a:pPr marL="621792" lvl="1" fontAlgn="auto">
              <a:spcBef>
                <a:spcPts val="324"/>
              </a:spcBef>
              <a:spcAft>
                <a:spcPts val="0"/>
              </a:spcAft>
              <a:buFont typeface="Verdana"/>
              <a:buChar char="◦"/>
              <a:defRPr/>
            </a:pPr>
            <a:r>
              <a:rPr lang="en-US" sz="1800" dirty="0"/>
              <a:t>Working out extremely well, significantly lower cost than previous years with no loss in quality</a:t>
            </a:r>
          </a:p>
        </p:txBody>
      </p:sp>
      <p:sp>
        <p:nvSpPr>
          <p:cNvPr id="2" name="Title 1"/>
          <p:cNvSpPr>
            <a:spLocks noGrp="1"/>
          </p:cNvSpPr>
          <p:nvPr>
            <p:ph type="title"/>
          </p:nvPr>
        </p:nvSpPr>
        <p:spPr/>
        <p:txBody>
          <a:bodyPr/>
          <a:lstStyle/>
          <a:p>
            <a:pPr fontAlgn="auto">
              <a:spcAft>
                <a:spcPts val="0"/>
              </a:spcAft>
              <a:defRPr/>
            </a:pPr>
            <a:r>
              <a:rPr lang="en-US" dirty="0"/>
              <a:t>Administrative Miscellanea</a:t>
            </a:r>
          </a:p>
        </p:txBody>
      </p:sp>
      <p:sp>
        <p:nvSpPr>
          <p:cNvPr id="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6" name="Picture 5"/>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en-US"/>
              <a:t>Budget Highlights</a:t>
            </a:r>
          </a:p>
        </p:txBody>
      </p:sp>
      <p:graphicFrame>
        <p:nvGraphicFramePr>
          <p:cNvPr id="47107" name="Object 1001"/>
          <p:cNvGraphicFramePr>
            <a:graphicFrameLocks noChangeAspect="1"/>
          </p:cNvGraphicFramePr>
          <p:nvPr/>
        </p:nvGraphicFramePr>
        <p:xfrm>
          <a:off x="1898651" y="1490664"/>
          <a:ext cx="8416925" cy="4478337"/>
        </p:xfrm>
        <a:graphic>
          <a:graphicData uri="http://schemas.openxmlformats.org/presentationml/2006/ole">
            <mc:AlternateContent xmlns:mc="http://schemas.openxmlformats.org/markup-compatibility/2006">
              <mc:Choice xmlns:v="urn:schemas-microsoft-com:vml" Requires="v">
                <p:oleObj name="Worksheet" r:id="rId2" imgW="7124756" imgH="3733830" progId="Excel.Sheet.8">
                  <p:embed/>
                </p:oleObj>
              </mc:Choice>
              <mc:Fallback>
                <p:oleObj name="Worksheet" r:id="rId2" imgW="7124756" imgH="3733830" progId="Excel.Sheet.8">
                  <p:embed/>
                  <p:pic>
                    <p:nvPicPr>
                      <p:cNvPr id="47107" name="Object 1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651" y="1490664"/>
                        <a:ext cx="8416925" cy="447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5" name="Picture 4"/>
          <p:cNvPicPr>
            <a:picLocks noChangeAspect="1" noChangeArrowheads="1"/>
          </p:cNvPicPr>
          <p:nvPr/>
        </p:nvPicPr>
        <p:blipFill>
          <a:blip r:embed="rId4"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US"/>
              <a:t>IEEE D&amp;T: Historical Context </a:t>
            </a:r>
          </a:p>
        </p:txBody>
      </p:sp>
      <p:pic>
        <p:nvPicPr>
          <p:cNvPr id="48131" name="Picture 4"/>
          <p:cNvPicPr>
            <a:picLocks noChangeAspect="1" noChangeArrowheads="1"/>
          </p:cNvPicPr>
          <p:nvPr/>
        </p:nvPicPr>
        <p:blipFill>
          <a:blip r:embed="rId2" cstate="print"/>
          <a:srcRect/>
          <a:stretch>
            <a:fillRect/>
          </a:stretch>
        </p:blipFill>
        <p:spPr bwMode="auto">
          <a:xfrm>
            <a:off x="1828801" y="1534682"/>
            <a:ext cx="4714875" cy="4847068"/>
          </a:xfrm>
          <a:prstGeom prst="rect">
            <a:avLst/>
          </a:prstGeom>
          <a:noFill/>
          <a:ln w="12700">
            <a:noFill/>
            <a:miter lim="800000"/>
            <a:headEnd/>
            <a:tailEnd/>
          </a:ln>
          <a:effectLst/>
        </p:spPr>
      </p:pic>
      <p:pic>
        <p:nvPicPr>
          <p:cNvPr id="48132" name="Picture 5"/>
          <p:cNvPicPr>
            <a:picLocks noChangeAspect="1" noChangeArrowheads="1"/>
          </p:cNvPicPr>
          <p:nvPr/>
        </p:nvPicPr>
        <p:blipFill>
          <a:blip r:embed="rId3" cstate="print"/>
          <a:srcRect/>
          <a:stretch>
            <a:fillRect/>
          </a:stretch>
        </p:blipFill>
        <p:spPr bwMode="auto">
          <a:xfrm>
            <a:off x="6613526" y="1981201"/>
            <a:ext cx="3997325" cy="3425825"/>
          </a:xfrm>
          <a:prstGeom prst="rect">
            <a:avLst/>
          </a:prstGeom>
          <a:noFill/>
          <a:ln w="12700">
            <a:noFill/>
            <a:miter lim="800000"/>
            <a:headEnd/>
            <a:tailEnd/>
          </a:ln>
          <a:effectLst/>
        </p:spPr>
      </p:pic>
      <p:sp>
        <p:nvSpPr>
          <p:cNvPr id="48133" name="Rectangle 1"/>
          <p:cNvSpPr>
            <a:spLocks noChangeArrowheads="1"/>
          </p:cNvSpPr>
          <p:nvPr/>
        </p:nvSpPr>
        <p:spPr bwMode="auto">
          <a:xfrm>
            <a:off x="6096000" y="6229290"/>
            <a:ext cx="4419600"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000" dirty="0">
                <a:solidFill>
                  <a:srgbClr val="FFFFFF">
                    <a:lumMod val="50000"/>
                  </a:srgbClr>
                </a:solidFill>
                <a:latin typeface="Gill Sans" charset="0"/>
                <a:sym typeface="Gill Sans" charset="0"/>
              </a:rPr>
              <a:t>http://xor.ucsd.edu:9000/sc7pr1bCP2</a:t>
            </a:r>
          </a:p>
        </p:txBody>
      </p:sp>
      <p:sp>
        <p:nvSpPr>
          <p:cNvPr id="6"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7" name="Picture 4"/>
          <p:cNvPicPr>
            <a:picLocks noChangeAspect="1" noChangeArrowheads="1"/>
          </p:cNvPicPr>
          <p:nvPr/>
        </p:nvPicPr>
        <p:blipFill>
          <a:blip r:embed="rId4"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r>
              <a:rPr lang="en-US"/>
              <a:t>Some More Details</a:t>
            </a:r>
          </a:p>
        </p:txBody>
      </p:sp>
      <p:sp>
        <p:nvSpPr>
          <p:cNvPr id="50179" name="Rectangle 3"/>
          <p:cNvSpPr>
            <a:spLocks noGrp="1"/>
          </p:cNvSpPr>
          <p:nvPr>
            <p:ph type="body" idx="4294967295"/>
          </p:nvPr>
        </p:nvSpPr>
        <p:spPr/>
        <p:txBody>
          <a:bodyPr/>
          <a:lstStyle/>
          <a:p>
            <a:pPr>
              <a:defRPr/>
            </a:pPr>
            <a:r>
              <a:rPr lang="en-US" dirty="0"/>
              <a:t>Technical: </a:t>
            </a:r>
          </a:p>
          <a:p>
            <a:pPr lvl="1">
              <a:defRPr/>
            </a:pPr>
            <a:r>
              <a:rPr lang="en-US" dirty="0"/>
              <a:t>joint pub with CASS (15-20% ownership), 600 pages, 6 issues/year, 800 subs, 70% turnover</a:t>
            </a:r>
          </a:p>
          <a:p>
            <a:pPr>
              <a:defRPr/>
            </a:pPr>
            <a:r>
              <a:rPr lang="en-US" dirty="0"/>
              <a:t>2009: $164K revenue, $(66K) net loss</a:t>
            </a:r>
          </a:p>
          <a:p>
            <a:pPr>
              <a:defRPr/>
            </a:pPr>
            <a:r>
              <a:rPr lang="en-US" dirty="0"/>
              <a:t>2010 YTD: $149K revenue, $106K expense</a:t>
            </a:r>
          </a:p>
          <a:p>
            <a:pPr lvl="1">
              <a:defRPr/>
            </a:pPr>
            <a:r>
              <a:rPr lang="en-US" dirty="0"/>
              <a:t>$69K IEL, $23K CSDL, $37K member subs</a:t>
            </a:r>
          </a:p>
          <a:p>
            <a:pPr>
              <a:defRPr/>
            </a:pPr>
            <a:r>
              <a:rPr lang="en-US" dirty="0"/>
              <a:t>Major income: XPLORE, Major expense: editorial $56K, taxes</a:t>
            </a:r>
          </a:p>
          <a:p>
            <a:pPr>
              <a:defRPr/>
            </a:pPr>
            <a:r>
              <a:rPr lang="en-US" dirty="0"/>
              <a:t>$70K IEL revenue is pretty stable, $25K CSDL</a:t>
            </a:r>
          </a:p>
          <a:p>
            <a:pPr marL="0" indent="0">
              <a:buNone/>
              <a:defRPr/>
            </a:pPr>
            <a:endParaRPr lang="en-US" dirty="0"/>
          </a:p>
          <a:p>
            <a:pPr>
              <a:defRPr/>
            </a:pPr>
            <a:endParaRPr lang="en-US" dirty="0"/>
          </a:p>
          <a:p>
            <a:pPr>
              <a:defRPr/>
            </a:pPr>
            <a:endParaRPr lang="en-US" dirty="0"/>
          </a:p>
          <a:p>
            <a:pPr>
              <a:defRPr/>
            </a:pPr>
            <a:endParaRPr lang="en-US" dirty="0"/>
          </a:p>
        </p:txBody>
      </p:sp>
      <p:sp>
        <p:nvSpPr>
          <p:cNvPr id="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5" name="Picture 4"/>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r>
              <a:rPr lang="en-US"/>
              <a:t>Why CS Wants Out</a:t>
            </a:r>
          </a:p>
        </p:txBody>
      </p:sp>
      <p:sp>
        <p:nvSpPr>
          <p:cNvPr id="50179" name="Rectangle 3"/>
          <p:cNvSpPr>
            <a:spLocks noGrp="1"/>
          </p:cNvSpPr>
          <p:nvPr>
            <p:ph type="body" idx="4294967295"/>
          </p:nvPr>
        </p:nvSpPr>
        <p:spPr>
          <a:xfrm>
            <a:off x="1676400" y="1371601"/>
            <a:ext cx="4419600" cy="509587"/>
          </a:xfrm>
        </p:spPr>
        <p:txBody>
          <a:bodyPr/>
          <a:lstStyle/>
          <a:p>
            <a:r>
              <a:rPr lang="en-US" dirty="0"/>
              <a:t>1. Community, 2. Financials</a:t>
            </a:r>
          </a:p>
        </p:txBody>
      </p:sp>
      <p:pic>
        <p:nvPicPr>
          <p:cNvPr id="50180" name="Content Placeholder 7"/>
          <p:cNvPicPr>
            <a:picLocks noChangeArrowheads="1"/>
          </p:cNvPicPr>
          <p:nvPr/>
        </p:nvPicPr>
        <p:blipFill>
          <a:blip r:embed="rId2" cstate="print"/>
          <a:srcRect/>
          <a:stretch>
            <a:fillRect/>
          </a:stretch>
        </p:blipFill>
        <p:spPr bwMode="auto">
          <a:xfrm>
            <a:off x="1676400" y="2057400"/>
            <a:ext cx="4419600" cy="4038600"/>
          </a:xfrm>
          <a:prstGeom prst="rect">
            <a:avLst/>
          </a:prstGeom>
          <a:noFill/>
          <a:ln w="9525">
            <a:noFill/>
            <a:miter lim="800000"/>
            <a:headEnd/>
            <a:tailEnd/>
          </a:ln>
        </p:spPr>
      </p:pic>
      <p:graphicFrame>
        <p:nvGraphicFramePr>
          <p:cNvPr id="6" name="Chart 5"/>
          <p:cNvGraphicFramePr/>
          <p:nvPr/>
        </p:nvGraphicFramePr>
        <p:xfrm>
          <a:off x="5795192" y="1376001"/>
          <a:ext cx="4645389" cy="2587375"/>
        </p:xfrm>
        <a:graphic>
          <a:graphicData uri="http://schemas.openxmlformats.org/drawingml/2006/chart">
            <c:chart xmlns:c="http://schemas.openxmlformats.org/drawingml/2006/chart" xmlns:r="http://schemas.openxmlformats.org/officeDocument/2006/relationships" r:id="rId3"/>
          </a:graphicData>
        </a:graphic>
      </p:graphicFrame>
      <p:pic>
        <p:nvPicPr>
          <p:cNvPr id="50182" name="Content Placeholder 4"/>
          <p:cNvPicPr>
            <a:picLocks noChangeArrowheads="1"/>
          </p:cNvPicPr>
          <p:nvPr/>
        </p:nvPicPr>
        <p:blipFill>
          <a:blip r:embed="rId4" cstate="print"/>
          <a:srcRect/>
          <a:stretch>
            <a:fillRect/>
          </a:stretch>
        </p:blipFill>
        <p:spPr bwMode="auto">
          <a:xfrm>
            <a:off x="5486400" y="4343400"/>
            <a:ext cx="5181600" cy="2286000"/>
          </a:xfrm>
          <a:prstGeom prst="rect">
            <a:avLst/>
          </a:prstGeom>
          <a:noFill/>
          <a:ln w="9525">
            <a:noFill/>
            <a:miter lim="800000"/>
            <a:headEnd/>
            <a:tailEnd/>
          </a:ln>
        </p:spPr>
      </p:pic>
      <p:sp>
        <p:nvSpPr>
          <p:cNvPr id="7"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8" name="Picture 4"/>
          <p:cNvPicPr>
            <a:picLocks noChangeAspect="1" noChangeArrowheads="1"/>
          </p:cNvPicPr>
          <p:nvPr/>
        </p:nvPicPr>
        <p:blipFill>
          <a:blip r:embed="rId5"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r>
              <a:rPr lang="en-US" sz="2800" dirty="0"/>
              <a:t>Reality Requires CS to Readjust </a:t>
            </a:r>
            <a:br>
              <a:rPr lang="en-US" sz="2800" dirty="0"/>
            </a:br>
            <a:r>
              <a:rPr lang="en-US" sz="2800" dirty="0"/>
              <a:t>To Meet Its Competitive Challenges</a:t>
            </a:r>
          </a:p>
        </p:txBody>
      </p:sp>
      <p:pic>
        <p:nvPicPr>
          <p:cNvPr id="51203" name="Content Placeholder 4"/>
          <p:cNvPicPr>
            <a:picLocks noChangeArrowheads="1"/>
          </p:cNvPicPr>
          <p:nvPr/>
        </p:nvPicPr>
        <p:blipFill>
          <a:blip r:embed="rId2" cstate="print"/>
          <a:srcRect/>
          <a:stretch>
            <a:fillRect/>
          </a:stretch>
        </p:blipFill>
        <p:spPr bwMode="auto">
          <a:xfrm>
            <a:off x="2133600" y="1447800"/>
            <a:ext cx="7778750" cy="5041900"/>
          </a:xfrm>
          <a:prstGeom prst="rect">
            <a:avLst/>
          </a:prstGeom>
          <a:noFill/>
          <a:ln w="9525">
            <a:noFill/>
            <a:miter lim="800000"/>
            <a:headEnd/>
            <a:tailEnd/>
          </a:ln>
        </p:spPr>
      </p:pic>
      <p:sp>
        <p:nvSpPr>
          <p:cNvPr id="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5" name="Picture 4"/>
          <p:cNvPicPr>
            <a:picLocks noChangeAspect="1" noChangeArrowheads="1"/>
          </p:cNvPicPr>
          <p:nvPr/>
        </p:nvPicPr>
        <p:blipFill>
          <a:blip r:embed="rId3"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259"/>
          <p:cNvPicPr>
            <a:picLocks noChangeAspect="1" noChangeArrowheads="1"/>
          </p:cNvPicPr>
          <p:nvPr/>
        </p:nvPicPr>
        <p:blipFill>
          <a:blip r:embed="rId2" cstate="print"/>
          <a:srcRect/>
          <a:stretch>
            <a:fillRect/>
          </a:stretch>
        </p:blipFill>
        <p:spPr bwMode="auto">
          <a:xfrm>
            <a:off x="5261504" y="0"/>
            <a:ext cx="5406496" cy="6477000"/>
          </a:xfrm>
          <a:prstGeom prst="rect">
            <a:avLst/>
          </a:prstGeom>
          <a:noFill/>
          <a:ln w="9525">
            <a:noFill/>
            <a:miter lim="800000"/>
            <a:headEnd/>
            <a:tailEnd/>
          </a:ln>
          <a:effectLst/>
        </p:spPr>
      </p:pic>
      <p:sp>
        <p:nvSpPr>
          <p:cNvPr id="52227" name="TextBox 1"/>
          <p:cNvSpPr txBox="1">
            <a:spLocks noChangeArrowheads="1"/>
          </p:cNvSpPr>
          <p:nvPr/>
        </p:nvSpPr>
        <p:spPr bwMode="auto">
          <a:xfrm>
            <a:off x="2007333" y="1447801"/>
            <a:ext cx="2869696" cy="95410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800" dirty="0">
                <a:solidFill>
                  <a:srgbClr val="000000"/>
                </a:solidFill>
                <a:latin typeface="Gill Sans" charset="0"/>
                <a:sym typeface="Gill Sans" charset="0"/>
              </a:rPr>
              <a:t>661 Subs 2/7/11</a:t>
            </a:r>
          </a:p>
          <a:p>
            <a:pPr algn="ctr" fontAlgn="base">
              <a:spcBef>
                <a:spcPct val="0"/>
              </a:spcBef>
              <a:spcAft>
                <a:spcPct val="0"/>
              </a:spcAft>
            </a:pPr>
            <a:r>
              <a:rPr lang="en-US" sz="2800" dirty="0">
                <a:solidFill>
                  <a:srgbClr val="000000"/>
                </a:solidFill>
                <a:latin typeface="Gill Sans" charset="0"/>
                <a:sym typeface="Gill Sans" charset="0"/>
              </a:rPr>
              <a:t>=588 CS + 73 CASS</a:t>
            </a:r>
          </a:p>
        </p:txBody>
      </p:sp>
      <p:sp>
        <p:nvSpPr>
          <p:cNvPr id="52228" name="Rectangle 2"/>
          <p:cNvSpPr>
            <a:spLocks noChangeArrowheads="1"/>
          </p:cNvSpPr>
          <p:nvPr/>
        </p:nvSpPr>
        <p:spPr bwMode="auto">
          <a:xfrm>
            <a:off x="1600200" y="2351782"/>
            <a:ext cx="3733800" cy="1077218"/>
          </a:xfrm>
          <a:prstGeom prst="rect">
            <a:avLst/>
          </a:prstGeom>
          <a:noFill/>
          <a:ln w="9525">
            <a:noFill/>
            <a:miter lim="800000"/>
            <a:headEnd/>
            <a:tailEnd/>
          </a:ln>
        </p:spPr>
        <p:txBody>
          <a:bodyPr wrap="square">
            <a:spAutoFit/>
          </a:bodyPr>
          <a:lstStyle/>
          <a:p>
            <a:pPr algn="ctr" fontAlgn="base">
              <a:spcBef>
                <a:spcPct val="0"/>
              </a:spcBef>
              <a:spcAft>
                <a:spcPct val="0"/>
              </a:spcAft>
            </a:pPr>
            <a:r>
              <a:rPr lang="fr-FR" sz="1600" dirty="0">
                <a:solidFill>
                  <a:srgbClr val="000000"/>
                </a:solidFill>
                <a:latin typeface="Gill Sans" charset="0"/>
                <a:sym typeface="Gill Sans" charset="0"/>
              </a:rPr>
              <a:t>D&amp;T </a:t>
            </a:r>
            <a:r>
              <a:rPr lang="fr-FR" sz="1600" dirty="0" err="1">
                <a:solidFill>
                  <a:srgbClr val="000000"/>
                </a:solidFill>
                <a:latin typeface="Gill Sans" charset="0"/>
                <a:sym typeface="Gill Sans" charset="0"/>
              </a:rPr>
              <a:t>Income</a:t>
            </a:r>
            <a:r>
              <a:rPr lang="fr-FR" sz="1600" dirty="0">
                <a:solidFill>
                  <a:srgbClr val="000000"/>
                </a:solidFill>
                <a:latin typeface="Gill Sans" charset="0"/>
                <a:sym typeface="Gill Sans" charset="0"/>
              </a:rPr>
              <a:t>:</a:t>
            </a:r>
            <a:br>
              <a:rPr lang="fr-FR" sz="1600" dirty="0">
                <a:solidFill>
                  <a:srgbClr val="000000"/>
                </a:solidFill>
                <a:latin typeface="Gill Sans" charset="0"/>
                <a:sym typeface="Gill Sans" charset="0"/>
              </a:rPr>
            </a:br>
            <a:r>
              <a:rPr lang="fr-FR" sz="1600" dirty="0">
                <a:solidFill>
                  <a:srgbClr val="000000"/>
                </a:solidFill>
                <a:latin typeface="Gill Sans" charset="0"/>
                <a:sym typeface="Gill Sans" charset="0"/>
              </a:rPr>
              <a:t>2007   $197,559   70% </a:t>
            </a:r>
            <a:r>
              <a:rPr lang="fr-FR" sz="1600" dirty="0" err="1">
                <a:solidFill>
                  <a:srgbClr val="000000"/>
                </a:solidFill>
                <a:latin typeface="Gill Sans" charset="0"/>
                <a:sym typeface="Gill Sans" charset="0"/>
              </a:rPr>
              <a:t>retention</a:t>
            </a:r>
            <a:endParaRPr lang="fr-FR" sz="1600" dirty="0">
              <a:solidFill>
                <a:srgbClr val="000000"/>
              </a:solidFill>
              <a:latin typeface="Gill Sans" charset="0"/>
              <a:sym typeface="Gill Sans" charset="0"/>
            </a:endParaRPr>
          </a:p>
          <a:p>
            <a:pPr algn="ctr" fontAlgn="base">
              <a:spcBef>
                <a:spcPct val="0"/>
              </a:spcBef>
              <a:spcAft>
                <a:spcPct val="0"/>
              </a:spcAft>
            </a:pPr>
            <a:r>
              <a:rPr lang="fr-FR" sz="1600" dirty="0">
                <a:solidFill>
                  <a:srgbClr val="000000"/>
                </a:solidFill>
                <a:latin typeface="Gill Sans" charset="0"/>
                <a:sym typeface="Gill Sans" charset="0"/>
              </a:rPr>
              <a:t>2008   $188,136   71% </a:t>
            </a:r>
            <a:r>
              <a:rPr lang="fr-FR" sz="1600" dirty="0" err="1">
                <a:solidFill>
                  <a:srgbClr val="000000"/>
                </a:solidFill>
                <a:latin typeface="Gill Sans" charset="0"/>
                <a:sym typeface="Gill Sans" charset="0"/>
              </a:rPr>
              <a:t>retention</a:t>
            </a:r>
            <a:r>
              <a:rPr lang="fr-FR" sz="1600" dirty="0">
                <a:solidFill>
                  <a:srgbClr val="000000"/>
                </a:solidFill>
                <a:latin typeface="Gill Sans" charset="0"/>
                <a:sym typeface="Gill Sans" charset="0"/>
              </a:rPr>
              <a:t>        </a:t>
            </a:r>
          </a:p>
          <a:p>
            <a:pPr algn="ctr" fontAlgn="base">
              <a:spcBef>
                <a:spcPct val="0"/>
              </a:spcBef>
              <a:spcAft>
                <a:spcPct val="0"/>
              </a:spcAft>
            </a:pPr>
            <a:r>
              <a:rPr lang="fr-FR" sz="1600" dirty="0">
                <a:solidFill>
                  <a:srgbClr val="000000"/>
                </a:solidFill>
                <a:latin typeface="Gill Sans" charset="0"/>
                <a:sym typeface="Gill Sans" charset="0"/>
              </a:rPr>
              <a:t>2009   $164,168   72% </a:t>
            </a:r>
            <a:r>
              <a:rPr lang="fr-FR" sz="1600" dirty="0" err="1">
                <a:solidFill>
                  <a:srgbClr val="000000"/>
                </a:solidFill>
                <a:latin typeface="Gill Sans" charset="0"/>
                <a:sym typeface="Gill Sans" charset="0"/>
              </a:rPr>
              <a:t>retention</a:t>
            </a:r>
            <a:endParaRPr lang="fr-FR" sz="1600" dirty="0">
              <a:solidFill>
                <a:srgbClr val="000000"/>
              </a:solidFill>
              <a:latin typeface="Gill Sans" charset="0"/>
              <a:sym typeface="Gill Sans" charset="0"/>
            </a:endParaRPr>
          </a:p>
        </p:txBody>
      </p:sp>
      <p:sp>
        <p:nvSpPr>
          <p:cNvPr id="52229" name="Rectangle 3"/>
          <p:cNvSpPr>
            <a:spLocks noChangeArrowheads="1"/>
          </p:cNvSpPr>
          <p:nvPr/>
        </p:nvSpPr>
        <p:spPr bwMode="auto">
          <a:xfrm>
            <a:off x="1725614" y="3429001"/>
            <a:ext cx="3455987" cy="313932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100" dirty="0">
                <a:solidFill>
                  <a:srgbClr val="000000"/>
                </a:solidFill>
                <a:latin typeface="Gill Sans" charset="0"/>
                <a:sym typeface="Gill Sans" charset="0"/>
              </a:rPr>
              <a:t>IEL USAGE: D&amp;T content uptake has actually picked up this year. The  numbers are showing about 4x increase in member use data (from 68 in  2008 to 271 in 2009, to 163 in 2010). This is bound to have an impact on  their bottom-line. May be this is small component of their overall  financial breakdown, but usually such bump is  correlated with online access. </a:t>
            </a:r>
          </a:p>
          <a:p>
            <a:pPr algn="ctr" fontAlgn="base">
              <a:spcBef>
                <a:spcPct val="0"/>
              </a:spcBef>
              <a:spcAft>
                <a:spcPct val="0"/>
              </a:spcAft>
            </a:pPr>
            <a:br>
              <a:rPr lang="en-US" sz="1100" dirty="0">
                <a:solidFill>
                  <a:srgbClr val="000000"/>
                </a:solidFill>
                <a:latin typeface="Gill Sans" charset="0"/>
                <a:sym typeface="Gill Sans" charset="0"/>
              </a:rPr>
            </a:br>
            <a:r>
              <a:rPr lang="en-US" sz="1100" i="1" dirty="0">
                <a:solidFill>
                  <a:srgbClr val="000000"/>
                </a:solidFill>
                <a:latin typeface="Gill Sans" charset="0"/>
                <a:sym typeface="Gill Sans" charset="0"/>
              </a:rPr>
              <a:t>Member   Use Jan-Jun 2010 Ordered by Publication Title</a:t>
            </a:r>
            <a:endParaRPr lang="en-US" sz="1100" dirty="0">
              <a:solidFill>
                <a:srgbClr val="000000"/>
              </a:solidFill>
              <a:latin typeface="Gill Sans" charset="0"/>
              <a:sym typeface="Gill Sans" charset="0"/>
            </a:endParaRPr>
          </a:p>
          <a:p>
            <a:pPr algn="ctr" fontAlgn="base">
              <a:spcBef>
                <a:spcPct val="0"/>
              </a:spcBef>
              <a:spcAft>
                <a:spcPct val="0"/>
              </a:spcAft>
            </a:pPr>
            <a:endParaRPr lang="en-US" sz="1100" dirty="0">
              <a:solidFill>
                <a:srgbClr val="000000"/>
              </a:solidFill>
              <a:latin typeface="Gill Sans" charset="0"/>
              <a:sym typeface="Gill Sans" charset="0"/>
            </a:endParaRPr>
          </a:p>
          <a:p>
            <a:pPr algn="ctr" fontAlgn="base">
              <a:spcBef>
                <a:spcPct val="0"/>
              </a:spcBef>
              <a:spcAft>
                <a:spcPct val="0"/>
              </a:spcAft>
            </a:pPr>
            <a:r>
              <a:rPr lang="en-US" sz="1100" dirty="0">
                <a:solidFill>
                  <a:srgbClr val="000000"/>
                </a:solidFill>
                <a:latin typeface="Gill Sans" charset="0"/>
                <a:sym typeface="Gill Sans" charset="0"/>
              </a:rPr>
              <a:t>Publication: 93/94/95/96/97/98/99/00/01/02/03/04/05/06/07/08/09/10    Sum</a:t>
            </a:r>
          </a:p>
          <a:p>
            <a:pPr algn="ctr" fontAlgn="base">
              <a:spcBef>
                <a:spcPct val="0"/>
              </a:spcBef>
              <a:spcAft>
                <a:spcPct val="0"/>
              </a:spcAft>
            </a:pPr>
            <a:r>
              <a:rPr lang="en-US" sz="1100" dirty="0">
                <a:solidFill>
                  <a:srgbClr val="000000"/>
                </a:solidFill>
                <a:latin typeface="Gill Sans" charset="0"/>
                <a:sym typeface="Gill Sans" charset="0"/>
              </a:rPr>
              <a:t>D&amp;T: 25, 11, 2, 10, 14, 9, 17, 7, 21, 35, 19, 42, 43, 45, 77, 68, 271, 163    920</a:t>
            </a:r>
          </a:p>
          <a:p>
            <a:pPr algn="ctr" fontAlgn="base">
              <a:spcBef>
                <a:spcPct val="0"/>
              </a:spcBef>
              <a:spcAft>
                <a:spcPct val="0"/>
              </a:spcAft>
            </a:pPr>
            <a:endParaRPr lang="en-US" sz="1100" dirty="0">
              <a:solidFill>
                <a:srgbClr val="000000"/>
              </a:solidFill>
              <a:latin typeface="Gill Sans" charset="0"/>
              <a:sym typeface="Gill Sans" charset="0"/>
            </a:endParaRPr>
          </a:p>
          <a:p>
            <a:pPr algn="ctr" fontAlgn="base">
              <a:spcBef>
                <a:spcPct val="0"/>
              </a:spcBef>
              <a:spcAft>
                <a:spcPct val="0"/>
              </a:spcAft>
            </a:pPr>
            <a:r>
              <a:rPr lang="en-US" sz="1100" dirty="0">
                <a:solidFill>
                  <a:srgbClr val="000000"/>
                </a:solidFill>
                <a:latin typeface="Gill Sans" charset="0"/>
                <a:sym typeface="Gill Sans" charset="0"/>
              </a:rPr>
              <a:t>TCAD: 31, 41, 38, 40, 31, 35, 36, 32, 32, 49, 45, 64, 60, 104, 95, 148, 147, 483      1,671</a:t>
            </a:r>
          </a:p>
        </p:txBody>
      </p:sp>
      <p:sp>
        <p:nvSpPr>
          <p:cNvPr id="2" name="TextBox 1"/>
          <p:cNvSpPr txBox="1"/>
          <p:nvPr/>
        </p:nvSpPr>
        <p:spPr>
          <a:xfrm>
            <a:off x="1905000" y="540604"/>
            <a:ext cx="2971800" cy="83099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base">
              <a:spcBef>
                <a:spcPct val="0"/>
              </a:spcBef>
              <a:spcAft>
                <a:spcPct val="0"/>
              </a:spcAft>
              <a:defRPr/>
            </a:pPr>
            <a:r>
              <a:rPr lang="en-US" sz="2400" dirty="0">
                <a:solidFill>
                  <a:srgbClr val="FFFFFF"/>
                </a:solidFill>
                <a:latin typeface="Arial Bold"/>
                <a:sym typeface="Gill Sans" charset="0"/>
              </a:rPr>
              <a:t>Good, Bad and Ugly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1676400" y="5410200"/>
            <a:ext cx="3733800" cy="1066800"/>
          </a:xfrm>
        </p:spPr>
        <p:txBody>
          <a:bodyPr/>
          <a:lstStyle/>
          <a:p>
            <a:r>
              <a:rPr lang="en-US" sz="1800" dirty="0">
                <a:solidFill>
                  <a:srgbClr val="0000FF"/>
                </a:solidFill>
              </a:rPr>
              <a:t>D&amp;T/CEDA: no taxes, streamlined production, bundled products, less fulfillment costs</a:t>
            </a:r>
          </a:p>
        </p:txBody>
      </p:sp>
      <p:pic>
        <p:nvPicPr>
          <p:cNvPr id="53251" name="Picture 2457"/>
          <p:cNvPicPr>
            <a:picLocks noChangeAspect="1" noChangeArrowheads="1"/>
          </p:cNvPicPr>
          <p:nvPr/>
        </p:nvPicPr>
        <p:blipFill>
          <a:blip r:embed="rId2" cstate="print"/>
          <a:srcRect/>
          <a:stretch>
            <a:fillRect/>
          </a:stretch>
        </p:blipFill>
        <p:spPr bwMode="auto">
          <a:xfrm>
            <a:off x="1625600" y="1219201"/>
            <a:ext cx="3708400" cy="4094163"/>
          </a:xfrm>
          <a:prstGeom prst="rect">
            <a:avLst/>
          </a:prstGeom>
          <a:noFill/>
          <a:ln w="9525">
            <a:noFill/>
            <a:miter lim="800000"/>
            <a:headEnd/>
            <a:tailEnd/>
          </a:ln>
          <a:effectLst/>
        </p:spPr>
      </p:pic>
      <p:pic>
        <p:nvPicPr>
          <p:cNvPr id="53252" name="Picture 3422"/>
          <p:cNvPicPr>
            <a:picLocks noChangeAspect="1" noChangeArrowheads="1"/>
          </p:cNvPicPr>
          <p:nvPr/>
        </p:nvPicPr>
        <p:blipFill>
          <a:blip r:embed="rId3" cstate="print"/>
          <a:srcRect/>
          <a:stretch>
            <a:fillRect/>
          </a:stretch>
        </p:blipFill>
        <p:spPr bwMode="auto">
          <a:xfrm>
            <a:off x="5418138" y="0"/>
            <a:ext cx="5249862" cy="6858000"/>
          </a:xfrm>
          <a:prstGeom prst="rect">
            <a:avLst/>
          </a:prstGeom>
          <a:noFill/>
          <a:ln w="9525">
            <a:noFill/>
            <a:miter lim="800000"/>
            <a:headEnd/>
            <a:tailEnd/>
          </a:ln>
          <a:effectLst/>
        </p:spPr>
      </p:pic>
      <p:sp>
        <p:nvSpPr>
          <p:cNvPr id="5" name="TextBox 4"/>
          <p:cNvSpPr txBox="1"/>
          <p:nvPr/>
        </p:nvSpPr>
        <p:spPr>
          <a:xfrm>
            <a:off x="2133600" y="304801"/>
            <a:ext cx="2971800" cy="954107"/>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fontAlgn="base">
              <a:spcBef>
                <a:spcPct val="0"/>
              </a:spcBef>
              <a:spcAft>
                <a:spcPct val="0"/>
              </a:spcAft>
              <a:defRPr/>
            </a:pPr>
            <a:r>
              <a:rPr lang="en-US" sz="2800" dirty="0">
                <a:solidFill>
                  <a:srgbClr val="FFFFFF"/>
                </a:solidFill>
                <a:latin typeface="Arial Bold"/>
                <a:sym typeface="Gill Sans" charset="0"/>
              </a:rPr>
              <a:t>Cleaner, and Not So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p:cNvPicPr>
            <a:picLocks noChangeAspect="1" noChangeArrowheads="1"/>
          </p:cNvPicPr>
          <p:nvPr/>
        </p:nvPicPr>
        <p:blipFill>
          <a:blip r:embed="rId2" cstate="print"/>
          <a:srcRect/>
          <a:stretch>
            <a:fillRect/>
          </a:stretch>
        </p:blipFill>
        <p:spPr bwMode="auto">
          <a:xfrm>
            <a:off x="5937250" y="47625"/>
            <a:ext cx="4730750" cy="6578600"/>
          </a:xfrm>
          <a:prstGeom prst="rect">
            <a:avLst/>
          </a:prstGeom>
          <a:noFill/>
          <a:ln w="12700">
            <a:noFill/>
            <a:miter lim="800000"/>
            <a:headEnd/>
            <a:tailEnd/>
          </a:ln>
          <a:effectLst/>
        </p:spPr>
      </p:pic>
      <p:pic>
        <p:nvPicPr>
          <p:cNvPr id="54275" name="Picture 3422"/>
          <p:cNvPicPr>
            <a:picLocks noChangeAspect="1" noChangeArrowheads="1"/>
          </p:cNvPicPr>
          <p:nvPr/>
        </p:nvPicPr>
        <p:blipFill>
          <a:blip r:embed="rId3" cstate="print"/>
          <a:srcRect/>
          <a:stretch>
            <a:fillRect/>
          </a:stretch>
        </p:blipFill>
        <p:spPr bwMode="auto">
          <a:xfrm>
            <a:off x="1600201" y="76200"/>
            <a:ext cx="4316413" cy="5638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2209801" y="0"/>
            <a:ext cx="7713663" cy="1371600"/>
          </a:xfrm>
        </p:spPr>
        <p:txBody>
          <a:bodyPr/>
          <a:lstStyle/>
          <a:p>
            <a:r>
              <a:rPr lang="en-US" dirty="0"/>
              <a:t>What is New (Since ICCAD 2010)?</a:t>
            </a:r>
          </a:p>
        </p:txBody>
      </p:sp>
      <p:sp>
        <p:nvSpPr>
          <p:cNvPr id="27651" name="Rectangle 3"/>
          <p:cNvSpPr>
            <a:spLocks noGrp="1"/>
          </p:cNvSpPr>
          <p:nvPr>
            <p:ph type="body" idx="4294967295"/>
          </p:nvPr>
        </p:nvSpPr>
        <p:spPr/>
        <p:txBody>
          <a:bodyPr/>
          <a:lstStyle/>
          <a:p>
            <a:endParaRPr lang="en-US" dirty="0">
              <a:solidFill>
                <a:srgbClr val="0000FF"/>
              </a:solidFill>
            </a:endParaRPr>
          </a:p>
          <a:p>
            <a:r>
              <a:rPr lang="en-US" dirty="0">
                <a:solidFill>
                  <a:srgbClr val="0000FF"/>
                </a:solidFill>
              </a:rPr>
              <a:t>Wow! What a year!? Yours truly almost resigned...</a:t>
            </a:r>
          </a:p>
          <a:p>
            <a:pPr lvl="1"/>
            <a:endParaRPr lang="en-US" dirty="0"/>
          </a:p>
          <a:p>
            <a:r>
              <a:rPr lang="en-US" dirty="0"/>
              <a:t>IEEE D&amp;T transition firmed</a:t>
            </a:r>
          </a:p>
          <a:p>
            <a:r>
              <a:rPr lang="en-US" dirty="0"/>
              <a:t>ESL submissions and publications on target</a:t>
            </a:r>
          </a:p>
          <a:p>
            <a:pPr lvl="1"/>
            <a:r>
              <a:rPr lang="en-US" dirty="0"/>
              <a:t>ESL completely on track for publication schedule</a:t>
            </a:r>
          </a:p>
          <a:p>
            <a:r>
              <a:rPr lang="en-US" dirty="0"/>
              <a:t>EIC selection process completed for ESL</a:t>
            </a:r>
          </a:p>
          <a:p>
            <a:endParaRPr lang="en-US" dirty="0"/>
          </a:p>
          <a:p>
            <a:r>
              <a:rPr lang="en-US" dirty="0"/>
              <a:t>I am getting ready to relax.</a:t>
            </a:r>
          </a:p>
        </p:txBody>
      </p:sp>
      <p:sp>
        <p:nvSpPr>
          <p:cNvPr id="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5" name="Picture 4"/>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t>CEDA with CASS and SSCS</a:t>
            </a:r>
          </a:p>
        </p:txBody>
      </p:sp>
      <p:sp>
        <p:nvSpPr>
          <p:cNvPr id="55299" name="Content Placeholder 2"/>
          <p:cNvSpPr>
            <a:spLocks noGrp="1"/>
          </p:cNvSpPr>
          <p:nvPr>
            <p:ph sz="quarter" idx="1"/>
          </p:nvPr>
        </p:nvSpPr>
        <p:spPr>
          <a:xfrm>
            <a:off x="1981200" y="1371601"/>
            <a:ext cx="8229600" cy="4784725"/>
          </a:xfrm>
        </p:spPr>
        <p:txBody>
          <a:bodyPr/>
          <a:lstStyle/>
          <a:p>
            <a:r>
              <a:rPr lang="en-US" dirty="0"/>
              <a:t>MOU passed with unanimous vote of CEDA 4/27/2011</a:t>
            </a:r>
          </a:p>
          <a:p>
            <a:pPr lvl="1"/>
            <a:r>
              <a:rPr lang="en-US" dirty="0"/>
              <a:t>Effective January 2012</a:t>
            </a:r>
          </a:p>
          <a:p>
            <a:pPr lvl="1"/>
            <a:r>
              <a:rPr lang="en-US" dirty="0"/>
              <a:t>Acknowledge and support TTTC activities</a:t>
            </a:r>
          </a:p>
          <a:p>
            <a:pPr lvl="1"/>
            <a:r>
              <a:rPr lang="en-US" dirty="0"/>
              <a:t>Equal financial partners</a:t>
            </a:r>
          </a:p>
          <a:p>
            <a:pPr lvl="1"/>
            <a:r>
              <a:rPr lang="en-US" dirty="0"/>
              <a:t>3-year period for partnership renewal. CEDA starts as administrative partner</a:t>
            </a:r>
          </a:p>
          <a:p>
            <a:pPr lvl="1"/>
            <a:r>
              <a:rPr lang="en-US" dirty="0"/>
              <a:t>Steering Committee.</a:t>
            </a:r>
          </a:p>
          <a:p>
            <a:r>
              <a:rPr lang="en-US" dirty="0"/>
              <a:t>Next Steps: </a:t>
            </a:r>
          </a:p>
          <a:p>
            <a:pPr lvl="1"/>
            <a:r>
              <a:rPr lang="en-US" dirty="0"/>
              <a:t>Approvals from CASS, SSCS BOG</a:t>
            </a:r>
          </a:p>
          <a:p>
            <a:pPr lvl="1"/>
            <a:r>
              <a:rPr lang="en-US" dirty="0"/>
              <a:t>CS Transfer.</a:t>
            </a:r>
          </a:p>
        </p:txBody>
      </p:sp>
      <p:sp>
        <p:nvSpPr>
          <p:cNvPr id="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5" name="Picture 4"/>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a:t>Negotiated Settlement with CS</a:t>
            </a:r>
          </a:p>
        </p:txBody>
      </p:sp>
      <p:sp>
        <p:nvSpPr>
          <p:cNvPr id="4" name="Content Placeholder 3"/>
          <p:cNvSpPr>
            <a:spLocks noGrp="1"/>
          </p:cNvSpPr>
          <p:nvPr>
            <p:ph sz="quarter" idx="1"/>
          </p:nvPr>
        </p:nvSpPr>
        <p:spPr>
          <a:xfrm>
            <a:off x="1981200" y="1371601"/>
            <a:ext cx="8229600" cy="4784725"/>
          </a:xfrm>
        </p:spPr>
        <p:txBody>
          <a:bodyPr>
            <a:normAutofit/>
          </a:bodyPr>
          <a:lstStyle/>
          <a:p>
            <a:pPr>
              <a:defRPr/>
            </a:pPr>
            <a:r>
              <a:rPr lang="en-US" dirty="0"/>
              <a:t>Computer Society transfers D&amp;T to CEDA.</a:t>
            </a:r>
          </a:p>
          <a:p>
            <a:pPr lvl="1">
              <a:defRPr/>
            </a:pPr>
            <a:r>
              <a:rPr lang="en-US" dirty="0"/>
              <a:t>Preliminary approval by unanimous vote by CS BOG 2/4/2011</a:t>
            </a:r>
          </a:p>
          <a:p>
            <a:pPr lvl="1">
              <a:defRPr/>
            </a:pPr>
            <a:r>
              <a:rPr lang="en-US" dirty="0"/>
              <a:t>Final approval by unanimous vote by BOG 5/31/2011</a:t>
            </a:r>
          </a:p>
          <a:p>
            <a:pPr>
              <a:defRPr/>
            </a:pPr>
            <a:r>
              <a:rPr lang="en-US" dirty="0"/>
              <a:t>MOU</a:t>
            </a:r>
          </a:p>
          <a:p>
            <a:pPr lvl="1">
              <a:defRPr/>
            </a:pPr>
            <a:r>
              <a:rPr lang="en-US" dirty="0"/>
              <a:t>CEDA takes over D&amp;T 1/1/2012</a:t>
            </a:r>
          </a:p>
          <a:p>
            <a:pPr lvl="1">
              <a:defRPr/>
            </a:pPr>
            <a:r>
              <a:rPr lang="en-US" dirty="0"/>
              <a:t>CEDA maintains logo and look of D&amp;T</a:t>
            </a:r>
          </a:p>
          <a:p>
            <a:pPr lvl="1">
              <a:defRPr/>
            </a:pPr>
            <a:r>
              <a:rPr lang="en-US" dirty="0"/>
              <a:t>D&amp;T included in CSDL 2012-2014, stop after that.</a:t>
            </a:r>
          </a:p>
          <a:p>
            <a:pPr lvl="1">
              <a:defRPr/>
            </a:pPr>
            <a:r>
              <a:rPr lang="en-US" dirty="0"/>
              <a:t>No CSDL revenue effective 1/1/2012. All others to CEDA.</a:t>
            </a:r>
          </a:p>
          <a:p>
            <a:pPr>
              <a:defRPr/>
            </a:pPr>
            <a:r>
              <a:rPr lang="en-US" dirty="0"/>
              <a:t>Adopted by CEDA 4/27/2011.</a:t>
            </a:r>
          </a:p>
          <a:p>
            <a:pPr>
              <a:defRPr/>
            </a:pPr>
            <a:r>
              <a:rPr lang="en-US" dirty="0"/>
              <a:t>Next Steps: Form SC, EIC Search, Negotiate publisher.</a:t>
            </a:r>
          </a:p>
          <a:p>
            <a:pPr>
              <a:defRPr/>
            </a:pPr>
            <a:endParaRPr lang="en-US" dirty="0"/>
          </a:p>
        </p:txBody>
      </p:sp>
      <p:sp>
        <p:nvSpPr>
          <p:cNvPr id="5"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6" name="Picture 4"/>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Outlook Bright, Challenges Loom</a:t>
            </a:r>
          </a:p>
        </p:txBody>
      </p:sp>
      <p:sp>
        <p:nvSpPr>
          <p:cNvPr id="57347" name="Content Placeholder 2"/>
          <p:cNvSpPr>
            <a:spLocks noGrp="1"/>
          </p:cNvSpPr>
          <p:nvPr>
            <p:ph sz="quarter" idx="1"/>
          </p:nvPr>
        </p:nvSpPr>
        <p:spPr>
          <a:xfrm>
            <a:off x="1981200" y="1219201"/>
            <a:ext cx="8229600" cy="4937125"/>
          </a:xfrm>
        </p:spPr>
        <p:txBody>
          <a:bodyPr/>
          <a:lstStyle/>
          <a:p>
            <a:endParaRPr lang="en-US"/>
          </a:p>
          <a:p>
            <a:endParaRPr lang="en-US"/>
          </a:p>
          <a:p>
            <a:endParaRPr lang="en-US"/>
          </a:p>
          <a:p>
            <a:r>
              <a:rPr lang="en-US"/>
              <a:t>Let us talk about it!</a:t>
            </a:r>
          </a:p>
        </p:txBody>
      </p:sp>
      <p:sp>
        <p:nvSpPr>
          <p:cNvPr id="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5" name="Picture 4"/>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05001" y="1"/>
            <a:ext cx="8018463" cy="1143000"/>
          </a:xfrm>
        </p:spPr>
        <p:txBody>
          <a:bodyPr/>
          <a:lstStyle/>
          <a:p>
            <a:r>
              <a:rPr lang="en-US" dirty="0"/>
              <a:t>Publications in the Budget</a:t>
            </a:r>
          </a:p>
        </p:txBody>
      </p:sp>
      <p:graphicFrame>
        <p:nvGraphicFramePr>
          <p:cNvPr id="4" name="Table 3"/>
          <p:cNvGraphicFramePr>
            <a:graphicFrameLocks noGrp="1"/>
          </p:cNvGraphicFramePr>
          <p:nvPr/>
        </p:nvGraphicFramePr>
        <p:xfrm>
          <a:off x="1896531" y="1243685"/>
          <a:ext cx="8314268" cy="5343154"/>
        </p:xfrm>
        <a:graphic>
          <a:graphicData uri="http://schemas.openxmlformats.org/drawingml/2006/table">
            <a:tbl>
              <a:tblPr firstRow="1" bandRow="1">
                <a:tableStyleId>{3C2FFA5D-87B4-456A-9821-1D502468CF0F}</a:tableStyleId>
              </a:tblPr>
              <a:tblGrid>
                <a:gridCol w="1341969">
                  <a:extLst>
                    <a:ext uri="{9D8B030D-6E8A-4147-A177-3AD203B41FA5}">
                      <a16:colId xmlns:a16="http://schemas.microsoft.com/office/drawing/2014/main" val="20000"/>
                    </a:ext>
                  </a:extLst>
                </a:gridCol>
                <a:gridCol w="808567">
                  <a:extLst>
                    <a:ext uri="{9D8B030D-6E8A-4147-A177-3AD203B41FA5}">
                      <a16:colId xmlns:a16="http://schemas.microsoft.com/office/drawing/2014/main" val="20001"/>
                    </a:ext>
                  </a:extLst>
                </a:gridCol>
                <a:gridCol w="795867">
                  <a:extLst>
                    <a:ext uri="{9D8B030D-6E8A-4147-A177-3AD203B41FA5}">
                      <a16:colId xmlns:a16="http://schemas.microsoft.com/office/drawing/2014/main" val="20002"/>
                    </a:ext>
                  </a:extLst>
                </a:gridCol>
                <a:gridCol w="677332">
                  <a:extLst>
                    <a:ext uri="{9D8B030D-6E8A-4147-A177-3AD203B41FA5}">
                      <a16:colId xmlns:a16="http://schemas.microsoft.com/office/drawing/2014/main" val="20003"/>
                    </a:ext>
                  </a:extLst>
                </a:gridCol>
                <a:gridCol w="817034">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712045">
                  <a:extLst>
                    <a:ext uri="{9D8B030D-6E8A-4147-A177-3AD203B41FA5}">
                      <a16:colId xmlns:a16="http://schemas.microsoft.com/office/drawing/2014/main" val="20007"/>
                    </a:ext>
                  </a:extLst>
                </a:gridCol>
                <a:gridCol w="831427">
                  <a:extLst>
                    <a:ext uri="{9D8B030D-6E8A-4147-A177-3AD203B41FA5}">
                      <a16:colId xmlns:a16="http://schemas.microsoft.com/office/drawing/2014/main" val="20008"/>
                    </a:ext>
                  </a:extLst>
                </a:gridCol>
                <a:gridCol w="831427">
                  <a:extLst>
                    <a:ext uri="{9D8B030D-6E8A-4147-A177-3AD203B41FA5}">
                      <a16:colId xmlns:a16="http://schemas.microsoft.com/office/drawing/2014/main" val="20009"/>
                    </a:ext>
                  </a:extLst>
                </a:gridCol>
              </a:tblGrid>
              <a:tr h="449754">
                <a:tc>
                  <a:txBody>
                    <a:bodyPr/>
                    <a:lstStyle/>
                    <a:p>
                      <a:endParaRPr lang="en-US" sz="1200" dirty="0"/>
                    </a:p>
                  </a:txBody>
                  <a:tcPr/>
                </a:tc>
                <a:tc gridSpan="3">
                  <a:txBody>
                    <a:bodyPr/>
                    <a:lstStyle/>
                    <a:p>
                      <a:pPr algn="ctr"/>
                      <a:r>
                        <a:rPr lang="en-US" sz="1400" dirty="0"/>
                        <a:t>2011 Budget Forecast</a:t>
                      </a:r>
                    </a:p>
                  </a:txBody>
                  <a:tcPr/>
                </a:tc>
                <a:tc hMerge="1">
                  <a:txBody>
                    <a:bodyPr/>
                    <a:lstStyle/>
                    <a:p>
                      <a:endParaRPr lang="en-US" sz="1200" dirty="0"/>
                    </a:p>
                  </a:txBody>
                  <a:tcPr/>
                </a:tc>
                <a:tc hMerge="1">
                  <a:txBody>
                    <a:bodyPr/>
                    <a:lstStyle/>
                    <a:p>
                      <a:endParaRPr lang="en-US" sz="1200" dirty="0"/>
                    </a:p>
                  </a:txBody>
                  <a:tcPr/>
                </a:tc>
                <a:tc gridSpan="3">
                  <a:txBody>
                    <a:bodyPr/>
                    <a:lstStyle/>
                    <a:p>
                      <a:pPr algn="ctr"/>
                      <a:r>
                        <a:rPr lang="en-US" sz="1400" dirty="0"/>
                        <a:t>2011 budget</a:t>
                      </a:r>
                    </a:p>
                  </a:txBody>
                  <a:tcPr/>
                </a:tc>
                <a:tc hMerge="1">
                  <a:txBody>
                    <a:bodyPr/>
                    <a:lstStyle/>
                    <a:p>
                      <a:endParaRPr lang="en-US" sz="1200" dirty="0"/>
                    </a:p>
                  </a:txBody>
                  <a:tcPr/>
                </a:tc>
                <a:tc hMerge="1">
                  <a:txBody>
                    <a:bodyPr/>
                    <a:lstStyle/>
                    <a:p>
                      <a:endParaRPr lang="en-US" sz="1200" dirty="0"/>
                    </a:p>
                  </a:txBody>
                  <a:tcPr/>
                </a:tc>
                <a:tc gridSpan="3">
                  <a:txBody>
                    <a:bodyPr/>
                    <a:lstStyle/>
                    <a:p>
                      <a:pPr algn="ctr"/>
                      <a:r>
                        <a:rPr lang="en-US" sz="1400" dirty="0"/>
                        <a:t>2010 </a:t>
                      </a:r>
                      <a:r>
                        <a:rPr lang="en-US" sz="1400" dirty="0" err="1"/>
                        <a:t>actuals</a:t>
                      </a:r>
                      <a:endParaRPr lang="en-US" sz="14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10000"/>
                  </a:ext>
                </a:extLst>
              </a:tr>
              <a:tr h="449754">
                <a:tc>
                  <a:txBody>
                    <a:bodyPr/>
                    <a:lstStyle/>
                    <a:p>
                      <a:endParaRPr lang="en-US"/>
                    </a:p>
                  </a:txBody>
                  <a:tcPr/>
                </a:tc>
                <a:tc>
                  <a:txBody>
                    <a:bodyPr/>
                    <a:lstStyle/>
                    <a:p>
                      <a:pPr algn="ctr"/>
                      <a:r>
                        <a:rPr lang="en-US" sz="1200" dirty="0"/>
                        <a:t>Income</a:t>
                      </a:r>
                    </a:p>
                  </a:txBody>
                  <a:tcPr/>
                </a:tc>
                <a:tc>
                  <a:txBody>
                    <a:bodyPr/>
                    <a:lstStyle/>
                    <a:p>
                      <a:pPr algn="ctr"/>
                      <a:r>
                        <a:rPr lang="en-US" sz="1200" dirty="0"/>
                        <a:t>Expense</a:t>
                      </a:r>
                    </a:p>
                  </a:txBody>
                  <a:tcPr/>
                </a:tc>
                <a:tc>
                  <a:txBody>
                    <a:bodyPr/>
                    <a:lstStyle/>
                    <a:p>
                      <a:pPr algn="ctr"/>
                      <a:r>
                        <a:rPr lang="en-US" sz="1200" dirty="0"/>
                        <a:t>Net</a:t>
                      </a:r>
                    </a:p>
                  </a:txBody>
                  <a:tcPr/>
                </a:tc>
                <a:tc>
                  <a:txBody>
                    <a:bodyPr/>
                    <a:lstStyle/>
                    <a:p>
                      <a:pPr algn="ctr"/>
                      <a:r>
                        <a:rPr lang="en-US" sz="1200" dirty="0"/>
                        <a:t>Income</a:t>
                      </a:r>
                    </a:p>
                  </a:txBody>
                  <a:tcPr/>
                </a:tc>
                <a:tc>
                  <a:txBody>
                    <a:bodyPr/>
                    <a:lstStyle/>
                    <a:p>
                      <a:pPr algn="ctr"/>
                      <a:r>
                        <a:rPr lang="en-US" sz="1200" dirty="0"/>
                        <a:t>Expense</a:t>
                      </a:r>
                    </a:p>
                  </a:txBody>
                  <a:tcPr/>
                </a:tc>
                <a:tc>
                  <a:txBody>
                    <a:bodyPr/>
                    <a:lstStyle/>
                    <a:p>
                      <a:pPr algn="ctr"/>
                      <a:r>
                        <a:rPr lang="en-US" sz="1200" dirty="0"/>
                        <a:t>Net</a:t>
                      </a:r>
                    </a:p>
                  </a:txBody>
                  <a:tcPr/>
                </a:tc>
                <a:tc>
                  <a:txBody>
                    <a:bodyPr/>
                    <a:lstStyle/>
                    <a:p>
                      <a:pPr algn="ctr"/>
                      <a:r>
                        <a:rPr lang="en-US" sz="1200" dirty="0"/>
                        <a:t>Income</a:t>
                      </a:r>
                    </a:p>
                  </a:txBody>
                  <a:tcPr/>
                </a:tc>
                <a:tc>
                  <a:txBody>
                    <a:bodyPr/>
                    <a:lstStyle/>
                    <a:p>
                      <a:pPr algn="ctr"/>
                      <a:r>
                        <a:rPr lang="en-US" sz="1200" dirty="0"/>
                        <a:t>Expense</a:t>
                      </a:r>
                    </a:p>
                  </a:txBody>
                  <a:tcPr/>
                </a:tc>
                <a:tc>
                  <a:txBody>
                    <a:bodyPr/>
                    <a:lstStyle/>
                    <a:p>
                      <a:pPr algn="ctr"/>
                      <a:r>
                        <a:rPr lang="en-US" sz="1200" dirty="0"/>
                        <a:t>Net</a:t>
                      </a:r>
                    </a:p>
                  </a:txBody>
                  <a:tcPr/>
                </a:tc>
                <a:extLst>
                  <a:ext uri="{0D108BD9-81ED-4DB2-BD59-A6C34878D82A}">
                    <a16:rowId xmlns:a16="http://schemas.microsoft.com/office/drawing/2014/main" val="10001"/>
                  </a:ext>
                </a:extLst>
              </a:tr>
              <a:tr h="295207">
                <a:tc>
                  <a:txBody>
                    <a:bodyPr/>
                    <a:lstStyle/>
                    <a:p>
                      <a:r>
                        <a:rPr lang="en-US" sz="1200" b="0" dirty="0">
                          <a:solidFill>
                            <a:schemeClr val="tx1"/>
                          </a:solidFill>
                        </a:rPr>
                        <a:t>Interest income</a:t>
                      </a:r>
                    </a:p>
                  </a:txBody>
                  <a:tcPr/>
                </a:tc>
                <a:tc>
                  <a:txBody>
                    <a:bodyPr/>
                    <a:lstStyle/>
                    <a:p>
                      <a:pPr algn="ctr"/>
                      <a:r>
                        <a:rPr lang="en-US" sz="1200" dirty="0"/>
                        <a:t>0.0</a:t>
                      </a:r>
                    </a:p>
                  </a:txBody>
                  <a:tcPr/>
                </a:tc>
                <a:tc>
                  <a:txBody>
                    <a:bodyPr/>
                    <a:lstStyle/>
                    <a:p>
                      <a:pPr algn="ctr"/>
                      <a:r>
                        <a:rPr lang="en-US" sz="1200" dirty="0"/>
                        <a:t>0.0</a:t>
                      </a:r>
                    </a:p>
                  </a:txBody>
                  <a:tcPr/>
                </a:tc>
                <a:tc>
                  <a:txBody>
                    <a:bodyPr/>
                    <a:lstStyle/>
                    <a:p>
                      <a:pPr algn="ctr"/>
                      <a:r>
                        <a:rPr lang="en-US" sz="1200" dirty="0"/>
                        <a:t>0.0</a:t>
                      </a:r>
                    </a:p>
                  </a:txBody>
                  <a:tcPr/>
                </a:tc>
                <a:tc>
                  <a:txBody>
                    <a:bodyPr/>
                    <a:lstStyle/>
                    <a:p>
                      <a:pPr algn="ctr"/>
                      <a:r>
                        <a:rPr lang="en-US" sz="1200" dirty="0"/>
                        <a:t>0.0</a:t>
                      </a:r>
                    </a:p>
                  </a:txBody>
                  <a:tcPr/>
                </a:tc>
                <a:tc>
                  <a:txBody>
                    <a:bodyPr/>
                    <a:lstStyle/>
                    <a:p>
                      <a:pPr algn="ctr"/>
                      <a:r>
                        <a:rPr lang="en-US" sz="1200" dirty="0"/>
                        <a:t>0.0</a:t>
                      </a:r>
                    </a:p>
                  </a:txBody>
                  <a:tcPr/>
                </a:tc>
                <a:tc>
                  <a:txBody>
                    <a:bodyPr/>
                    <a:lstStyle/>
                    <a:p>
                      <a:pPr algn="ctr"/>
                      <a:r>
                        <a:rPr lang="en-US" sz="1200" dirty="0"/>
                        <a:t>0.0</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0.0</a:t>
                      </a:r>
                    </a:p>
                  </a:txBody>
                  <a:tcPr/>
                </a:tc>
                <a:extLst>
                  <a:ext uri="{0D108BD9-81ED-4DB2-BD59-A6C34878D82A}">
                    <a16:rowId xmlns:a16="http://schemas.microsoft.com/office/drawing/2014/main" val="10002"/>
                  </a:ext>
                </a:extLst>
              </a:tr>
              <a:tr h="319586">
                <a:tc>
                  <a:txBody>
                    <a:bodyPr/>
                    <a:lstStyle/>
                    <a:p>
                      <a:r>
                        <a:rPr lang="en-US" sz="1200" b="0" dirty="0">
                          <a:solidFill>
                            <a:schemeClr val="tx1"/>
                          </a:solidFill>
                        </a:rPr>
                        <a:t>TCAD</a:t>
                      </a:r>
                    </a:p>
                  </a:txBody>
                  <a:tcPr/>
                </a:tc>
                <a:tc>
                  <a:txBody>
                    <a:bodyPr/>
                    <a:lstStyle/>
                    <a:p>
                      <a:pPr algn="ctr"/>
                      <a:r>
                        <a:rPr lang="en-US" sz="1200" b="0" dirty="0">
                          <a:solidFill>
                            <a:schemeClr val="tx1"/>
                          </a:solidFill>
                        </a:rPr>
                        <a:t>499.0</a:t>
                      </a:r>
                    </a:p>
                  </a:txBody>
                  <a:tcPr/>
                </a:tc>
                <a:tc>
                  <a:txBody>
                    <a:bodyPr/>
                    <a:lstStyle/>
                    <a:p>
                      <a:pPr algn="ctr"/>
                      <a:r>
                        <a:rPr lang="en-US" sz="1200" b="0" dirty="0">
                          <a:solidFill>
                            <a:schemeClr val="tx1"/>
                          </a:solidFill>
                        </a:rPr>
                        <a:t>327.1</a:t>
                      </a:r>
                    </a:p>
                  </a:txBody>
                  <a:tcPr/>
                </a:tc>
                <a:tc>
                  <a:txBody>
                    <a:bodyPr/>
                    <a:lstStyle/>
                    <a:p>
                      <a:pPr algn="ctr"/>
                      <a:r>
                        <a:rPr lang="en-US" sz="1200" b="1" dirty="0">
                          <a:solidFill>
                            <a:srgbClr val="0000FF"/>
                          </a:solidFill>
                        </a:rPr>
                        <a:t>166.9</a:t>
                      </a:r>
                    </a:p>
                  </a:txBody>
                  <a:tcPr/>
                </a:tc>
                <a:tc>
                  <a:txBody>
                    <a:bodyPr/>
                    <a:lstStyle/>
                    <a:p>
                      <a:pPr algn="ctr"/>
                      <a:r>
                        <a:rPr lang="en-US" sz="1200" b="0" dirty="0">
                          <a:solidFill>
                            <a:schemeClr val="tx1"/>
                          </a:solidFill>
                        </a:rPr>
                        <a:t>499.0</a:t>
                      </a:r>
                    </a:p>
                  </a:txBody>
                  <a:tcPr/>
                </a:tc>
                <a:tc>
                  <a:txBody>
                    <a:bodyPr/>
                    <a:lstStyle/>
                    <a:p>
                      <a:pPr algn="ctr"/>
                      <a:r>
                        <a:rPr lang="en-US" sz="1200" b="0" dirty="0">
                          <a:solidFill>
                            <a:schemeClr val="tx1"/>
                          </a:solidFill>
                        </a:rPr>
                        <a:t>327.1</a:t>
                      </a:r>
                    </a:p>
                  </a:txBody>
                  <a:tcPr/>
                </a:tc>
                <a:tc>
                  <a:txBody>
                    <a:bodyPr/>
                    <a:lstStyle/>
                    <a:p>
                      <a:pPr algn="ctr"/>
                      <a:r>
                        <a:rPr lang="en-US" sz="1200" b="0" dirty="0">
                          <a:solidFill>
                            <a:schemeClr val="tx1"/>
                          </a:solidFill>
                        </a:rPr>
                        <a:t>166.9</a:t>
                      </a:r>
                    </a:p>
                  </a:txBody>
                  <a:tcPr/>
                </a:tc>
                <a:tc>
                  <a:txBody>
                    <a:bodyPr/>
                    <a:lstStyle/>
                    <a:p>
                      <a:pPr algn="ctr"/>
                      <a:r>
                        <a:rPr lang="en-US" sz="1200" b="0" dirty="0">
                          <a:solidFill>
                            <a:schemeClr val="tx1"/>
                          </a:solidFill>
                        </a:rPr>
                        <a:t>495.0</a:t>
                      </a:r>
                    </a:p>
                  </a:txBody>
                  <a:tcPr/>
                </a:tc>
                <a:tc>
                  <a:txBody>
                    <a:bodyPr/>
                    <a:lstStyle/>
                    <a:p>
                      <a:pPr algn="ctr"/>
                      <a:r>
                        <a:rPr lang="en-US" sz="1200" b="0" dirty="0">
                          <a:solidFill>
                            <a:schemeClr val="tx1"/>
                          </a:solidFill>
                        </a:rPr>
                        <a:t>303.8</a:t>
                      </a:r>
                    </a:p>
                  </a:txBody>
                  <a:tcPr/>
                </a:tc>
                <a:tc>
                  <a:txBody>
                    <a:bodyPr/>
                    <a:lstStyle/>
                    <a:p>
                      <a:pPr algn="ctr"/>
                      <a:r>
                        <a:rPr lang="en-US" sz="1200" b="0" dirty="0">
                          <a:solidFill>
                            <a:schemeClr val="tx1"/>
                          </a:solidFill>
                        </a:rPr>
                        <a:t>191.2</a:t>
                      </a:r>
                    </a:p>
                  </a:txBody>
                  <a:tcPr/>
                </a:tc>
                <a:extLst>
                  <a:ext uri="{0D108BD9-81ED-4DB2-BD59-A6C34878D82A}">
                    <a16:rowId xmlns:a16="http://schemas.microsoft.com/office/drawing/2014/main" val="10003"/>
                  </a:ext>
                </a:extLst>
              </a:tr>
              <a:tr h="327032">
                <a:tc>
                  <a:txBody>
                    <a:bodyPr/>
                    <a:lstStyle/>
                    <a:p>
                      <a:r>
                        <a:rPr lang="en-US" sz="1200" b="0" dirty="0">
                          <a:solidFill>
                            <a:schemeClr val="tx1"/>
                          </a:solidFill>
                        </a:rPr>
                        <a:t>ESL</a:t>
                      </a:r>
                    </a:p>
                  </a:txBody>
                  <a:tcPr/>
                </a:tc>
                <a:tc>
                  <a:txBody>
                    <a:bodyPr/>
                    <a:lstStyle/>
                    <a:p>
                      <a:pPr algn="ctr"/>
                      <a:r>
                        <a:rPr lang="en-US" sz="1200" b="0" dirty="0">
                          <a:solidFill>
                            <a:schemeClr val="tx1"/>
                          </a:solidFill>
                        </a:rPr>
                        <a:t>63.1</a:t>
                      </a:r>
                    </a:p>
                  </a:txBody>
                  <a:tcPr/>
                </a:tc>
                <a:tc>
                  <a:txBody>
                    <a:bodyPr/>
                    <a:lstStyle/>
                    <a:p>
                      <a:pPr algn="ctr"/>
                      <a:r>
                        <a:rPr lang="en-US" sz="1200" b="0" dirty="0">
                          <a:solidFill>
                            <a:schemeClr val="tx1"/>
                          </a:solidFill>
                        </a:rPr>
                        <a:t>61.6</a:t>
                      </a:r>
                    </a:p>
                  </a:txBody>
                  <a:tcPr/>
                </a:tc>
                <a:tc>
                  <a:txBody>
                    <a:bodyPr/>
                    <a:lstStyle/>
                    <a:p>
                      <a:pPr algn="ctr"/>
                      <a:r>
                        <a:rPr lang="en-US" sz="1200" b="1" dirty="0">
                          <a:solidFill>
                            <a:srgbClr val="0000FF"/>
                          </a:solidFill>
                        </a:rPr>
                        <a:t>1.5</a:t>
                      </a:r>
                    </a:p>
                  </a:txBody>
                  <a:tcPr/>
                </a:tc>
                <a:tc>
                  <a:txBody>
                    <a:bodyPr/>
                    <a:lstStyle/>
                    <a:p>
                      <a:pPr algn="ctr"/>
                      <a:r>
                        <a:rPr lang="en-US" sz="1200" b="0" dirty="0">
                          <a:solidFill>
                            <a:schemeClr val="tx1"/>
                          </a:solidFill>
                        </a:rPr>
                        <a:t>63.1</a:t>
                      </a:r>
                    </a:p>
                  </a:txBody>
                  <a:tcPr/>
                </a:tc>
                <a:tc>
                  <a:txBody>
                    <a:bodyPr/>
                    <a:lstStyle/>
                    <a:p>
                      <a:pPr algn="ctr"/>
                      <a:r>
                        <a:rPr lang="en-US" sz="1200" b="0" dirty="0">
                          <a:solidFill>
                            <a:schemeClr val="tx1"/>
                          </a:solidFill>
                        </a:rPr>
                        <a:t>61.6</a:t>
                      </a:r>
                    </a:p>
                  </a:txBody>
                  <a:tcPr/>
                </a:tc>
                <a:tc>
                  <a:txBody>
                    <a:bodyPr/>
                    <a:lstStyle/>
                    <a:p>
                      <a:pPr algn="ctr"/>
                      <a:r>
                        <a:rPr lang="en-US" sz="1200" b="0" dirty="0">
                          <a:solidFill>
                            <a:schemeClr val="tx1"/>
                          </a:solidFill>
                        </a:rPr>
                        <a:t>1.5</a:t>
                      </a:r>
                    </a:p>
                  </a:txBody>
                  <a:tcPr/>
                </a:tc>
                <a:tc>
                  <a:txBody>
                    <a:bodyPr/>
                    <a:lstStyle/>
                    <a:p>
                      <a:pPr algn="ctr"/>
                      <a:r>
                        <a:rPr lang="en-US" sz="1200" b="0" dirty="0">
                          <a:solidFill>
                            <a:schemeClr val="tx1"/>
                          </a:solidFill>
                        </a:rPr>
                        <a:t>61.2</a:t>
                      </a:r>
                    </a:p>
                  </a:txBody>
                  <a:tcPr/>
                </a:tc>
                <a:tc>
                  <a:txBody>
                    <a:bodyPr/>
                    <a:lstStyle/>
                    <a:p>
                      <a:pPr algn="ctr"/>
                      <a:r>
                        <a:rPr lang="en-US" sz="1200" b="0" dirty="0">
                          <a:solidFill>
                            <a:schemeClr val="tx1"/>
                          </a:solidFill>
                        </a:rPr>
                        <a:t>62.5</a:t>
                      </a:r>
                    </a:p>
                  </a:txBody>
                  <a:tcPr/>
                </a:tc>
                <a:tc>
                  <a:txBody>
                    <a:bodyPr/>
                    <a:lstStyle/>
                    <a:p>
                      <a:pPr algn="ctr"/>
                      <a:r>
                        <a:rPr lang="en-US" sz="1200" b="0" dirty="0">
                          <a:solidFill>
                            <a:schemeClr val="tx1"/>
                          </a:solidFill>
                        </a:rPr>
                        <a:t>(1.3)</a:t>
                      </a:r>
                    </a:p>
                  </a:txBody>
                  <a:tcPr/>
                </a:tc>
                <a:extLst>
                  <a:ext uri="{0D108BD9-81ED-4DB2-BD59-A6C34878D82A}">
                    <a16:rowId xmlns:a16="http://schemas.microsoft.com/office/drawing/2014/main" val="10004"/>
                  </a:ext>
                </a:extLst>
              </a:tr>
              <a:tr h="449754">
                <a:tc>
                  <a:txBody>
                    <a:bodyPr/>
                    <a:lstStyle/>
                    <a:p>
                      <a:r>
                        <a:rPr lang="en-US" sz="1200" b="0" dirty="0">
                          <a:solidFill>
                            <a:schemeClr val="tx1"/>
                          </a:solidFill>
                        </a:rPr>
                        <a:t>Periodical related other</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17.1</a:t>
                      </a:r>
                    </a:p>
                  </a:txBody>
                  <a:tcPr/>
                </a:tc>
                <a:tc>
                  <a:txBody>
                    <a:bodyPr/>
                    <a:lstStyle/>
                    <a:p>
                      <a:pPr algn="ctr"/>
                      <a:r>
                        <a:rPr lang="en-US" sz="1200" b="0" dirty="0">
                          <a:solidFill>
                            <a:schemeClr val="tx1"/>
                          </a:solidFill>
                        </a:rPr>
                        <a:t>(17.1)</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17.1</a:t>
                      </a:r>
                    </a:p>
                  </a:txBody>
                  <a:tcPr/>
                </a:tc>
                <a:tc>
                  <a:txBody>
                    <a:bodyPr/>
                    <a:lstStyle/>
                    <a:p>
                      <a:pPr algn="ctr"/>
                      <a:r>
                        <a:rPr lang="en-US" sz="1200" b="0" dirty="0">
                          <a:solidFill>
                            <a:schemeClr val="tx1"/>
                          </a:solidFill>
                        </a:rPr>
                        <a:t>(17.1)</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8.9</a:t>
                      </a:r>
                    </a:p>
                  </a:txBody>
                  <a:tcPr/>
                </a:tc>
                <a:tc>
                  <a:txBody>
                    <a:bodyPr/>
                    <a:lstStyle/>
                    <a:p>
                      <a:pPr algn="ctr"/>
                      <a:r>
                        <a:rPr lang="en-US" sz="1200" b="0" dirty="0">
                          <a:solidFill>
                            <a:schemeClr val="tx1"/>
                          </a:solidFill>
                        </a:rPr>
                        <a:t>(8.9)</a:t>
                      </a:r>
                    </a:p>
                  </a:txBody>
                  <a:tcPr/>
                </a:tc>
                <a:extLst>
                  <a:ext uri="{0D108BD9-81ED-4DB2-BD59-A6C34878D82A}">
                    <a16:rowId xmlns:a16="http://schemas.microsoft.com/office/drawing/2014/main" val="10005"/>
                  </a:ext>
                </a:extLst>
              </a:tr>
              <a:tr h="344829">
                <a:tc>
                  <a:txBody>
                    <a:bodyPr/>
                    <a:lstStyle/>
                    <a:p>
                      <a:r>
                        <a:rPr lang="en-US" sz="1200" b="0" dirty="0">
                          <a:solidFill>
                            <a:schemeClr val="tx1"/>
                          </a:solidFill>
                        </a:rPr>
                        <a:t>Newsletters</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3.9</a:t>
                      </a:r>
                    </a:p>
                  </a:txBody>
                  <a:tcPr/>
                </a:tc>
                <a:tc>
                  <a:txBody>
                    <a:bodyPr/>
                    <a:lstStyle/>
                    <a:p>
                      <a:pPr algn="ctr"/>
                      <a:r>
                        <a:rPr lang="en-US" sz="1200" b="0" dirty="0">
                          <a:solidFill>
                            <a:schemeClr val="tx1"/>
                          </a:solidFill>
                        </a:rPr>
                        <a:t>(3.9)</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3.9</a:t>
                      </a:r>
                    </a:p>
                  </a:txBody>
                  <a:tcPr/>
                </a:tc>
                <a:tc>
                  <a:txBody>
                    <a:bodyPr/>
                    <a:lstStyle/>
                    <a:p>
                      <a:pPr algn="ctr"/>
                      <a:r>
                        <a:rPr lang="en-US" sz="1200" b="0" dirty="0">
                          <a:solidFill>
                            <a:schemeClr val="tx1"/>
                          </a:solidFill>
                        </a:rPr>
                        <a:t>(3.9)</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3.9</a:t>
                      </a:r>
                    </a:p>
                  </a:txBody>
                  <a:tcPr/>
                </a:tc>
                <a:tc>
                  <a:txBody>
                    <a:bodyPr/>
                    <a:lstStyle/>
                    <a:p>
                      <a:pPr algn="ctr"/>
                      <a:r>
                        <a:rPr lang="en-US" sz="1200" b="0" dirty="0">
                          <a:solidFill>
                            <a:schemeClr val="tx1"/>
                          </a:solidFill>
                        </a:rPr>
                        <a:t>(3.9)</a:t>
                      </a:r>
                    </a:p>
                  </a:txBody>
                  <a:tcPr/>
                </a:tc>
                <a:extLst>
                  <a:ext uri="{0D108BD9-81ED-4DB2-BD59-A6C34878D82A}">
                    <a16:rowId xmlns:a16="http://schemas.microsoft.com/office/drawing/2014/main" val="10006"/>
                  </a:ext>
                </a:extLst>
              </a:tr>
              <a:tr h="554491">
                <a:tc>
                  <a:txBody>
                    <a:bodyPr/>
                    <a:lstStyle/>
                    <a:p>
                      <a:r>
                        <a:rPr lang="en-US" sz="1200" b="0" dirty="0">
                          <a:solidFill>
                            <a:schemeClr val="tx1"/>
                          </a:solidFill>
                        </a:rPr>
                        <a:t>Non periodical sales</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7.6</a:t>
                      </a:r>
                    </a:p>
                  </a:txBody>
                  <a:tcPr/>
                </a:tc>
                <a:tc>
                  <a:txBody>
                    <a:bodyPr/>
                    <a:lstStyle/>
                    <a:p>
                      <a:pPr algn="ctr"/>
                      <a:r>
                        <a:rPr lang="en-US" sz="1200" b="0" dirty="0">
                          <a:solidFill>
                            <a:schemeClr val="tx1"/>
                          </a:solidFill>
                        </a:rPr>
                        <a:t>(7.6)</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7.6</a:t>
                      </a:r>
                    </a:p>
                  </a:txBody>
                  <a:tcPr/>
                </a:tc>
                <a:tc>
                  <a:txBody>
                    <a:bodyPr/>
                    <a:lstStyle/>
                    <a:p>
                      <a:pPr algn="ctr"/>
                      <a:r>
                        <a:rPr lang="en-US" sz="1200" b="0" dirty="0">
                          <a:solidFill>
                            <a:schemeClr val="tx1"/>
                          </a:solidFill>
                        </a:rPr>
                        <a:t>(7.6)</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3.2</a:t>
                      </a:r>
                    </a:p>
                  </a:txBody>
                  <a:tcPr/>
                </a:tc>
                <a:tc>
                  <a:txBody>
                    <a:bodyPr/>
                    <a:lstStyle/>
                    <a:p>
                      <a:pPr algn="ctr"/>
                      <a:r>
                        <a:rPr lang="en-US" sz="1200" b="0" dirty="0">
                          <a:solidFill>
                            <a:schemeClr val="tx1"/>
                          </a:solidFill>
                        </a:rPr>
                        <a:t>(3.2)</a:t>
                      </a:r>
                    </a:p>
                  </a:txBody>
                  <a:tcPr/>
                </a:tc>
                <a:extLst>
                  <a:ext uri="{0D108BD9-81ED-4DB2-BD59-A6C34878D82A}">
                    <a16:rowId xmlns:a16="http://schemas.microsoft.com/office/drawing/2014/main" val="10007"/>
                  </a:ext>
                </a:extLst>
              </a:tr>
              <a:tr h="478442">
                <a:tc>
                  <a:txBody>
                    <a:bodyPr/>
                    <a:lstStyle/>
                    <a:p>
                      <a:r>
                        <a:rPr lang="en-US" sz="1200" b="0" dirty="0">
                          <a:solidFill>
                            <a:schemeClr val="tx1"/>
                          </a:solidFill>
                        </a:rPr>
                        <a:t>Meetings/conferences</a:t>
                      </a:r>
                    </a:p>
                  </a:txBody>
                  <a:tcPr/>
                </a:tc>
                <a:tc>
                  <a:txBody>
                    <a:bodyPr/>
                    <a:lstStyle/>
                    <a:p>
                      <a:pPr algn="ctr"/>
                      <a:r>
                        <a:rPr lang="en-US" sz="1200" b="0" dirty="0">
                          <a:solidFill>
                            <a:schemeClr val="tx1"/>
                          </a:solidFill>
                        </a:rPr>
                        <a:t>1,367.3</a:t>
                      </a:r>
                    </a:p>
                  </a:txBody>
                  <a:tcPr/>
                </a:tc>
                <a:tc>
                  <a:txBody>
                    <a:bodyPr/>
                    <a:lstStyle/>
                    <a:p>
                      <a:pPr algn="ctr"/>
                      <a:r>
                        <a:rPr lang="en-US" sz="1200" b="0" dirty="0">
                          <a:solidFill>
                            <a:schemeClr val="tx1"/>
                          </a:solidFill>
                        </a:rPr>
                        <a:t>1,184.2</a:t>
                      </a:r>
                    </a:p>
                  </a:txBody>
                  <a:tcPr/>
                </a:tc>
                <a:tc>
                  <a:txBody>
                    <a:bodyPr/>
                    <a:lstStyle/>
                    <a:p>
                      <a:pPr algn="ctr"/>
                      <a:r>
                        <a:rPr lang="en-US" sz="1200" b="0" dirty="0">
                          <a:solidFill>
                            <a:schemeClr val="tx1"/>
                          </a:solidFill>
                        </a:rPr>
                        <a:t>197.0</a:t>
                      </a:r>
                    </a:p>
                  </a:txBody>
                  <a:tcPr/>
                </a:tc>
                <a:tc>
                  <a:txBody>
                    <a:bodyPr/>
                    <a:lstStyle/>
                    <a:p>
                      <a:pPr algn="ctr"/>
                      <a:r>
                        <a:rPr lang="en-US" sz="1200" b="0" dirty="0">
                          <a:solidFill>
                            <a:schemeClr val="tx1"/>
                          </a:solidFill>
                        </a:rPr>
                        <a:t>1,367.3</a:t>
                      </a:r>
                    </a:p>
                  </a:txBody>
                  <a:tcPr/>
                </a:tc>
                <a:tc>
                  <a:txBody>
                    <a:bodyPr/>
                    <a:lstStyle/>
                    <a:p>
                      <a:pPr algn="ctr"/>
                      <a:r>
                        <a:rPr lang="en-US" sz="1200" b="0" dirty="0">
                          <a:solidFill>
                            <a:schemeClr val="tx1"/>
                          </a:solidFill>
                        </a:rPr>
                        <a:t>1,184.2</a:t>
                      </a:r>
                    </a:p>
                  </a:txBody>
                  <a:tcPr/>
                </a:tc>
                <a:tc>
                  <a:txBody>
                    <a:bodyPr/>
                    <a:lstStyle/>
                    <a:p>
                      <a:pPr algn="ctr"/>
                      <a:r>
                        <a:rPr lang="en-US" sz="1200" b="0" dirty="0">
                          <a:solidFill>
                            <a:schemeClr val="tx1"/>
                          </a:solidFill>
                        </a:rPr>
                        <a:t>197.0</a:t>
                      </a:r>
                    </a:p>
                  </a:txBody>
                  <a:tcPr/>
                </a:tc>
                <a:tc>
                  <a:txBody>
                    <a:bodyPr/>
                    <a:lstStyle/>
                    <a:p>
                      <a:pPr algn="ctr"/>
                      <a:r>
                        <a:rPr lang="en-US" sz="1200" b="0" dirty="0">
                          <a:solidFill>
                            <a:schemeClr val="tx1"/>
                          </a:solidFill>
                        </a:rPr>
                        <a:t>1,421.9</a:t>
                      </a:r>
                    </a:p>
                  </a:txBody>
                  <a:tcPr/>
                </a:tc>
                <a:tc>
                  <a:txBody>
                    <a:bodyPr/>
                    <a:lstStyle/>
                    <a:p>
                      <a:pPr algn="ctr"/>
                      <a:r>
                        <a:rPr lang="en-US" sz="1200" b="0" dirty="0">
                          <a:solidFill>
                            <a:schemeClr val="tx1"/>
                          </a:solidFill>
                        </a:rPr>
                        <a:t>1,193.4</a:t>
                      </a:r>
                    </a:p>
                  </a:txBody>
                  <a:tcPr/>
                </a:tc>
                <a:tc>
                  <a:txBody>
                    <a:bodyPr/>
                    <a:lstStyle/>
                    <a:p>
                      <a:pPr algn="ctr"/>
                      <a:r>
                        <a:rPr lang="en-US" sz="1200" b="0" dirty="0">
                          <a:solidFill>
                            <a:schemeClr val="tx1"/>
                          </a:solidFill>
                        </a:rPr>
                        <a:t>228.5</a:t>
                      </a:r>
                    </a:p>
                  </a:txBody>
                  <a:tcPr/>
                </a:tc>
                <a:extLst>
                  <a:ext uri="{0D108BD9-81ED-4DB2-BD59-A6C34878D82A}">
                    <a16:rowId xmlns:a16="http://schemas.microsoft.com/office/drawing/2014/main" val="10008"/>
                  </a:ext>
                </a:extLst>
              </a:tr>
              <a:tr h="342922">
                <a:tc>
                  <a:txBody>
                    <a:bodyPr/>
                    <a:lstStyle/>
                    <a:p>
                      <a:r>
                        <a:rPr lang="en-US" sz="1200" b="0" dirty="0">
                          <a:solidFill>
                            <a:schemeClr val="tx1"/>
                          </a:solidFill>
                        </a:rPr>
                        <a:t>Conf related</a:t>
                      </a:r>
                    </a:p>
                  </a:txBody>
                  <a:tcPr/>
                </a:tc>
                <a:tc>
                  <a:txBody>
                    <a:bodyPr/>
                    <a:lstStyle/>
                    <a:p>
                      <a:pPr algn="ctr"/>
                      <a:r>
                        <a:rPr lang="en-US" sz="1200" b="0" dirty="0">
                          <a:solidFill>
                            <a:schemeClr val="tx1"/>
                          </a:solidFill>
                        </a:rPr>
                        <a:t>11.7</a:t>
                      </a:r>
                    </a:p>
                  </a:txBody>
                  <a:tcPr/>
                </a:tc>
                <a:tc>
                  <a:txBody>
                    <a:bodyPr/>
                    <a:lstStyle/>
                    <a:p>
                      <a:pPr algn="ctr"/>
                      <a:r>
                        <a:rPr lang="en-US" sz="1200" b="0" dirty="0">
                          <a:solidFill>
                            <a:schemeClr val="tx1"/>
                          </a:solidFill>
                        </a:rPr>
                        <a:t>6.3</a:t>
                      </a:r>
                    </a:p>
                  </a:txBody>
                  <a:tcPr/>
                </a:tc>
                <a:tc>
                  <a:txBody>
                    <a:bodyPr/>
                    <a:lstStyle/>
                    <a:p>
                      <a:pPr algn="ctr"/>
                      <a:r>
                        <a:rPr lang="en-US" sz="1200" b="0" dirty="0">
                          <a:solidFill>
                            <a:schemeClr val="tx1"/>
                          </a:solidFill>
                        </a:rPr>
                        <a:t>5.4</a:t>
                      </a:r>
                    </a:p>
                  </a:txBody>
                  <a:tcPr/>
                </a:tc>
                <a:tc>
                  <a:txBody>
                    <a:bodyPr/>
                    <a:lstStyle/>
                    <a:p>
                      <a:pPr algn="ctr"/>
                      <a:r>
                        <a:rPr lang="en-US" sz="1200" b="0" dirty="0">
                          <a:solidFill>
                            <a:schemeClr val="tx1"/>
                          </a:solidFill>
                        </a:rPr>
                        <a:t>11.7</a:t>
                      </a:r>
                    </a:p>
                  </a:txBody>
                  <a:tcPr/>
                </a:tc>
                <a:tc>
                  <a:txBody>
                    <a:bodyPr/>
                    <a:lstStyle/>
                    <a:p>
                      <a:pPr algn="ctr"/>
                      <a:r>
                        <a:rPr lang="en-US" sz="1200" b="0" dirty="0">
                          <a:solidFill>
                            <a:schemeClr val="tx1"/>
                          </a:solidFill>
                        </a:rPr>
                        <a:t>6.3</a:t>
                      </a:r>
                    </a:p>
                  </a:txBody>
                  <a:tcPr/>
                </a:tc>
                <a:tc>
                  <a:txBody>
                    <a:bodyPr/>
                    <a:lstStyle/>
                    <a:p>
                      <a:pPr algn="ctr"/>
                      <a:r>
                        <a:rPr lang="en-US" sz="1200" b="0" dirty="0">
                          <a:solidFill>
                            <a:schemeClr val="tx1"/>
                          </a:solidFill>
                        </a:rPr>
                        <a:t>5.4</a:t>
                      </a:r>
                    </a:p>
                  </a:txBody>
                  <a:tcPr/>
                </a:tc>
                <a:tc>
                  <a:txBody>
                    <a:bodyPr/>
                    <a:lstStyle/>
                    <a:p>
                      <a:pPr algn="ctr"/>
                      <a:r>
                        <a:rPr lang="en-US" sz="1200" b="0" dirty="0">
                          <a:solidFill>
                            <a:schemeClr val="tx1"/>
                          </a:solidFill>
                        </a:rPr>
                        <a:t>5.8</a:t>
                      </a:r>
                    </a:p>
                  </a:txBody>
                  <a:tcPr/>
                </a:tc>
                <a:tc>
                  <a:txBody>
                    <a:bodyPr/>
                    <a:lstStyle/>
                    <a:p>
                      <a:pPr algn="ctr"/>
                      <a:r>
                        <a:rPr lang="en-US" sz="1200" b="0" dirty="0">
                          <a:solidFill>
                            <a:schemeClr val="tx1"/>
                          </a:solidFill>
                        </a:rPr>
                        <a:t>0.9</a:t>
                      </a:r>
                    </a:p>
                  </a:txBody>
                  <a:tcPr/>
                </a:tc>
                <a:tc>
                  <a:txBody>
                    <a:bodyPr/>
                    <a:lstStyle/>
                    <a:p>
                      <a:pPr algn="ctr"/>
                      <a:r>
                        <a:rPr lang="en-US" sz="1200" b="0" dirty="0">
                          <a:solidFill>
                            <a:schemeClr val="tx1"/>
                          </a:solidFill>
                        </a:rPr>
                        <a:t>4.9</a:t>
                      </a:r>
                    </a:p>
                  </a:txBody>
                  <a:tcPr/>
                </a:tc>
                <a:extLst>
                  <a:ext uri="{0D108BD9-81ED-4DB2-BD59-A6C34878D82A}">
                    <a16:rowId xmlns:a16="http://schemas.microsoft.com/office/drawing/2014/main" val="10009"/>
                  </a:ext>
                </a:extLst>
              </a:tr>
              <a:tr h="554491">
                <a:tc>
                  <a:txBody>
                    <a:bodyPr/>
                    <a:lstStyle/>
                    <a:p>
                      <a:r>
                        <a:rPr lang="en-US" sz="1200" b="0" dirty="0">
                          <a:solidFill>
                            <a:schemeClr val="tx1"/>
                          </a:solidFill>
                        </a:rPr>
                        <a:t>IEEE administration</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134.3</a:t>
                      </a:r>
                    </a:p>
                  </a:txBody>
                  <a:tcPr/>
                </a:tc>
                <a:tc>
                  <a:txBody>
                    <a:bodyPr/>
                    <a:lstStyle/>
                    <a:p>
                      <a:pPr algn="ctr"/>
                      <a:r>
                        <a:rPr lang="en-US" sz="1200" b="0" dirty="0">
                          <a:solidFill>
                            <a:schemeClr val="tx1"/>
                          </a:solidFill>
                        </a:rPr>
                        <a:t>(134.5)</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134.3</a:t>
                      </a:r>
                    </a:p>
                  </a:txBody>
                  <a:tcPr/>
                </a:tc>
                <a:tc>
                  <a:txBody>
                    <a:bodyPr/>
                    <a:lstStyle/>
                    <a:p>
                      <a:pPr algn="ctr"/>
                      <a:r>
                        <a:rPr lang="en-US" sz="1200" b="0" dirty="0">
                          <a:solidFill>
                            <a:schemeClr val="tx1"/>
                          </a:solidFill>
                        </a:rPr>
                        <a:t>(134.5)</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134.5</a:t>
                      </a:r>
                    </a:p>
                  </a:txBody>
                  <a:tcPr/>
                </a:tc>
                <a:tc>
                  <a:txBody>
                    <a:bodyPr/>
                    <a:lstStyle/>
                    <a:p>
                      <a:pPr algn="ctr"/>
                      <a:r>
                        <a:rPr lang="en-US" sz="1200" b="0" dirty="0">
                          <a:solidFill>
                            <a:schemeClr val="tx1"/>
                          </a:solidFill>
                        </a:rPr>
                        <a:t>(134.5)</a:t>
                      </a:r>
                    </a:p>
                  </a:txBody>
                  <a:tcPr/>
                </a:tc>
                <a:extLst>
                  <a:ext uri="{0D108BD9-81ED-4DB2-BD59-A6C34878D82A}">
                    <a16:rowId xmlns:a16="http://schemas.microsoft.com/office/drawing/2014/main" val="10010"/>
                  </a:ext>
                </a:extLst>
              </a:tr>
              <a:tr h="326043">
                <a:tc>
                  <a:txBody>
                    <a:bodyPr/>
                    <a:lstStyle/>
                    <a:p>
                      <a:r>
                        <a:rPr lang="en-US" sz="1200" b="0" dirty="0">
                          <a:solidFill>
                            <a:schemeClr val="tx1"/>
                          </a:solidFill>
                        </a:rPr>
                        <a:t>Committee/other</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99.3</a:t>
                      </a:r>
                    </a:p>
                  </a:txBody>
                  <a:tcPr/>
                </a:tc>
                <a:tc>
                  <a:txBody>
                    <a:bodyPr/>
                    <a:lstStyle/>
                    <a:p>
                      <a:pPr algn="ctr"/>
                      <a:r>
                        <a:rPr lang="en-US" sz="1200" b="0" dirty="0">
                          <a:solidFill>
                            <a:schemeClr val="tx1"/>
                          </a:solidFill>
                        </a:rPr>
                        <a:t>(99.3)</a:t>
                      </a:r>
                    </a:p>
                  </a:txBody>
                  <a:tcPr/>
                </a:tc>
                <a:tc>
                  <a:txBody>
                    <a:bodyPr/>
                    <a:lstStyle/>
                    <a:p>
                      <a:pPr algn="ctr"/>
                      <a:r>
                        <a:rPr lang="en-US" sz="1200" b="0" dirty="0">
                          <a:solidFill>
                            <a:schemeClr val="tx1"/>
                          </a:solidFill>
                        </a:rPr>
                        <a:t>0.0</a:t>
                      </a:r>
                    </a:p>
                  </a:txBody>
                  <a:tcPr/>
                </a:tc>
                <a:tc>
                  <a:txBody>
                    <a:bodyPr/>
                    <a:lstStyle/>
                    <a:p>
                      <a:pPr algn="ctr"/>
                      <a:r>
                        <a:rPr lang="en-US" sz="1200" b="1" dirty="0">
                          <a:solidFill>
                            <a:srgbClr val="00823B"/>
                          </a:solidFill>
                        </a:rPr>
                        <a:t>90.3</a:t>
                      </a:r>
                    </a:p>
                  </a:txBody>
                  <a:tcPr/>
                </a:tc>
                <a:tc>
                  <a:txBody>
                    <a:bodyPr/>
                    <a:lstStyle/>
                    <a:p>
                      <a:pPr algn="ctr"/>
                      <a:r>
                        <a:rPr lang="en-US" sz="1200" b="1" dirty="0">
                          <a:solidFill>
                            <a:srgbClr val="00823B"/>
                          </a:solidFill>
                        </a:rPr>
                        <a:t>(90.3)</a:t>
                      </a:r>
                    </a:p>
                  </a:txBody>
                  <a:tcPr/>
                </a:tc>
                <a:tc>
                  <a:txBody>
                    <a:bodyPr/>
                    <a:lstStyle/>
                    <a:p>
                      <a:pPr algn="ctr"/>
                      <a:r>
                        <a:rPr lang="en-US" sz="1200" b="0" dirty="0">
                          <a:solidFill>
                            <a:schemeClr val="tx1"/>
                          </a:solidFill>
                        </a:rPr>
                        <a:t>0.0</a:t>
                      </a:r>
                    </a:p>
                  </a:txBody>
                  <a:tcPr/>
                </a:tc>
                <a:tc>
                  <a:txBody>
                    <a:bodyPr/>
                    <a:lstStyle/>
                    <a:p>
                      <a:pPr algn="ctr"/>
                      <a:r>
                        <a:rPr lang="en-US" sz="1200" b="0" dirty="0">
                          <a:solidFill>
                            <a:schemeClr val="tx1"/>
                          </a:solidFill>
                        </a:rPr>
                        <a:t>119.0</a:t>
                      </a:r>
                    </a:p>
                  </a:txBody>
                  <a:tcPr/>
                </a:tc>
                <a:tc>
                  <a:txBody>
                    <a:bodyPr/>
                    <a:lstStyle/>
                    <a:p>
                      <a:pPr algn="ctr"/>
                      <a:r>
                        <a:rPr lang="en-US" sz="1200" b="0" dirty="0">
                          <a:solidFill>
                            <a:schemeClr val="tx1"/>
                          </a:solidFill>
                        </a:rPr>
                        <a:t>(119.0)</a:t>
                      </a:r>
                    </a:p>
                  </a:txBody>
                  <a:tcPr/>
                </a:tc>
                <a:extLst>
                  <a:ext uri="{0D108BD9-81ED-4DB2-BD59-A6C34878D82A}">
                    <a16:rowId xmlns:a16="http://schemas.microsoft.com/office/drawing/2014/main" val="10011"/>
                  </a:ext>
                </a:extLst>
              </a:tr>
              <a:tr h="163362">
                <a:tc>
                  <a:txBody>
                    <a:bodyPr/>
                    <a:lstStyle/>
                    <a:p>
                      <a:r>
                        <a:rPr lang="en-US" sz="1200" b="0" dirty="0">
                          <a:solidFill>
                            <a:schemeClr val="tx1"/>
                          </a:solidFill>
                        </a:rPr>
                        <a:t>TOTAL</a:t>
                      </a:r>
                    </a:p>
                  </a:txBody>
                  <a:tcPr/>
                </a:tc>
                <a:tc>
                  <a:txBody>
                    <a:bodyPr/>
                    <a:lstStyle/>
                    <a:p>
                      <a:pPr algn="ctr"/>
                      <a:r>
                        <a:rPr lang="en-US" sz="1400" b="0" dirty="0">
                          <a:solidFill>
                            <a:schemeClr val="tx1"/>
                          </a:solidFill>
                        </a:rPr>
                        <a:t>1,941.1</a:t>
                      </a:r>
                    </a:p>
                  </a:txBody>
                  <a:tcPr/>
                </a:tc>
                <a:tc>
                  <a:txBody>
                    <a:bodyPr/>
                    <a:lstStyle/>
                    <a:p>
                      <a:pPr algn="ctr"/>
                      <a:r>
                        <a:rPr lang="en-US" sz="1400" b="0" dirty="0">
                          <a:solidFill>
                            <a:schemeClr val="tx1"/>
                          </a:solidFill>
                        </a:rPr>
                        <a:t>1,846.3</a:t>
                      </a:r>
                    </a:p>
                  </a:txBody>
                  <a:tcPr/>
                </a:tc>
                <a:tc>
                  <a:txBody>
                    <a:bodyPr/>
                    <a:lstStyle/>
                    <a:p>
                      <a:pPr algn="ctr"/>
                      <a:r>
                        <a:rPr lang="en-US" sz="1400" b="0" dirty="0">
                          <a:solidFill>
                            <a:schemeClr val="tx1"/>
                          </a:solidFill>
                        </a:rPr>
                        <a:t>98.7</a:t>
                      </a:r>
                    </a:p>
                  </a:txBody>
                  <a:tcPr/>
                </a:tc>
                <a:tc>
                  <a:txBody>
                    <a:bodyPr/>
                    <a:lstStyle/>
                    <a:p>
                      <a:pPr algn="ctr"/>
                      <a:r>
                        <a:rPr lang="en-US" sz="1400" b="1" dirty="0">
                          <a:solidFill>
                            <a:srgbClr val="00823B"/>
                          </a:solidFill>
                        </a:rPr>
                        <a:t>1,941.1</a:t>
                      </a:r>
                    </a:p>
                  </a:txBody>
                  <a:tcPr/>
                </a:tc>
                <a:tc>
                  <a:txBody>
                    <a:bodyPr/>
                    <a:lstStyle/>
                    <a:p>
                      <a:pPr algn="ctr"/>
                      <a:r>
                        <a:rPr lang="en-US" sz="1400" b="1" dirty="0">
                          <a:solidFill>
                            <a:srgbClr val="FF0000"/>
                          </a:solidFill>
                        </a:rPr>
                        <a:t>1,846.3</a:t>
                      </a:r>
                    </a:p>
                  </a:txBody>
                  <a:tcPr/>
                </a:tc>
                <a:tc>
                  <a:txBody>
                    <a:bodyPr/>
                    <a:lstStyle/>
                    <a:p>
                      <a:pPr algn="ctr"/>
                      <a:r>
                        <a:rPr lang="en-US" sz="1400" b="1" dirty="0">
                          <a:solidFill>
                            <a:srgbClr val="00823B"/>
                          </a:solidFill>
                        </a:rPr>
                        <a:t>108.7</a:t>
                      </a:r>
                    </a:p>
                  </a:txBody>
                  <a:tcPr/>
                </a:tc>
                <a:tc>
                  <a:txBody>
                    <a:bodyPr/>
                    <a:lstStyle/>
                    <a:p>
                      <a:pPr algn="ctr"/>
                      <a:r>
                        <a:rPr lang="en-US" sz="1200" b="0" dirty="0">
                          <a:solidFill>
                            <a:schemeClr val="tx1"/>
                          </a:solidFill>
                        </a:rPr>
                        <a:t>2,000.0</a:t>
                      </a:r>
                    </a:p>
                  </a:txBody>
                  <a:tcPr/>
                </a:tc>
                <a:tc>
                  <a:txBody>
                    <a:bodyPr/>
                    <a:lstStyle/>
                    <a:p>
                      <a:pPr algn="ctr"/>
                      <a:r>
                        <a:rPr lang="en-US" sz="1200" b="0" dirty="0">
                          <a:solidFill>
                            <a:schemeClr val="tx1"/>
                          </a:solidFill>
                        </a:rPr>
                        <a:t>1,841.7</a:t>
                      </a:r>
                    </a:p>
                  </a:txBody>
                  <a:tcPr/>
                </a:tc>
                <a:tc>
                  <a:txBody>
                    <a:bodyPr/>
                    <a:lstStyle/>
                    <a:p>
                      <a:pPr algn="ctr"/>
                      <a:r>
                        <a:rPr lang="en-US" sz="1200" b="0" dirty="0">
                          <a:solidFill>
                            <a:schemeClr val="tx1"/>
                          </a:solidFill>
                        </a:rPr>
                        <a:t>162.7</a:t>
                      </a:r>
                    </a:p>
                  </a:txBody>
                  <a:tcP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nvGraphicFramePr>
        <p:xfrm>
          <a:off x="2667000" y="4419600"/>
          <a:ext cx="6845300" cy="762000"/>
        </p:xfrm>
        <a:graphic>
          <a:graphicData uri="http://schemas.openxmlformats.org/drawingml/2006/table">
            <a:tbl>
              <a:tblPr>
                <a:tableStyleId>{5C22544A-7EE6-4342-B048-85BDC9FD1C3A}</a:tableStyleId>
              </a:tblPr>
              <a:tblGrid>
                <a:gridCol w="1828800">
                  <a:extLst>
                    <a:ext uri="{9D8B030D-6E8A-4147-A177-3AD203B41FA5}">
                      <a16:colId xmlns:a16="http://schemas.microsoft.com/office/drawing/2014/main" val="20000"/>
                    </a:ext>
                  </a:extLst>
                </a:gridCol>
                <a:gridCol w="7493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tblGrid>
              <a:tr h="190500">
                <a:tc>
                  <a:txBody>
                    <a:bodyPr/>
                    <a:lstStyle/>
                    <a:p>
                      <a:pPr algn="r" fontAlgn="b"/>
                      <a:r>
                        <a:rPr lang="en-US" sz="1100" u="none" strike="noStrike">
                          <a:effectLst/>
                        </a:rPr>
                        <a:t>Year</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2006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2007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2008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2009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2010B</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2010F</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2011B</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2012E</a:t>
                      </a:r>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en-US" sz="1100" u="none" strike="noStrike">
                          <a:effectLst/>
                        </a:rPr>
                        <a:t>Publications Income</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1.70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552.20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546.7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552.2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582.3</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522.3</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1100" u="none" strike="noStrike">
                          <a:effectLst/>
                        </a:rPr>
                        <a:t>Publications Expense</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-42.8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-117.9</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419.5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372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368.2</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387.5</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360</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en-US" sz="1100" u="none" strike="noStrike">
                          <a:effectLst/>
                        </a:rPr>
                        <a:t>Net</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42.8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119.6</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132.7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174.7</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184</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194.8</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162.3</a:t>
                      </a:r>
                      <a:endParaRPr lang="en-US" sz="1100" b="0" i="0" u="none" strike="noStrike">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sp>
        <p:nvSpPr>
          <p:cNvPr id="6"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7" name="Picture 6"/>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r>
              <a:rPr lang="en-US"/>
              <a:t>Pubscom Budget</a:t>
            </a:r>
          </a:p>
        </p:txBody>
      </p:sp>
      <p:graphicFrame>
        <p:nvGraphicFramePr>
          <p:cNvPr id="4" name="Table 3"/>
          <p:cNvGraphicFramePr>
            <a:graphicFrameLocks noGrp="1"/>
          </p:cNvGraphicFramePr>
          <p:nvPr/>
        </p:nvGraphicFramePr>
        <p:xfrm>
          <a:off x="1612900" y="1397001"/>
          <a:ext cx="8966200" cy="5249893"/>
        </p:xfrm>
        <a:graphic>
          <a:graphicData uri="http://schemas.openxmlformats.org/drawingml/2006/table">
            <a:tbl>
              <a:tblPr/>
              <a:tblGrid>
                <a:gridCol w="3057607">
                  <a:extLst>
                    <a:ext uri="{9D8B030D-6E8A-4147-A177-3AD203B41FA5}">
                      <a16:colId xmlns:a16="http://schemas.microsoft.com/office/drawing/2014/main" val="20000"/>
                    </a:ext>
                  </a:extLst>
                </a:gridCol>
                <a:gridCol w="1870960">
                  <a:extLst>
                    <a:ext uri="{9D8B030D-6E8A-4147-A177-3AD203B41FA5}">
                      <a16:colId xmlns:a16="http://schemas.microsoft.com/office/drawing/2014/main" val="20001"/>
                    </a:ext>
                  </a:extLst>
                </a:gridCol>
                <a:gridCol w="1808404">
                  <a:extLst>
                    <a:ext uri="{9D8B030D-6E8A-4147-A177-3AD203B41FA5}">
                      <a16:colId xmlns:a16="http://schemas.microsoft.com/office/drawing/2014/main" val="20002"/>
                    </a:ext>
                  </a:extLst>
                </a:gridCol>
                <a:gridCol w="2229229">
                  <a:extLst>
                    <a:ext uri="{9D8B030D-6E8A-4147-A177-3AD203B41FA5}">
                      <a16:colId xmlns:a16="http://schemas.microsoft.com/office/drawing/2014/main" val="20003"/>
                    </a:ext>
                  </a:extLst>
                </a:gridCol>
              </a:tblGrid>
              <a:tr h="64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cs typeface="Arial" charset="0"/>
                        </a:rPr>
                        <a:t>Type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cs typeface="Arial" charset="0"/>
                        </a:rPr>
                        <a:t>Budget 2010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cs typeface="Arial" charset="0"/>
                        </a:rPr>
                        <a:t>2011 Year End Forecast</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cs typeface="Arial" charset="0"/>
                        </a:rPr>
                        <a:t>Budget 2011</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699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Pub. Admin fixed costs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$4,500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$5,000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$5,000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extLst>
                  <a:ext uri="{0D108BD9-81ED-4DB2-BD59-A6C34878D82A}">
                    <a16:rowId xmlns:a16="http://schemas.microsoft.com/office/drawing/2014/main" val="10001"/>
                  </a:ext>
                </a:extLst>
              </a:tr>
              <a:tr h="36574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Pub. Admin var. costs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$5,300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$5,300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Arial" charset="0"/>
                          <a:cs typeface="Arial" charset="0"/>
                        </a:rPr>
                        <a:t>$10,300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extLst>
                  <a:ext uri="{0D108BD9-81ED-4DB2-BD59-A6C34878D82A}">
                    <a16:rowId xmlns:a16="http://schemas.microsoft.com/office/drawing/2014/main" val="10002"/>
                  </a:ext>
                </a:extLst>
              </a:tr>
              <a:tr h="39683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ESL editorial office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$5,000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$5,000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$5,000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extLst>
                  <a:ext uri="{0D108BD9-81ED-4DB2-BD59-A6C34878D82A}">
                    <a16:rowId xmlns:a16="http://schemas.microsoft.com/office/drawing/2014/main" val="10003"/>
                  </a:ext>
                </a:extLst>
              </a:tr>
              <a:tr h="64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Newsletter distribution DATE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$1,000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$1,000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$1,000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extLst>
                  <a:ext uri="{0D108BD9-81ED-4DB2-BD59-A6C34878D82A}">
                    <a16:rowId xmlns:a16="http://schemas.microsoft.com/office/drawing/2014/main" val="10004"/>
                  </a:ext>
                </a:extLst>
              </a:tr>
              <a:tr h="63969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Newsletter distribution DAC</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$1,000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$1,400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$1,400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extLst>
                  <a:ext uri="{0D108BD9-81ED-4DB2-BD59-A6C34878D82A}">
                    <a16:rowId xmlns:a16="http://schemas.microsoft.com/office/drawing/2014/main" val="10005"/>
                  </a:ext>
                </a:extLst>
              </a:tr>
              <a:tr h="64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Newsletter distribution ICCAD</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cs typeface="Arial" charset="0"/>
                        </a:rPr>
                        <a:t>$1,000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$1,000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$1,000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extLst>
                  <a:ext uri="{0D108BD9-81ED-4DB2-BD59-A6C34878D82A}">
                    <a16:rowId xmlns:a16="http://schemas.microsoft.com/office/drawing/2014/main" val="10006"/>
                  </a:ext>
                </a:extLst>
              </a:tr>
              <a:tr h="4285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Pubs meeting</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$500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$1,000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$1,000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extLst>
                  <a:ext uri="{0D108BD9-81ED-4DB2-BD59-A6C34878D82A}">
                    <a16:rowId xmlns:a16="http://schemas.microsoft.com/office/drawing/2014/main" val="10007"/>
                  </a:ext>
                </a:extLst>
              </a:tr>
              <a:tr h="4317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Newsletter graphics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cs typeface="Arial" charset="0"/>
                        </a:rPr>
                        <a:t>$500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$500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$500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extLst>
                  <a:ext uri="{0D108BD9-81ED-4DB2-BD59-A6C34878D82A}">
                    <a16:rowId xmlns:a16="http://schemas.microsoft.com/office/drawing/2014/main" val="10008"/>
                  </a:ext>
                </a:extLst>
              </a:tr>
              <a:tr h="64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TCAD editorial office and extra page charges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$55,800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$30,000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cs typeface="Arial" charset="0"/>
                        </a:rPr>
                        <a:t>$30,000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extLst>
                  <a:ext uri="{0D108BD9-81ED-4DB2-BD59-A6C34878D82A}">
                    <a16:rowId xmlns:a16="http://schemas.microsoft.com/office/drawing/2014/main" val="10009"/>
                  </a:ext>
                </a:extLst>
              </a:tr>
            </a:tbl>
          </a:graphicData>
        </a:graphic>
      </p:graphicFrame>
      <p:sp>
        <p:nvSpPr>
          <p:cNvPr id="5"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6" name="Picture 5"/>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828801" y="1"/>
            <a:ext cx="8094663" cy="1295400"/>
          </a:xfrm>
        </p:spPr>
        <p:txBody>
          <a:bodyPr/>
          <a:lstStyle/>
          <a:p>
            <a:r>
              <a:rPr lang="en-US" dirty="0"/>
              <a:t>Publication Updates</a:t>
            </a:r>
          </a:p>
        </p:txBody>
      </p:sp>
      <p:sp>
        <p:nvSpPr>
          <p:cNvPr id="3" name="Content Placeholder 2"/>
          <p:cNvSpPr>
            <a:spLocks noGrp="1"/>
          </p:cNvSpPr>
          <p:nvPr>
            <p:ph sz="quarter" idx="1"/>
          </p:nvPr>
        </p:nvSpPr>
        <p:spPr>
          <a:xfrm>
            <a:off x="1981200" y="1219201"/>
            <a:ext cx="8229600" cy="4937125"/>
          </a:xfrm>
        </p:spPr>
        <p:txBody>
          <a:bodyPr>
            <a:normAutofit lnSpcReduction="10000"/>
          </a:bodyPr>
          <a:lstStyle/>
          <a:p>
            <a:pPr>
              <a:defRPr/>
            </a:pPr>
            <a:r>
              <a:rPr lang="en-US" dirty="0"/>
              <a:t>Currents Newsletter</a:t>
            </a:r>
          </a:p>
          <a:p>
            <a:pPr lvl="1">
              <a:defRPr/>
            </a:pPr>
            <a:r>
              <a:rPr lang="en-US" dirty="0"/>
              <a:t>Unsung Hero</a:t>
            </a:r>
          </a:p>
          <a:p>
            <a:pPr>
              <a:defRPr/>
            </a:pPr>
            <a:endParaRPr lang="en-US" dirty="0"/>
          </a:p>
          <a:p>
            <a:pPr>
              <a:defRPr/>
            </a:pPr>
            <a:r>
              <a:rPr lang="en-US" dirty="0"/>
              <a:t>IEEE ESL</a:t>
            </a:r>
          </a:p>
          <a:p>
            <a:pPr lvl="1">
              <a:defRPr/>
            </a:pPr>
            <a:r>
              <a:rPr lang="en-US" dirty="0"/>
              <a:t>Settling down to a routine</a:t>
            </a:r>
          </a:p>
          <a:p>
            <a:pPr lvl="1">
              <a:defRPr/>
            </a:pPr>
            <a:endParaRPr lang="en-US" dirty="0"/>
          </a:p>
          <a:p>
            <a:pPr>
              <a:defRPr/>
            </a:pPr>
            <a:r>
              <a:rPr lang="en-US" dirty="0"/>
              <a:t>IEEE TCAD</a:t>
            </a:r>
          </a:p>
          <a:p>
            <a:pPr lvl="1">
              <a:defRPr/>
            </a:pPr>
            <a:r>
              <a:rPr lang="en-US" dirty="0"/>
              <a:t>Settled but Stirred</a:t>
            </a:r>
          </a:p>
          <a:p>
            <a:pPr>
              <a:defRPr/>
            </a:pPr>
            <a:endParaRPr lang="en-US" dirty="0"/>
          </a:p>
          <a:p>
            <a:pPr>
              <a:defRPr/>
            </a:pPr>
            <a:r>
              <a:rPr lang="en-US" dirty="0"/>
              <a:t>IEEE D&amp;T</a:t>
            </a:r>
          </a:p>
          <a:p>
            <a:pPr lvl="1">
              <a:defRPr/>
            </a:pPr>
            <a:r>
              <a:rPr lang="en-US" dirty="0"/>
              <a:t>Our Hot Date</a:t>
            </a:r>
          </a:p>
        </p:txBody>
      </p:sp>
      <p:sp>
        <p:nvSpPr>
          <p:cNvPr id="4"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5" name="Picture 4"/>
          <p:cNvPicPr>
            <a:picLocks noChangeAspect="1" noChangeArrowheads="1"/>
          </p:cNvPicPr>
          <p:nvPr/>
        </p:nvPicPr>
        <p:blipFill>
          <a:blip r:embed="rId2"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l="23768"/>
          <a:stretch>
            <a:fillRect/>
          </a:stretch>
        </p:blipFill>
        <p:spPr bwMode="auto">
          <a:xfrm>
            <a:off x="6019800" y="1066800"/>
            <a:ext cx="4495800" cy="5638800"/>
          </a:xfrm>
          <a:prstGeom prst="rect">
            <a:avLst/>
          </a:prstGeom>
          <a:noFill/>
          <a:ln w="12700">
            <a:noFill/>
            <a:miter lim="800000"/>
            <a:headEnd/>
            <a:tailEnd/>
          </a:ln>
          <a:effectLst/>
        </p:spPr>
      </p:pic>
      <p:sp>
        <p:nvSpPr>
          <p:cNvPr id="31747" name="Content Placeholder 2"/>
          <p:cNvSpPr>
            <a:spLocks noGrp="1"/>
          </p:cNvSpPr>
          <p:nvPr>
            <p:ph sz="quarter" idx="1"/>
          </p:nvPr>
        </p:nvSpPr>
        <p:spPr>
          <a:xfrm>
            <a:off x="1981200" y="1219201"/>
            <a:ext cx="4114800" cy="4937125"/>
          </a:xfrm>
          <a:solidFill>
            <a:schemeClr val="bg1"/>
          </a:solidFill>
        </p:spPr>
        <p:txBody>
          <a:bodyPr/>
          <a:lstStyle/>
          <a:p>
            <a:r>
              <a:rPr lang="en-US"/>
              <a:t>30 issues published so far, one every two months</a:t>
            </a:r>
          </a:p>
          <a:p>
            <a:endParaRPr lang="en-US"/>
          </a:p>
          <a:p>
            <a:r>
              <a:rPr lang="en-US"/>
              <a:t>Longest continuously active volunteer activity</a:t>
            </a:r>
          </a:p>
          <a:p>
            <a:endParaRPr lang="en-US"/>
          </a:p>
          <a:p>
            <a:r>
              <a:rPr lang="en-US"/>
              <a:t>Applause to Jose Ayala, well deserved!</a:t>
            </a:r>
          </a:p>
        </p:txBody>
      </p:sp>
      <p:sp>
        <p:nvSpPr>
          <p:cNvPr id="31748" name="Title 1"/>
          <p:cNvSpPr>
            <a:spLocks noGrp="1"/>
          </p:cNvSpPr>
          <p:nvPr>
            <p:ph type="title"/>
          </p:nvPr>
        </p:nvSpPr>
        <p:spPr>
          <a:xfrm>
            <a:off x="1905001" y="1"/>
            <a:ext cx="8018463" cy="1219200"/>
          </a:xfrm>
          <a:solidFill>
            <a:schemeClr val="bg1"/>
          </a:solidFill>
        </p:spPr>
        <p:txBody>
          <a:bodyPr/>
          <a:lstStyle/>
          <a:p>
            <a:r>
              <a:rPr lang="en-US" dirty="0"/>
              <a:t>Currents Newsletter</a:t>
            </a:r>
          </a:p>
        </p:txBody>
      </p:sp>
      <p:sp>
        <p:nvSpPr>
          <p:cNvPr id="5"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6" name="Picture 5"/>
          <p:cNvPicPr>
            <a:picLocks noChangeAspect="1" noChangeArrowheads="1"/>
          </p:cNvPicPr>
          <p:nvPr/>
        </p:nvPicPr>
        <p:blipFill>
          <a:blip r:embed="rId3"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1828801" y="1"/>
            <a:ext cx="8094663" cy="1219200"/>
          </a:xfrm>
        </p:spPr>
        <p:txBody>
          <a:bodyPr/>
          <a:lstStyle/>
          <a:p>
            <a:r>
              <a:rPr lang="en-US" dirty="0"/>
              <a:t>IEEE ESL Status</a:t>
            </a:r>
          </a:p>
        </p:txBody>
      </p:sp>
      <p:sp>
        <p:nvSpPr>
          <p:cNvPr id="32771" name="Rectangle 3"/>
          <p:cNvSpPr>
            <a:spLocks noGrp="1"/>
          </p:cNvSpPr>
          <p:nvPr>
            <p:ph type="body" idx="4294967295"/>
          </p:nvPr>
        </p:nvSpPr>
        <p:spPr>
          <a:xfrm>
            <a:off x="1676400" y="1143000"/>
            <a:ext cx="5867400" cy="1981200"/>
          </a:xfrm>
        </p:spPr>
        <p:txBody>
          <a:bodyPr/>
          <a:lstStyle/>
          <a:p>
            <a:pPr>
              <a:lnSpc>
                <a:spcPct val="80000"/>
              </a:lnSpc>
            </a:pPr>
            <a:r>
              <a:rPr lang="en-US" sz="2000" dirty="0">
                <a:solidFill>
                  <a:srgbClr val="0000FF"/>
                </a:solidFill>
              </a:rPr>
              <a:t>60 papers YTD </a:t>
            </a:r>
          </a:p>
          <a:p>
            <a:pPr lvl="1">
              <a:lnSpc>
                <a:spcPct val="80000"/>
              </a:lnSpc>
            </a:pPr>
            <a:r>
              <a:rPr lang="en-US" sz="2000" dirty="0">
                <a:solidFill>
                  <a:srgbClr val="0000FF"/>
                </a:solidFill>
              </a:rPr>
              <a:t>Pending manuscripts:27</a:t>
            </a:r>
          </a:p>
          <a:p>
            <a:pPr lvl="1">
              <a:lnSpc>
                <a:spcPct val="80000"/>
              </a:lnSpc>
            </a:pPr>
            <a:r>
              <a:rPr lang="en-US" sz="2000" dirty="0">
                <a:solidFill>
                  <a:srgbClr val="0000FF"/>
                </a:solidFill>
              </a:rPr>
              <a:t>Acceptance ratio: 23.8% (was 31.2%)</a:t>
            </a:r>
          </a:p>
          <a:p>
            <a:pPr lvl="1">
              <a:lnSpc>
                <a:spcPct val="80000"/>
              </a:lnSpc>
            </a:pPr>
            <a:endParaRPr lang="en-US" sz="2000" dirty="0">
              <a:solidFill>
                <a:srgbClr val="0000FF"/>
              </a:solidFill>
            </a:endParaRPr>
          </a:p>
          <a:p>
            <a:pPr>
              <a:lnSpc>
                <a:spcPct val="80000"/>
              </a:lnSpc>
            </a:pPr>
            <a:r>
              <a:rPr lang="en-US" sz="2000" dirty="0">
                <a:solidFill>
                  <a:srgbClr val="0000FF"/>
                </a:solidFill>
              </a:rPr>
              <a:t>Submission to decision: 58 days (was 45)</a:t>
            </a:r>
          </a:p>
          <a:p>
            <a:pPr>
              <a:lnSpc>
                <a:spcPct val="80000"/>
              </a:lnSpc>
            </a:pPr>
            <a:r>
              <a:rPr lang="en-US" sz="2000" dirty="0">
                <a:solidFill>
                  <a:srgbClr val="0000FF"/>
                </a:solidFill>
              </a:rPr>
              <a:t>Review turnaround: 16 days</a:t>
            </a:r>
          </a:p>
          <a:p>
            <a:pPr>
              <a:lnSpc>
                <a:spcPct val="80000"/>
              </a:lnSpc>
            </a:pPr>
            <a:endParaRPr lang="en-US" sz="2000" dirty="0">
              <a:solidFill>
                <a:srgbClr val="0000FF"/>
              </a:solidFill>
            </a:endParaRPr>
          </a:p>
          <a:p>
            <a:pPr>
              <a:lnSpc>
                <a:spcPct val="80000"/>
              </a:lnSpc>
            </a:pPr>
            <a:endParaRPr lang="en-US" sz="2000" dirty="0">
              <a:solidFill>
                <a:srgbClr val="0000FF"/>
              </a:solidFill>
            </a:endParaRPr>
          </a:p>
          <a:p>
            <a:pPr>
              <a:lnSpc>
                <a:spcPct val="80000"/>
              </a:lnSpc>
            </a:pPr>
            <a:endParaRPr lang="en-US" sz="2000" dirty="0">
              <a:solidFill>
                <a:srgbClr val="0000FF"/>
              </a:solidFill>
            </a:endParaRPr>
          </a:p>
        </p:txBody>
      </p:sp>
      <p:sp>
        <p:nvSpPr>
          <p:cNvPr id="32772" name="Rectangle 6"/>
          <p:cNvSpPr>
            <a:spLocks noChangeArrowheads="1"/>
          </p:cNvSpPr>
          <p:nvPr/>
        </p:nvSpPr>
        <p:spPr bwMode="auto">
          <a:xfrm>
            <a:off x="6003635" y="810181"/>
            <a:ext cx="184731" cy="738664"/>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endParaRPr lang="en-US" sz="4200">
              <a:solidFill>
                <a:srgbClr val="000000"/>
              </a:solidFill>
              <a:latin typeface="Gill Sans" charset="0"/>
              <a:sym typeface="Gill Sans" charset="0"/>
            </a:endParaRPr>
          </a:p>
        </p:txBody>
      </p:sp>
      <p:graphicFrame>
        <p:nvGraphicFramePr>
          <p:cNvPr id="19857" name="Group 401"/>
          <p:cNvGraphicFramePr>
            <a:graphicFrameLocks noGrp="1"/>
          </p:cNvGraphicFramePr>
          <p:nvPr/>
        </p:nvGraphicFramePr>
        <p:xfrm>
          <a:off x="8610601" y="914400"/>
          <a:ext cx="1946275" cy="5572138"/>
        </p:xfrm>
        <a:graphic>
          <a:graphicData uri="http://schemas.openxmlformats.org/drawingml/2006/table">
            <a:tbl>
              <a:tblPr/>
              <a:tblGrid>
                <a:gridCol w="1120775">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tblGrid>
              <a:tr h="214313">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Submission Month</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608BB4"/>
                      </a:solidFill>
                      <a:prstDash val="solid"/>
                      <a:round/>
                      <a:headEnd type="none" w="med" len="med"/>
                      <a:tailEnd type="none" w="med" len="med"/>
                    </a:lnL>
                    <a:lnR w="0" cap="flat" cmpd="sng" algn="ctr">
                      <a:solidFill>
                        <a:srgbClr val="608BB4"/>
                      </a:solidFill>
                      <a:prstDash val="solid"/>
                      <a:round/>
                      <a:headEnd type="none" w="med" len="med"/>
                      <a:tailEnd type="none" w="med" len="med"/>
                    </a:lnR>
                    <a:lnT w="0" cap="flat" cmpd="sng" algn="ctr">
                      <a:solidFill>
                        <a:srgbClr val="608BB4"/>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solidFill>
                      <a:srgbClr val="BFD2E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 Manuscripts</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608BB4"/>
                      </a:solidFill>
                      <a:prstDash val="solid"/>
                      <a:round/>
                      <a:headEnd type="none" w="med" len="med"/>
                      <a:tailEnd type="none" w="med" len="med"/>
                    </a:lnL>
                    <a:lnR w="0" cap="flat" cmpd="sng" algn="ctr">
                      <a:solidFill>
                        <a:srgbClr val="608BB4"/>
                      </a:solidFill>
                      <a:prstDash val="solid"/>
                      <a:round/>
                      <a:headEnd type="none" w="med" len="med"/>
                      <a:tailEnd type="none" w="med" len="med"/>
                    </a:lnR>
                    <a:lnT w="0" cap="flat" cmpd="sng" algn="ctr">
                      <a:solidFill>
                        <a:srgbClr val="608BB4"/>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solidFill>
                      <a:srgbClr val="BFD2E2"/>
                    </a:solidFill>
                  </a:tcPr>
                </a:tc>
                <a:extLst>
                  <a:ext uri="{0D108BD9-81ED-4DB2-BD59-A6C34878D82A}">
                    <a16:rowId xmlns:a16="http://schemas.microsoft.com/office/drawing/2014/main" val="10000"/>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May 2009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3</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June 2009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38</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July 2009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22</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August 2009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8</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September 2009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8</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October 2009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6</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November 2009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7</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December 2009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8</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January 2010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7</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February 2010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5</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March 2010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16</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April 2010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20</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May 2010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6</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June 2010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40</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July 2010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7</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August 2010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8</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September 2010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14</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October 2010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r>
                        <a:rPr kumimoji="0" lang="en-US" sz="800" b="0" i="0" u="none" strike="noStrike" cap="none" normalizeH="0" baseline="0">
                          <a:ln>
                            <a:noFill/>
                          </a:ln>
                          <a:solidFill>
                            <a:srgbClr val="000000"/>
                          </a:solidFill>
                          <a:effectLst/>
                          <a:latin typeface="Tahoma" pitchFamily="34" charset="0"/>
                          <a:cs typeface="Tahoma" pitchFamily="34" charset="0"/>
                        </a:rPr>
                        <a:t> </a:t>
                      </a:r>
                      <a:r>
                        <a:rPr kumimoji="0" lang="en-US" sz="800" b="0" i="0" u="none" strike="noStrike" cap="none" normalizeH="0" baseline="0">
                          <a:ln>
                            <a:noFill/>
                          </a:ln>
                          <a:solidFill>
                            <a:srgbClr val="000000"/>
                          </a:solidFill>
                          <a:effectLst/>
                          <a:latin typeface="Times New Roman"/>
                          <a:cs typeface="Tahoma" pitchFamily="34" charset="0"/>
                        </a:rPr>
                        <a:t>  </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ahoma" pitchFamily="34" charset="0"/>
                          <a:cs typeface="Tahoma" pitchFamily="34" charset="0"/>
                        </a:rPr>
                        <a:t>14</a:t>
                      </a:r>
                      <a:endParaRPr kumimoji="0" lang="en-US" sz="2400" b="0" i="0" u="none" strike="noStrike" cap="none" normalizeH="0" baseline="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November 2010 </a:t>
                      </a:r>
                      <a:r>
                        <a:rPr kumimoji="0" lang="en-US" sz="800" b="0" i="0" u="none" strike="noStrike" cap="none" normalizeH="0" baseline="0" dirty="0">
                          <a:ln>
                            <a:noFill/>
                          </a:ln>
                          <a:solidFill>
                            <a:srgbClr val="000000"/>
                          </a:solidFill>
                          <a:effectLst/>
                          <a:latin typeface="Times New Roman"/>
                          <a:cs typeface="Tahoma" pitchFamily="34" charset="0"/>
                        </a:rPr>
                        <a:t> </a:t>
                      </a:r>
                      <a:r>
                        <a:rPr kumimoji="0" lang="en-US" sz="800" b="0" i="0" u="none" strike="noStrike" cap="none" normalizeH="0" baseline="0" dirty="0">
                          <a:ln>
                            <a:noFill/>
                          </a:ln>
                          <a:solidFill>
                            <a:srgbClr val="000000"/>
                          </a:solidFill>
                          <a:effectLst/>
                          <a:latin typeface="Tahoma" pitchFamily="34" charset="0"/>
                          <a:cs typeface="Tahoma" pitchFamily="34" charset="0"/>
                        </a:rPr>
                        <a:t> </a:t>
                      </a:r>
                      <a:r>
                        <a:rPr kumimoji="0" lang="en-US" sz="800" b="0" i="0" u="none" strike="noStrike" cap="none" normalizeH="0" baseline="0" dirty="0">
                          <a:ln>
                            <a:noFill/>
                          </a:ln>
                          <a:solidFill>
                            <a:srgbClr val="000000"/>
                          </a:solidFill>
                          <a:effectLst/>
                          <a:latin typeface="Times New Roman"/>
                          <a:cs typeface="Tahoma" pitchFamily="34" charset="0"/>
                        </a:rPr>
                        <a:t> </a:t>
                      </a:r>
                      <a:r>
                        <a:rPr kumimoji="0" lang="en-US" sz="800" b="0" i="0" u="none" strike="noStrike" cap="none" normalizeH="0" baseline="0" dirty="0">
                          <a:ln>
                            <a:noFill/>
                          </a:ln>
                          <a:solidFill>
                            <a:srgbClr val="000000"/>
                          </a:solidFill>
                          <a:effectLst/>
                          <a:latin typeface="Tahoma" pitchFamily="34" charset="0"/>
                          <a:cs typeface="Tahoma" pitchFamily="34" charset="0"/>
                        </a:rPr>
                        <a:t> </a:t>
                      </a:r>
                      <a:r>
                        <a:rPr kumimoji="0" lang="en-US" sz="800" b="0" i="0" u="none" strike="noStrike" cap="none" normalizeH="0" baseline="0" dirty="0">
                          <a:ln>
                            <a:noFill/>
                          </a:ln>
                          <a:solidFill>
                            <a:srgbClr val="000000"/>
                          </a:solidFill>
                          <a:effectLst/>
                          <a:latin typeface="Times New Roman"/>
                          <a:cs typeface="Tahoma" pitchFamily="34" charset="0"/>
                        </a:rPr>
                        <a:t>  </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14</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December 2010 </a:t>
                      </a:r>
                      <a:r>
                        <a:rPr kumimoji="0" lang="en-US" sz="800" b="0" i="0" u="none" strike="noStrike" cap="none" normalizeH="0" baseline="0" dirty="0">
                          <a:ln>
                            <a:noFill/>
                          </a:ln>
                          <a:solidFill>
                            <a:srgbClr val="000000"/>
                          </a:solidFill>
                          <a:effectLst/>
                          <a:latin typeface="Times New Roman"/>
                          <a:cs typeface="Tahoma" pitchFamily="34" charset="0"/>
                        </a:rPr>
                        <a:t> </a:t>
                      </a:r>
                      <a:r>
                        <a:rPr kumimoji="0" lang="en-US" sz="800" b="0" i="0" u="none" strike="noStrike" cap="none" normalizeH="0" baseline="0" dirty="0">
                          <a:ln>
                            <a:noFill/>
                          </a:ln>
                          <a:solidFill>
                            <a:srgbClr val="000000"/>
                          </a:solidFill>
                          <a:effectLst/>
                          <a:latin typeface="Tahoma" pitchFamily="34" charset="0"/>
                          <a:cs typeface="Tahoma" pitchFamily="34" charset="0"/>
                        </a:rPr>
                        <a:t> </a:t>
                      </a:r>
                      <a:r>
                        <a:rPr kumimoji="0" lang="en-US" sz="800" b="0" i="0" u="none" strike="noStrike" cap="none" normalizeH="0" baseline="0" dirty="0">
                          <a:ln>
                            <a:noFill/>
                          </a:ln>
                          <a:solidFill>
                            <a:srgbClr val="000000"/>
                          </a:solidFill>
                          <a:effectLst/>
                          <a:latin typeface="Times New Roman"/>
                          <a:cs typeface="Tahoma" pitchFamily="34" charset="0"/>
                        </a:rPr>
                        <a:t> </a:t>
                      </a:r>
                      <a:r>
                        <a:rPr kumimoji="0" lang="en-US" sz="800" b="0" i="0" u="none" strike="noStrike" cap="none" normalizeH="0" baseline="0" dirty="0">
                          <a:ln>
                            <a:noFill/>
                          </a:ln>
                          <a:solidFill>
                            <a:srgbClr val="000000"/>
                          </a:solidFill>
                          <a:effectLst/>
                          <a:latin typeface="Tahoma" pitchFamily="34" charset="0"/>
                          <a:cs typeface="Tahoma" pitchFamily="34" charset="0"/>
                        </a:rPr>
                        <a:t> </a:t>
                      </a:r>
                      <a:r>
                        <a:rPr kumimoji="0" lang="en-US" sz="800" b="0" i="0" u="none" strike="noStrike" cap="none" normalizeH="0" baseline="0" dirty="0">
                          <a:ln>
                            <a:noFill/>
                          </a:ln>
                          <a:solidFill>
                            <a:srgbClr val="000000"/>
                          </a:solidFill>
                          <a:effectLst/>
                          <a:latin typeface="Times New Roman"/>
                          <a:cs typeface="Tahoma" pitchFamily="34" charset="0"/>
                        </a:rPr>
                        <a:t>  </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8</a:t>
                      </a: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0"/>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January 2011</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7</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1"/>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February 2011</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9</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2"/>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March 2011</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7</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3"/>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April 2011</a:t>
                      </a:r>
                      <a:r>
                        <a:rPr kumimoji="0" lang="en-US" sz="800" b="0" i="0" u="none" strike="noStrike" cap="none" normalizeH="0" baseline="0" dirty="0">
                          <a:ln>
                            <a:noFill/>
                          </a:ln>
                          <a:solidFill>
                            <a:srgbClr val="000000"/>
                          </a:solidFill>
                          <a:effectLst/>
                          <a:latin typeface="Times New Roman"/>
                          <a:cs typeface="Tahoma" pitchFamily="34" charset="0"/>
                        </a:rPr>
                        <a:t> </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9</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4"/>
                  </a:ext>
                </a:extLst>
              </a:tr>
              <a:tr h="214313">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May 2011</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rgbClr val="000000"/>
                          </a:solidFill>
                          <a:effectLst/>
                          <a:latin typeface="Tahoma" pitchFamily="34" charset="0"/>
                          <a:cs typeface="Tahoma" pitchFamily="34" charset="0"/>
                        </a:rPr>
                        <a:t>12</a:t>
                      </a:r>
                      <a:endParaRPr kumimoji="0" lang="en-US" sz="2400" b="0" i="0" u="none" strike="noStrike" cap="none" normalizeH="0" baseline="0" dirty="0">
                        <a:ln>
                          <a:noFill/>
                        </a:ln>
                        <a:solidFill>
                          <a:schemeClr val="tx1"/>
                        </a:solidFill>
                        <a:effectLst/>
                        <a:latin typeface="Times New Roman" pitchFamily="18" charset="0"/>
                      </a:endParaRPr>
                    </a:p>
                  </a:txBody>
                  <a:tcPr horzOverflow="overflow">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25"/>
                  </a:ext>
                </a:extLst>
              </a:tr>
            </a:tbl>
          </a:graphicData>
        </a:graphic>
      </p:graphicFrame>
      <p:pic>
        <p:nvPicPr>
          <p:cNvPr id="32860" name="Picture 101"/>
          <p:cNvPicPr>
            <a:picLocks noChangeAspect="1" noChangeArrowheads="1"/>
          </p:cNvPicPr>
          <p:nvPr/>
        </p:nvPicPr>
        <p:blipFill>
          <a:blip r:embed="rId2" cstate="print"/>
          <a:srcRect/>
          <a:stretch>
            <a:fillRect/>
          </a:stretch>
        </p:blipFill>
        <p:spPr bwMode="auto">
          <a:xfrm>
            <a:off x="5441950" y="4038600"/>
            <a:ext cx="3227388" cy="2738438"/>
          </a:xfrm>
          <a:prstGeom prst="rect">
            <a:avLst/>
          </a:prstGeom>
          <a:noFill/>
          <a:ln w="12700">
            <a:noFill/>
            <a:miter lim="800000"/>
            <a:headEnd/>
            <a:tailEnd/>
          </a:ln>
          <a:effectLst/>
        </p:spPr>
      </p:pic>
      <p:graphicFrame>
        <p:nvGraphicFramePr>
          <p:cNvPr id="2" name="Table 1"/>
          <p:cNvGraphicFramePr>
            <a:graphicFrameLocks noGrp="1"/>
          </p:cNvGraphicFramePr>
          <p:nvPr/>
        </p:nvGraphicFramePr>
        <p:xfrm>
          <a:off x="1828800" y="4983888"/>
          <a:ext cx="3581400" cy="1721712"/>
        </p:xfrm>
        <a:graphic>
          <a:graphicData uri="http://schemas.openxmlformats.org/drawingml/2006/table">
            <a:tbl>
              <a:tblPr/>
              <a:tblGrid>
                <a:gridCol w="1790700">
                  <a:extLst>
                    <a:ext uri="{9D8B030D-6E8A-4147-A177-3AD203B41FA5}">
                      <a16:colId xmlns:a16="http://schemas.microsoft.com/office/drawing/2014/main" val="20000"/>
                    </a:ext>
                  </a:extLst>
                </a:gridCol>
                <a:gridCol w="1790700">
                  <a:extLst>
                    <a:ext uri="{9D8B030D-6E8A-4147-A177-3AD203B41FA5}">
                      <a16:colId xmlns:a16="http://schemas.microsoft.com/office/drawing/2014/main" val="20001"/>
                    </a:ext>
                  </a:extLst>
                </a:gridCol>
              </a:tblGrid>
              <a:tr h="426405">
                <a:tc>
                  <a:txBody>
                    <a:bodyPr/>
                    <a:lstStyle/>
                    <a:p>
                      <a:pPr algn="ctr"/>
                      <a:endParaRPr lang="en-US" sz="1100" dirty="0"/>
                    </a:p>
                  </a:txBody>
                  <a:tcPr marT="45686" marB="45686" anchor="ctr">
                    <a:lnL>
                      <a:noFill/>
                    </a:lnL>
                    <a:lnR>
                      <a:noFill/>
                    </a:lnR>
                    <a:lnT>
                      <a:noFill/>
                    </a:lnT>
                    <a:lnB>
                      <a:noFill/>
                    </a:lnB>
                    <a:solidFill>
                      <a:srgbClr val="FFFFFF"/>
                    </a:solidFill>
                  </a:tcPr>
                </a:tc>
                <a:tc>
                  <a:txBody>
                    <a:bodyPr/>
                    <a:lstStyle/>
                    <a:p>
                      <a:br>
                        <a:rPr lang="en-US" sz="1100"/>
                      </a:br>
                      <a:endParaRPr lang="en-US" sz="1100"/>
                    </a:p>
                  </a:txBody>
                  <a:tcPr marT="45686" marB="45686" anchor="ctr">
                    <a:lnL>
                      <a:noFill/>
                    </a:lnL>
                    <a:lnR>
                      <a:noFill/>
                    </a:lnR>
                    <a:lnT>
                      <a:noFill/>
                    </a:lnT>
                    <a:lnB>
                      <a:noFill/>
                    </a:lnB>
                    <a:solidFill>
                      <a:srgbClr val="FFFFFF"/>
                    </a:solidFill>
                  </a:tcPr>
                </a:tc>
                <a:extLst>
                  <a:ext uri="{0D108BD9-81ED-4DB2-BD59-A6C34878D82A}">
                    <a16:rowId xmlns:a16="http://schemas.microsoft.com/office/drawing/2014/main" val="10000"/>
                  </a:ext>
                </a:extLst>
              </a:tr>
              <a:tr h="258889">
                <a:tc>
                  <a:txBody>
                    <a:bodyPr/>
                    <a:lstStyle/>
                    <a:p>
                      <a:pPr algn="ctr"/>
                      <a:r>
                        <a:rPr lang="en-US" sz="1100" b="1" dirty="0">
                          <a:latin typeface="Arial"/>
                        </a:rPr>
                        <a:t>3/8/11</a:t>
                      </a:r>
                      <a:endParaRPr lang="en-US" sz="1100" dirty="0"/>
                    </a:p>
                  </a:txBody>
                  <a:tcPr marT="45686" marB="45686" anchor="ctr">
                    <a:lnL>
                      <a:noFill/>
                    </a:lnL>
                    <a:lnR>
                      <a:noFill/>
                    </a:lnR>
                    <a:lnT>
                      <a:noFill/>
                    </a:lnT>
                    <a:lnB>
                      <a:noFill/>
                    </a:lnB>
                    <a:solidFill>
                      <a:srgbClr val="FFFFFF"/>
                    </a:solidFill>
                  </a:tcPr>
                </a:tc>
                <a:tc>
                  <a:txBody>
                    <a:bodyPr/>
                    <a:lstStyle/>
                    <a:p>
                      <a:pPr algn="ctr"/>
                      <a:r>
                        <a:rPr lang="en-US" sz="1100" b="1">
                          <a:latin typeface="Arial"/>
                        </a:rPr>
                        <a:t>Total # Copies</a:t>
                      </a:r>
                      <a:r>
                        <a:rPr lang="en-US" sz="1100"/>
                        <a:t> </a:t>
                      </a:r>
                    </a:p>
                  </a:txBody>
                  <a:tcPr marT="45686" marB="45686" anchor="ctr">
                    <a:lnL>
                      <a:noFill/>
                    </a:lnL>
                    <a:lnR>
                      <a:noFill/>
                    </a:lnR>
                    <a:lnT>
                      <a:noFill/>
                    </a:lnT>
                    <a:lnB>
                      <a:noFill/>
                    </a:lnB>
                    <a:solidFill>
                      <a:srgbClr val="EEEEEE"/>
                    </a:solidFill>
                  </a:tcPr>
                </a:tc>
                <a:extLst>
                  <a:ext uri="{0D108BD9-81ED-4DB2-BD59-A6C34878D82A}">
                    <a16:rowId xmlns:a16="http://schemas.microsoft.com/office/drawing/2014/main" val="10001"/>
                  </a:ext>
                </a:extLst>
              </a:tr>
              <a:tr h="258889">
                <a:tc>
                  <a:txBody>
                    <a:bodyPr/>
                    <a:lstStyle/>
                    <a:p>
                      <a:pPr algn="ctr"/>
                      <a:r>
                        <a:rPr lang="en-US" sz="1100">
                          <a:latin typeface="Arial"/>
                        </a:rPr>
                        <a:t>Electronic</a:t>
                      </a:r>
                      <a:r>
                        <a:rPr lang="en-US" sz="1100"/>
                        <a:t> </a:t>
                      </a:r>
                    </a:p>
                  </a:txBody>
                  <a:tcPr marT="45686" marB="45686">
                    <a:lnL>
                      <a:noFill/>
                    </a:lnL>
                    <a:lnR>
                      <a:noFill/>
                    </a:lnR>
                    <a:lnT>
                      <a:noFill/>
                    </a:lnT>
                    <a:lnB>
                      <a:noFill/>
                    </a:lnB>
                    <a:solidFill>
                      <a:srgbClr val="EEEEEE"/>
                    </a:solidFill>
                  </a:tcPr>
                </a:tc>
                <a:tc>
                  <a:txBody>
                    <a:bodyPr/>
                    <a:lstStyle/>
                    <a:p>
                      <a:pPr algn="r"/>
                      <a:r>
                        <a:rPr lang="en-US" sz="1100">
                          <a:latin typeface="Arial"/>
                        </a:rPr>
                        <a:t>131</a:t>
                      </a:r>
                      <a:endParaRPr lang="en-US" sz="1100"/>
                    </a:p>
                  </a:txBody>
                  <a:tcPr marT="45686" marB="45686">
                    <a:lnL>
                      <a:noFill/>
                    </a:lnL>
                    <a:lnR>
                      <a:noFill/>
                    </a:lnR>
                    <a:lnT>
                      <a:noFill/>
                    </a:lnT>
                    <a:lnB>
                      <a:noFill/>
                    </a:lnB>
                    <a:solidFill>
                      <a:srgbClr val="FFFFFF"/>
                    </a:solidFill>
                  </a:tcPr>
                </a:tc>
                <a:extLst>
                  <a:ext uri="{0D108BD9-81ED-4DB2-BD59-A6C34878D82A}">
                    <a16:rowId xmlns:a16="http://schemas.microsoft.com/office/drawing/2014/main" val="10002"/>
                  </a:ext>
                </a:extLst>
              </a:tr>
              <a:tr h="258889">
                <a:tc>
                  <a:txBody>
                    <a:bodyPr/>
                    <a:lstStyle/>
                    <a:p>
                      <a:pPr algn="ctr"/>
                      <a:r>
                        <a:rPr lang="en-US" sz="1100">
                          <a:latin typeface="Arial"/>
                        </a:rPr>
                        <a:t>EPC</a:t>
                      </a:r>
                      <a:r>
                        <a:rPr lang="en-US" sz="1100"/>
                        <a:t> </a:t>
                      </a:r>
                    </a:p>
                  </a:txBody>
                  <a:tcPr marT="45686" marB="45686">
                    <a:lnL>
                      <a:noFill/>
                    </a:lnL>
                    <a:lnR>
                      <a:noFill/>
                    </a:lnR>
                    <a:lnT>
                      <a:noFill/>
                    </a:lnT>
                    <a:lnB>
                      <a:noFill/>
                    </a:lnB>
                    <a:solidFill>
                      <a:srgbClr val="EEEEEE"/>
                    </a:solidFill>
                  </a:tcPr>
                </a:tc>
                <a:tc>
                  <a:txBody>
                    <a:bodyPr/>
                    <a:lstStyle/>
                    <a:p>
                      <a:pPr algn="r"/>
                      <a:r>
                        <a:rPr lang="en-US" sz="1100" dirty="0">
                          <a:latin typeface="Arial"/>
                        </a:rPr>
                        <a:t>54</a:t>
                      </a:r>
                      <a:endParaRPr lang="en-US" sz="1100" dirty="0"/>
                    </a:p>
                  </a:txBody>
                  <a:tcPr marT="45686" marB="45686">
                    <a:lnL>
                      <a:noFill/>
                    </a:lnL>
                    <a:lnR>
                      <a:noFill/>
                    </a:lnR>
                    <a:lnT>
                      <a:noFill/>
                    </a:lnT>
                    <a:lnB>
                      <a:noFill/>
                    </a:lnB>
                    <a:solidFill>
                      <a:srgbClr val="FFFFFF"/>
                    </a:solidFill>
                  </a:tcPr>
                </a:tc>
                <a:extLst>
                  <a:ext uri="{0D108BD9-81ED-4DB2-BD59-A6C34878D82A}">
                    <a16:rowId xmlns:a16="http://schemas.microsoft.com/office/drawing/2014/main" val="10003"/>
                  </a:ext>
                </a:extLst>
              </a:tr>
              <a:tr h="258889">
                <a:tc>
                  <a:txBody>
                    <a:bodyPr/>
                    <a:lstStyle/>
                    <a:p>
                      <a:pPr algn="ctr"/>
                      <a:r>
                        <a:rPr lang="en-US" sz="1100" dirty="0">
                          <a:latin typeface="Arial"/>
                        </a:rPr>
                        <a:t>Print</a:t>
                      </a:r>
                      <a:r>
                        <a:rPr lang="en-US" sz="1100" dirty="0"/>
                        <a:t> </a:t>
                      </a:r>
                    </a:p>
                  </a:txBody>
                  <a:tcPr marT="45686" marB="45686">
                    <a:lnL>
                      <a:noFill/>
                    </a:lnL>
                    <a:lnR>
                      <a:noFill/>
                    </a:lnR>
                    <a:lnT>
                      <a:noFill/>
                    </a:lnT>
                    <a:lnB>
                      <a:noFill/>
                    </a:lnB>
                    <a:solidFill>
                      <a:srgbClr val="EEEEEE"/>
                    </a:solidFill>
                  </a:tcPr>
                </a:tc>
                <a:tc>
                  <a:txBody>
                    <a:bodyPr/>
                    <a:lstStyle/>
                    <a:p>
                      <a:pPr algn="r"/>
                      <a:r>
                        <a:rPr lang="en-US" sz="1100">
                          <a:latin typeface="Arial"/>
                        </a:rPr>
                        <a:t>137</a:t>
                      </a:r>
                      <a:endParaRPr lang="en-US" sz="1100"/>
                    </a:p>
                  </a:txBody>
                  <a:tcPr marT="45686" marB="45686">
                    <a:lnL>
                      <a:noFill/>
                    </a:lnL>
                    <a:lnR>
                      <a:noFill/>
                    </a:lnR>
                    <a:lnT>
                      <a:noFill/>
                    </a:lnT>
                    <a:lnB>
                      <a:noFill/>
                    </a:lnB>
                    <a:solidFill>
                      <a:srgbClr val="FFFFFF"/>
                    </a:solidFill>
                  </a:tcPr>
                </a:tc>
                <a:extLst>
                  <a:ext uri="{0D108BD9-81ED-4DB2-BD59-A6C34878D82A}">
                    <a16:rowId xmlns:a16="http://schemas.microsoft.com/office/drawing/2014/main" val="10004"/>
                  </a:ext>
                </a:extLst>
              </a:tr>
              <a:tr h="258889">
                <a:tc>
                  <a:txBody>
                    <a:bodyPr/>
                    <a:lstStyle/>
                    <a:p>
                      <a:pPr algn="ctr"/>
                      <a:r>
                        <a:rPr lang="en-US" sz="1100" b="1" dirty="0">
                          <a:solidFill>
                            <a:schemeClr val="bg1"/>
                          </a:solidFill>
                          <a:latin typeface="Arial"/>
                        </a:rPr>
                        <a:t>Grand Total</a:t>
                      </a:r>
                      <a:r>
                        <a:rPr lang="en-US" sz="1100" dirty="0">
                          <a:solidFill>
                            <a:schemeClr val="bg1"/>
                          </a:solidFill>
                        </a:rPr>
                        <a:t> </a:t>
                      </a:r>
                    </a:p>
                  </a:txBody>
                  <a:tcPr marT="45686" marB="45686">
                    <a:lnL>
                      <a:noFill/>
                    </a:lnL>
                    <a:lnR>
                      <a:noFill/>
                    </a:lnR>
                    <a:lnT>
                      <a:noFill/>
                    </a:lnT>
                    <a:lnB>
                      <a:noFill/>
                    </a:lnB>
                    <a:solidFill>
                      <a:srgbClr val="333399"/>
                    </a:solidFill>
                  </a:tcPr>
                </a:tc>
                <a:tc>
                  <a:txBody>
                    <a:bodyPr/>
                    <a:lstStyle/>
                    <a:p>
                      <a:pPr algn="r"/>
                      <a:r>
                        <a:rPr lang="en-US" sz="1100" b="1" dirty="0">
                          <a:latin typeface="Arial"/>
                        </a:rPr>
                        <a:t>322</a:t>
                      </a:r>
                      <a:endParaRPr lang="en-US" sz="1100" dirty="0"/>
                    </a:p>
                  </a:txBody>
                  <a:tcPr marT="45686" marB="45686">
                    <a:lnL>
                      <a:noFill/>
                    </a:lnL>
                    <a:lnR>
                      <a:noFill/>
                    </a:lnR>
                    <a:lnT>
                      <a:noFill/>
                    </a:lnT>
                    <a:lnB>
                      <a:noFill/>
                    </a:lnB>
                    <a:solidFill>
                      <a:srgbClr val="F7F7F7"/>
                    </a:solidFill>
                  </a:tcPr>
                </a:tc>
                <a:extLst>
                  <a:ext uri="{0D108BD9-81ED-4DB2-BD59-A6C34878D82A}">
                    <a16:rowId xmlns:a16="http://schemas.microsoft.com/office/drawing/2014/main" val="10005"/>
                  </a:ext>
                </a:extLst>
              </a:tr>
            </a:tbl>
          </a:graphicData>
        </a:graphic>
      </p:graphicFrame>
      <p:sp>
        <p:nvSpPr>
          <p:cNvPr id="32874" name="Rectangle 102"/>
          <p:cNvSpPr>
            <a:spLocks noChangeArrowheads="1"/>
          </p:cNvSpPr>
          <p:nvPr/>
        </p:nvSpPr>
        <p:spPr bwMode="auto">
          <a:xfrm>
            <a:off x="6460835" y="1701324"/>
            <a:ext cx="184731" cy="1477328"/>
          </a:xfrm>
          <a:prstGeom prst="rect">
            <a:avLst/>
          </a:prstGeom>
          <a:noFill/>
          <a:ln w="12700">
            <a:noFill/>
            <a:miter lim="800000"/>
            <a:headEnd/>
            <a:tailEnd/>
          </a:ln>
          <a:effectLst/>
        </p:spPr>
        <p:txBody>
          <a:bodyPr wrap="none" anchor="ctr">
            <a:spAutoFit/>
          </a:bodyPr>
          <a:lstStyle/>
          <a:p>
            <a:pPr algn="ctr" fontAlgn="base">
              <a:spcBef>
                <a:spcPct val="0"/>
              </a:spcBef>
              <a:spcAft>
                <a:spcPct val="0"/>
              </a:spcAft>
            </a:pPr>
            <a:br>
              <a:rPr lang="en-US" sz="4200">
                <a:solidFill>
                  <a:srgbClr val="000000"/>
                </a:solidFill>
                <a:latin typeface="Gill Sans" charset="0"/>
                <a:sym typeface="Gill Sans" charset="0"/>
              </a:rPr>
            </a:br>
            <a:br>
              <a:rPr lang="en-US" sz="600">
                <a:solidFill>
                  <a:srgbClr val="000000"/>
                </a:solidFill>
                <a:latin typeface="Gill Sans" charset="0"/>
                <a:sym typeface="Gill Sans" charset="0"/>
              </a:rPr>
            </a:br>
            <a:endParaRPr lang="en-US" sz="4200">
              <a:solidFill>
                <a:srgbClr val="000000"/>
              </a:solidFill>
              <a:latin typeface="Gill Sans" charset="0"/>
              <a:sym typeface="Gill Sans" charset="0"/>
            </a:endParaRPr>
          </a:p>
        </p:txBody>
      </p:sp>
      <p:sp>
        <p:nvSpPr>
          <p:cNvPr id="10"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11" name="Picture 10"/>
          <p:cNvPicPr>
            <a:picLocks noChangeAspect="1" noChangeArrowheads="1"/>
          </p:cNvPicPr>
          <p:nvPr/>
        </p:nvPicPr>
        <p:blipFill>
          <a:blip r:embed="rId3" cstate="print"/>
          <a:srcRect/>
          <a:stretch>
            <a:fillRect/>
          </a:stretch>
        </p:blipFill>
        <p:spPr bwMode="auto">
          <a:xfrm>
            <a:off x="8993188" y="0"/>
            <a:ext cx="1674812" cy="438150"/>
          </a:xfrm>
          <a:prstGeom prst="rect">
            <a:avLst/>
          </a:prstGeom>
          <a:noFill/>
          <a:ln w="9525" cap="flat">
            <a:noFill/>
            <a:miter lim="800000"/>
            <a:headEnd/>
            <a:tailEnd/>
          </a:ln>
        </p:spPr>
      </p:pic>
      <p:pic>
        <p:nvPicPr>
          <p:cNvPr id="32859" name="Picture 100"/>
          <p:cNvPicPr>
            <a:picLocks noChangeAspect="1" noChangeArrowheads="1"/>
          </p:cNvPicPr>
          <p:nvPr/>
        </p:nvPicPr>
        <p:blipFill>
          <a:blip r:embed="rId4" cstate="print"/>
          <a:srcRect/>
          <a:stretch>
            <a:fillRect/>
          </a:stretch>
        </p:blipFill>
        <p:spPr bwMode="auto">
          <a:xfrm>
            <a:off x="1752600" y="3105150"/>
            <a:ext cx="3962400" cy="2000250"/>
          </a:xfrm>
          <a:prstGeom prst="rect">
            <a:avLst/>
          </a:prstGeom>
          <a:noFill/>
          <a:ln w="12700">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p:cNvPicPr>
            <a:picLocks noChangeAspect="1" noChangeArrowheads="1"/>
          </p:cNvPicPr>
          <p:nvPr/>
        </p:nvPicPr>
        <p:blipFill>
          <a:blip r:embed="rId2" cstate="print"/>
          <a:srcRect/>
          <a:stretch>
            <a:fillRect/>
          </a:stretch>
        </p:blipFill>
        <p:spPr bwMode="auto">
          <a:xfrm>
            <a:off x="2700338" y="1296988"/>
            <a:ext cx="6596063" cy="5408613"/>
          </a:xfrm>
          <a:prstGeom prst="rect">
            <a:avLst/>
          </a:prstGeom>
          <a:noFill/>
          <a:ln w="12700">
            <a:noFill/>
            <a:miter lim="800000"/>
            <a:headEnd/>
            <a:tailEnd/>
          </a:ln>
          <a:effectLst/>
        </p:spPr>
      </p:pic>
      <p:sp>
        <p:nvSpPr>
          <p:cNvPr id="33795" name="Rectangle 2"/>
          <p:cNvSpPr>
            <a:spLocks noGrp="1"/>
          </p:cNvSpPr>
          <p:nvPr>
            <p:ph type="title" idx="4294967295"/>
          </p:nvPr>
        </p:nvSpPr>
        <p:spPr>
          <a:xfrm>
            <a:off x="1905000" y="762000"/>
            <a:ext cx="6096000" cy="457200"/>
          </a:xfrm>
        </p:spPr>
        <p:txBody>
          <a:bodyPr/>
          <a:lstStyle/>
          <a:p>
            <a:r>
              <a:rPr lang="en-US" sz="2400" dirty="0"/>
              <a:t>Production Report (Moved to POPP)</a:t>
            </a:r>
          </a:p>
        </p:txBody>
      </p:sp>
      <p:sp>
        <p:nvSpPr>
          <p:cNvPr id="33796" name="TextBox 1"/>
          <p:cNvSpPr txBox="1">
            <a:spLocks noChangeArrowheads="1"/>
          </p:cNvSpPr>
          <p:nvPr/>
        </p:nvSpPr>
        <p:spPr bwMode="auto">
          <a:xfrm>
            <a:off x="3085289" y="3197226"/>
            <a:ext cx="955710" cy="307777"/>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400">
                <a:solidFill>
                  <a:srgbClr val="000000"/>
                </a:solidFill>
                <a:latin typeface="Gill Sans" charset="0"/>
                <a:sym typeface="Gill Sans" charset="0"/>
              </a:rPr>
              <a:t>D&amp;T 1.798</a:t>
            </a:r>
          </a:p>
        </p:txBody>
      </p:sp>
      <p:sp>
        <p:nvSpPr>
          <p:cNvPr id="6" name="Rectangle 3"/>
          <p:cNvSpPr>
            <a:spLocks/>
          </p:cNvSpPr>
          <p:nvPr/>
        </p:nvSpPr>
        <p:spPr bwMode="auto">
          <a:xfrm>
            <a:off x="1524000" y="0"/>
            <a:ext cx="9156700" cy="433388"/>
          </a:xfrm>
          <a:prstGeom prst="rect">
            <a:avLst/>
          </a:prstGeom>
          <a:solidFill>
            <a:schemeClr val="accent1"/>
          </a:solidFill>
          <a:ln w="9525" cap="flat">
            <a:solidFill>
              <a:srgbClr val="7889FB"/>
            </a:solidFill>
            <a:prstDash val="solid"/>
            <a:miter lim="800000"/>
            <a:headEnd type="none" w="med" len="med"/>
            <a:tailEnd type="none" w="med" len="med"/>
          </a:ln>
        </p:spPr>
        <p:txBody>
          <a:bodyPr wrap="none" lIns="0" tIns="0" rIns="0" bIns="0"/>
          <a:lstStyle/>
          <a:p>
            <a:pPr algn="ctr" fontAlgn="base">
              <a:spcBef>
                <a:spcPct val="0"/>
              </a:spcBef>
              <a:spcAft>
                <a:spcPct val="0"/>
              </a:spcAft>
            </a:pPr>
            <a:endParaRPr lang="en-US" sz="4200">
              <a:solidFill>
                <a:srgbClr val="000000"/>
              </a:solidFill>
              <a:latin typeface="Gill Sans" charset="0"/>
              <a:sym typeface="Gill Sans" charset="0"/>
            </a:endParaRPr>
          </a:p>
        </p:txBody>
      </p:sp>
      <p:pic>
        <p:nvPicPr>
          <p:cNvPr id="7" name="Picture 6"/>
          <p:cNvPicPr>
            <a:picLocks noChangeAspect="1" noChangeArrowheads="1"/>
          </p:cNvPicPr>
          <p:nvPr/>
        </p:nvPicPr>
        <p:blipFill>
          <a:blip r:embed="rId3" cstate="print"/>
          <a:srcRect/>
          <a:stretch>
            <a:fillRect/>
          </a:stretch>
        </p:blipFill>
        <p:spPr bwMode="auto">
          <a:xfrm>
            <a:off x="8993188" y="0"/>
            <a:ext cx="1674812" cy="438150"/>
          </a:xfrm>
          <a:prstGeom prst="rect">
            <a:avLst/>
          </a:prstGeom>
          <a:noFill/>
          <a:ln w="9525" cap="flat">
            <a:noFill/>
            <a:miter lim="800000"/>
            <a:headEnd/>
            <a:tailEnd/>
          </a:ln>
        </p:spPr>
      </p:pic>
    </p:spTree>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2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RC">
  <a:themeElements>
    <a:clrScheme name="SRC 13">
      <a:dk1>
        <a:srgbClr val="003562"/>
      </a:dk1>
      <a:lt1>
        <a:srgbClr val="FFFFFF"/>
      </a:lt1>
      <a:dk2>
        <a:srgbClr val="003562"/>
      </a:dk2>
      <a:lt2>
        <a:srgbClr val="6D7FA7"/>
      </a:lt2>
      <a:accent1>
        <a:srgbClr val="D2D8E4"/>
      </a:accent1>
      <a:accent2>
        <a:srgbClr val="E51837"/>
      </a:accent2>
      <a:accent3>
        <a:srgbClr val="FFFFFF"/>
      </a:accent3>
      <a:accent4>
        <a:srgbClr val="002C53"/>
      </a:accent4>
      <a:accent5>
        <a:srgbClr val="E5E9EF"/>
      </a:accent5>
      <a:accent6>
        <a:srgbClr val="CF1531"/>
      </a:accent6>
      <a:hlink>
        <a:srgbClr val="0066FF"/>
      </a:hlink>
      <a:folHlink>
        <a:srgbClr val="0066FF"/>
      </a:folHlink>
    </a:clrScheme>
    <a:fontScheme name="SR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ahoma" charset="0"/>
          </a:defRPr>
        </a:defPPr>
      </a:lstStyle>
    </a:lnDef>
  </a:objectDefaults>
  <a:extraClrSchemeLst>
    <a:extraClrScheme>
      <a:clrScheme name="SR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R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R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R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R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R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R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R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R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R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R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R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RC 13">
        <a:dk1>
          <a:srgbClr val="003562"/>
        </a:dk1>
        <a:lt1>
          <a:srgbClr val="FFFFFF"/>
        </a:lt1>
        <a:dk2>
          <a:srgbClr val="003562"/>
        </a:dk2>
        <a:lt2>
          <a:srgbClr val="6D7FA7"/>
        </a:lt2>
        <a:accent1>
          <a:srgbClr val="D2D8E4"/>
        </a:accent1>
        <a:accent2>
          <a:srgbClr val="E51837"/>
        </a:accent2>
        <a:accent3>
          <a:srgbClr val="FFFFFF"/>
        </a:accent3>
        <a:accent4>
          <a:srgbClr val="002C53"/>
        </a:accent4>
        <a:accent5>
          <a:srgbClr val="E5E9EF"/>
        </a:accent5>
        <a:accent6>
          <a:srgbClr val="CF1531"/>
        </a:accent6>
        <a:hlink>
          <a:srgbClr val="0066FF"/>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0000FF"/>
      </a:accent1>
      <a:accent2>
        <a:srgbClr val="333399"/>
      </a:accent2>
      <a:accent3>
        <a:srgbClr val="FFFFFF"/>
      </a:accent3>
      <a:accent4>
        <a:srgbClr val="000000"/>
      </a:accent4>
      <a:accent5>
        <a:srgbClr val="AAAAFF"/>
      </a:accent5>
      <a:accent6>
        <a:srgbClr val="2D2D8A"/>
      </a:accent6>
      <a:hlink>
        <a:srgbClr val="009999"/>
      </a:hlink>
      <a:folHlink>
        <a:srgbClr val="99CC00"/>
      </a:folHlink>
    </a:clrScheme>
    <a:fontScheme name="Default - Title and Content">
      <a:majorFont>
        <a:latin typeface="Arial Bold"/>
        <a:ea typeface="ヒラギノ角ゴ ProN W6"/>
        <a:cs typeface="ヒラギノ角ゴ ProN W6"/>
      </a:majorFont>
      <a:minorFont>
        <a:latin typeface="Arial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otalTime>17</TotalTime>
  <Words>2634</Words>
  <Application>Microsoft Office PowerPoint</Application>
  <PresentationFormat>Widescreen</PresentationFormat>
  <Paragraphs>1056</Paragraphs>
  <Slides>32</Slides>
  <Notes>1</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2</vt:i4>
      </vt:variant>
      <vt:variant>
        <vt:lpstr>Slide Titles</vt:lpstr>
      </vt:variant>
      <vt:variant>
        <vt:i4>32</vt:i4>
      </vt:variant>
    </vt:vector>
  </HeadingPairs>
  <TitlesOfParts>
    <vt:vector size="51" baseType="lpstr">
      <vt:lpstr>Arial</vt:lpstr>
      <vt:lpstr>Arial Bold</vt:lpstr>
      <vt:lpstr>Calibri</vt:lpstr>
      <vt:lpstr>Calibri Light</vt:lpstr>
      <vt:lpstr>Gill Sans</vt:lpstr>
      <vt:lpstr>Gill Sans MT</vt:lpstr>
      <vt:lpstr>Lucida Sans Unicode</vt:lpstr>
      <vt:lpstr>Pristina</vt:lpstr>
      <vt:lpstr>Tahoma</vt:lpstr>
      <vt:lpstr>Times New Roman</vt:lpstr>
      <vt:lpstr>Verdana</vt:lpstr>
      <vt:lpstr>Wingdings</vt:lpstr>
      <vt:lpstr>Wingdings 2</vt:lpstr>
      <vt:lpstr>Wingdings 3</vt:lpstr>
      <vt:lpstr>Office Theme</vt:lpstr>
      <vt:lpstr>SRC</vt:lpstr>
      <vt:lpstr>Default - Title and Content</vt:lpstr>
      <vt:lpstr>Microsoft Excel 97-2003 Worksheet</vt:lpstr>
      <vt:lpstr>Worksheet</vt:lpstr>
      <vt:lpstr>Publications Update to BOG &amp; EXCOM, DAC 2011</vt:lpstr>
      <vt:lpstr>Outline</vt:lpstr>
      <vt:lpstr>What is New (Since ICCAD 2010)?</vt:lpstr>
      <vt:lpstr>Publications in the Budget</vt:lpstr>
      <vt:lpstr>Pubscom Budget</vt:lpstr>
      <vt:lpstr>Publication Updates</vt:lpstr>
      <vt:lpstr>Currents Newsletter</vt:lpstr>
      <vt:lpstr>IEEE ESL Status</vt:lpstr>
      <vt:lpstr>Production Report (Moved to POPP)</vt:lpstr>
      <vt:lpstr>PowerPoint Presentation</vt:lpstr>
      <vt:lpstr>ESL Statistics</vt:lpstr>
      <vt:lpstr>Where the papers are coming from?</vt:lpstr>
      <vt:lpstr>Our Editors</vt:lpstr>
      <vt:lpstr>Our Content: Top Downloads, 1H2010</vt:lpstr>
      <vt:lpstr>Some Calibration</vt:lpstr>
      <vt:lpstr>Dashboard Info</vt:lpstr>
      <vt:lpstr>ESL EIC SEARCH</vt:lpstr>
      <vt:lpstr>TCAD Report</vt:lpstr>
      <vt:lpstr>Key statistics and upcoming plans</vt:lpstr>
      <vt:lpstr>(Semi-)invited Content</vt:lpstr>
      <vt:lpstr>Administrative Miscellanea</vt:lpstr>
      <vt:lpstr>Budget Highlights</vt:lpstr>
      <vt:lpstr>IEEE D&amp;T: Historical Context </vt:lpstr>
      <vt:lpstr>Some More Details</vt:lpstr>
      <vt:lpstr>Why CS Wants Out</vt:lpstr>
      <vt:lpstr>Reality Requires CS to Readjust  To Meet Its Competitive Challenges</vt:lpstr>
      <vt:lpstr>PowerPoint Presentation</vt:lpstr>
      <vt:lpstr>D&amp;T/CEDA: no taxes, streamlined production, bundled products, less fulfillment costs</vt:lpstr>
      <vt:lpstr>PowerPoint Presentation</vt:lpstr>
      <vt:lpstr>CEDA with CASS and SSCS</vt:lpstr>
      <vt:lpstr>Negotiated Settlement with CS</vt:lpstr>
      <vt:lpstr>Outlook Bright, Challenges Loom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Madie Nelson</dc:creator>
  <cp:lastModifiedBy>Madie Nelson</cp:lastModifiedBy>
  <cp:revision>4</cp:revision>
  <dcterms:created xsi:type="dcterms:W3CDTF">2022-06-09T15:14:19Z</dcterms:created>
  <dcterms:modified xsi:type="dcterms:W3CDTF">2022-06-09T15:31:47Z</dcterms:modified>
</cp:coreProperties>
</file>