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</p:sldMasterIdLst>
  <p:notesMasterIdLst>
    <p:notesMasterId r:id="rId8"/>
  </p:notesMasterIdLst>
  <p:sldIdLst>
    <p:sldId id="361" r:id="rId4"/>
    <p:sldId id="352" r:id="rId5"/>
    <p:sldId id="353" r:id="rId6"/>
    <p:sldId id="35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755460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473854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255718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4796517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420246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490291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521922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930891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60751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4327259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4833" y="0"/>
            <a:ext cx="2667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0"/>
            <a:ext cx="7802033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23813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"/>
            <a:ext cx="10028767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  <a:p>
            <a:pPr lvl="4"/>
            <a:r>
              <a:rPr lang="en-US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08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+mj-lt"/>
          <a:ea typeface="+mj-ea"/>
          <a:cs typeface="+mj-cs"/>
          <a:sym typeface="Arial Bold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228600" indent="-228600" algn="l" rtl="0" fontAlgn="base">
        <a:spcBef>
          <a:spcPts val="1000"/>
        </a:spcBef>
        <a:spcAft>
          <a:spcPct val="0"/>
        </a:spcAft>
        <a:buClr>
          <a:srgbClr val="0000FF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 Bold" charset="0"/>
        </a:defRPr>
      </a:lvl1pPr>
      <a:lvl2pPr marL="419100" indent="-228600" algn="l" rtl="0" fontAlgn="base">
        <a:spcBef>
          <a:spcPts val="7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2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2pPr>
      <a:lvl3pPr marL="644525" indent="-225425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3pPr>
      <a:lvl4pPr marL="874713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4pPr>
      <a:lvl5pPr marL="11049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5pPr>
      <a:lvl6pPr marL="15621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6pPr>
      <a:lvl7pPr marL="20193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7pPr>
      <a:lvl8pPr marL="24765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8pPr>
      <a:lvl9pPr marL="29337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3733800"/>
            <a:ext cx="7775575" cy="2057400"/>
          </a:xfrm>
        </p:spPr>
        <p:txBody>
          <a:bodyPr/>
          <a:lstStyle/>
          <a:p>
            <a:pPr algn="ctr">
              <a:buNone/>
            </a:pPr>
            <a:endParaRPr lang="en-US" dirty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rgbClr val="0000FF"/>
                </a:solidFill>
              </a:rPr>
              <a:t>Nanette Collins, Andreas </a:t>
            </a:r>
            <a:r>
              <a:rPr lang="en-US" dirty="0" err="1">
                <a:solidFill>
                  <a:srgbClr val="0000FF"/>
                </a:solidFill>
              </a:rPr>
              <a:t>Kuehlmann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09800" y="213042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kern="0" dirty="0">
                <a:solidFill>
                  <a:srgbClr val="0000FF"/>
                </a:solidFill>
                <a:latin typeface="Arial Bold"/>
                <a:ea typeface="+mj-ea"/>
                <a:cs typeface="+mj-cs"/>
                <a:sym typeface="Arial Bold" charset="0"/>
              </a:rPr>
              <a:t>Publicity</a:t>
            </a:r>
            <a:br>
              <a:rPr lang="en-US" sz="3200" kern="0" dirty="0">
                <a:solidFill>
                  <a:srgbClr val="0000FF"/>
                </a:solidFill>
                <a:latin typeface="Arial Bold"/>
                <a:ea typeface="+mj-ea"/>
                <a:cs typeface="+mj-cs"/>
                <a:sym typeface="Arial Bold" charset="0"/>
              </a:rPr>
            </a:br>
            <a:endParaRPr lang="en-US" sz="3200" kern="0" dirty="0">
              <a:solidFill>
                <a:srgbClr val="0000FF"/>
              </a:solidFill>
              <a:latin typeface="Arial Bold"/>
              <a:ea typeface="+mj-ea"/>
              <a:cs typeface="+mj-cs"/>
              <a:sym typeface="Arial Bold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930400" y="685800"/>
            <a:ext cx="8559800" cy="609600"/>
          </a:xfrm>
        </p:spPr>
        <p:txBody>
          <a:bodyPr/>
          <a:lstStyle/>
          <a:p>
            <a:r>
              <a:rPr lang="en-US" sz="2800"/>
              <a:t>CEDA Publicity</a:t>
            </a:r>
            <a:br>
              <a:rPr lang="en-US" sz="2800"/>
            </a:br>
            <a:endParaRPr lang="en-US" sz="2800">
              <a:ea typeface="ＭＳ Ｐゴシック" pitchFamily="34" charset="-128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676400" y="1346200"/>
            <a:ext cx="8839200" cy="4800600"/>
          </a:xfrm>
        </p:spPr>
        <p:txBody>
          <a:bodyPr/>
          <a:lstStyle/>
          <a:p>
            <a:pPr marL="457200" indent="-457200">
              <a:defRPr/>
            </a:pPr>
            <a:r>
              <a:rPr lang="en-US" dirty="0"/>
              <a:t>Goal: Continue building CEDA’s image, visibility, name recognition with electronics design community </a:t>
            </a:r>
          </a:p>
          <a:p>
            <a:pPr marL="457200" indent="-457200">
              <a:defRPr/>
            </a:pPr>
            <a:r>
              <a:rPr lang="en-US" dirty="0"/>
              <a:t>Tactics Include:</a:t>
            </a:r>
          </a:p>
          <a:p>
            <a:pPr marL="685800" lvl="1" indent="-457200">
              <a:buFont typeface="Arial" charset="0"/>
              <a:buChar char="–"/>
              <a:defRPr/>
            </a:pPr>
            <a:r>
              <a:rPr lang="en-US" dirty="0"/>
              <a:t>Outreach to Industry Influencers</a:t>
            </a:r>
          </a:p>
          <a:p>
            <a:pPr marL="685800" lvl="1" indent="-457200">
              <a:buFont typeface="Arial" charset="0"/>
              <a:buChar char="–"/>
              <a:defRPr/>
            </a:pPr>
            <a:r>
              <a:rPr lang="en-US" dirty="0"/>
              <a:t>News Releases</a:t>
            </a:r>
          </a:p>
          <a:p>
            <a:pPr marL="911225" lvl="2" indent="-457200">
              <a:defRPr/>
            </a:pPr>
            <a:r>
              <a:rPr lang="en-US" dirty="0"/>
              <a:t>Three since May 5:  Kaufman Award Nominations Open, Awards Presented at DAC, DAC luncheon Speaker</a:t>
            </a:r>
          </a:p>
          <a:p>
            <a:pPr marL="685800" lvl="1" indent="-457200">
              <a:buFont typeface="Arial" charset="0"/>
              <a:buChar char="–"/>
              <a:defRPr/>
            </a:pPr>
            <a:r>
              <a:rPr lang="en-US" dirty="0"/>
              <a:t>Opinion Pieces</a:t>
            </a:r>
          </a:p>
          <a:p>
            <a:pPr marL="649288" lvl="1" indent="-419100">
              <a:buFont typeface="Arial" charset="0"/>
              <a:buChar char="–"/>
              <a:defRPr/>
            </a:pPr>
            <a:r>
              <a:rPr lang="en-US" dirty="0"/>
              <a:t>IEEE CEDA Corner Blog on </a:t>
            </a:r>
            <a:r>
              <a:rPr lang="en-US" dirty="0" err="1"/>
              <a:t>EDACafe</a:t>
            </a:r>
            <a:endParaRPr lang="en-US" dirty="0"/>
          </a:p>
          <a:p>
            <a:pPr marL="874713" lvl="2" indent="-419100">
              <a:defRPr/>
            </a:pPr>
            <a:r>
              <a:rPr lang="en-US" dirty="0"/>
              <a:t>Seven posts since February 2011from Andreas </a:t>
            </a:r>
            <a:r>
              <a:rPr lang="en-US" dirty="0" err="1"/>
              <a:t>Kuhlmann</a:t>
            </a:r>
            <a:r>
              <a:rPr lang="en-US" dirty="0"/>
              <a:t>, Donatella </a:t>
            </a:r>
            <a:r>
              <a:rPr lang="en-US" dirty="0" err="1"/>
              <a:t>Sciuto</a:t>
            </a:r>
            <a:r>
              <a:rPr lang="en-US" dirty="0"/>
              <a:t>, Thomas Harms, </a:t>
            </a:r>
            <a:r>
              <a:rPr lang="en-US" dirty="0" err="1"/>
              <a:t>Shishpal</a:t>
            </a:r>
            <a:r>
              <a:rPr lang="en-US" dirty="0"/>
              <a:t> </a:t>
            </a:r>
            <a:r>
              <a:rPr lang="en-US" dirty="0" err="1"/>
              <a:t>Rawat</a:t>
            </a:r>
            <a:endParaRPr lang="en-US" dirty="0"/>
          </a:p>
          <a:p>
            <a:pPr marL="874713" lvl="2" indent="-419100">
              <a:defRPr/>
            </a:pPr>
            <a:r>
              <a:rPr lang="en-US" dirty="0"/>
              <a:t>Blog location:  www10.edacafe.com/blogs/ceda/</a:t>
            </a:r>
          </a:p>
          <a:p>
            <a:pPr marL="874713" lvl="2" indent="-419100">
              <a:defRPr/>
            </a:pPr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981201" y="0"/>
            <a:ext cx="7521575" cy="13716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CEDA Publicity Cont.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Sample Coverage:</a:t>
            </a:r>
          </a:p>
          <a:p>
            <a:pPr lvl="1"/>
            <a:r>
              <a:rPr lang="en-US"/>
              <a:t>EETimes--Quaffing a beer with The Father of ED</a:t>
            </a:r>
          </a:p>
          <a:p>
            <a:pPr lvl="1"/>
            <a:r>
              <a:rPr lang="en-US"/>
              <a:t>edagraffiti--Pat Pistilli: the first cell library, the first printed label and more</a:t>
            </a:r>
          </a:p>
          <a:p>
            <a:pPr lvl="1"/>
            <a:r>
              <a:rPr lang="en-US"/>
              <a:t>Gabe on EDA--Expanding EDA's Business Models</a:t>
            </a:r>
          </a:p>
          <a:p>
            <a:pPr lvl="1"/>
            <a:r>
              <a:rPr lang="en-US"/>
              <a:t>EDN--Kaufman Award winner Pat Pistilli: DAC and the birth of the EDA industr</a:t>
            </a:r>
          </a:p>
          <a:p>
            <a:pPr lvl="1"/>
            <a:r>
              <a:rPr lang="en-US"/>
              <a:t>EDA Confidential--Pat Pistilli: Strength &amp; Honor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CEDA Publicity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CEDA Employs a PR Consultant Who:</a:t>
            </a:r>
          </a:p>
          <a:p>
            <a:pPr lvl="1"/>
            <a:r>
              <a:rPr lang="en-US"/>
              <a:t>Develops a yearly PR plan</a:t>
            </a:r>
          </a:p>
          <a:p>
            <a:pPr lvl="1"/>
            <a:r>
              <a:rPr lang="en-US"/>
              <a:t>Writes, distributes news releases </a:t>
            </a:r>
          </a:p>
          <a:p>
            <a:pPr lvl="1"/>
            <a:r>
              <a:rPr lang="en-US"/>
              <a:t>Promotes the Distinguished Speaker Series </a:t>
            </a:r>
          </a:p>
          <a:p>
            <a:pPr lvl="1"/>
            <a:r>
              <a:rPr lang="en-US"/>
              <a:t>Promotes Various Awards Programs</a:t>
            </a:r>
          </a:p>
          <a:p>
            <a:pPr lvl="1"/>
            <a:r>
              <a:rPr lang="en-US"/>
              <a:t>Assists in the Development of Blog Posts </a:t>
            </a:r>
          </a:p>
          <a:p>
            <a:pPr lvl="1"/>
            <a:r>
              <a:rPr lang="en-US"/>
              <a:t>Assists in the Development of Opinion Pieces</a:t>
            </a:r>
          </a:p>
          <a:p>
            <a:pPr lvl="1"/>
            <a:r>
              <a:rPr lang="en-US"/>
              <a:t>Regularly Contacts Editors, Analysts about CEDA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- Title and Content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 copy">
      <a:majorFont>
        <a:latin typeface="Arial Bold"/>
        <a:ea typeface="ヒラギノ角ゴ ProN W6"/>
        <a:cs typeface="ヒラギノ角ゴ ProN W6"/>
      </a:majorFont>
      <a:minorFont>
        <a:latin typeface="Aria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207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Arial Bold</vt:lpstr>
      <vt:lpstr>Calibri</vt:lpstr>
      <vt:lpstr>Calibri Light</vt:lpstr>
      <vt:lpstr>Gill Sans</vt:lpstr>
      <vt:lpstr>Tahoma</vt:lpstr>
      <vt:lpstr>Wingdings</vt:lpstr>
      <vt:lpstr>Office Theme</vt:lpstr>
      <vt:lpstr>SRC</vt:lpstr>
      <vt:lpstr>Default - Title and Content copy</vt:lpstr>
      <vt:lpstr>PowerPoint Presentation</vt:lpstr>
      <vt:lpstr>CEDA Publicity </vt:lpstr>
      <vt:lpstr>   CEDA Publicity Cont.</vt:lpstr>
      <vt:lpstr>CEDA Publicity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13</cp:revision>
  <dcterms:created xsi:type="dcterms:W3CDTF">2022-06-09T15:14:19Z</dcterms:created>
  <dcterms:modified xsi:type="dcterms:W3CDTF">2022-06-09T15:36:20Z</dcterms:modified>
</cp:coreProperties>
</file>