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</p:sldMasterIdLst>
  <p:notesMasterIdLst>
    <p:notesMasterId r:id="rId9"/>
  </p:notesMasterIdLst>
  <p:sldIdLst>
    <p:sldId id="290" r:id="rId5"/>
    <p:sldId id="291" r:id="rId6"/>
    <p:sldId id="292" r:id="rId7"/>
    <p:sldId id="29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831430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869397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224410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4043364"/>
            <a:ext cx="4165600" cy="2814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9400" y="4043364"/>
            <a:ext cx="4165600" cy="2814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22589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64605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714962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553163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443402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17683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9655369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77251" y="2493964"/>
            <a:ext cx="2650067" cy="4364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701" y="2493964"/>
            <a:ext cx="7753351" cy="4364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90790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403381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94192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5920314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353545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093250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7316829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538773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44739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150397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549970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4833" y="0"/>
            <a:ext cx="2667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0"/>
            <a:ext cx="7802033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171216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20701" y="2493963"/>
            <a:ext cx="10606617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043364"/>
            <a:ext cx="8534400" cy="281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  <a:p>
            <a:pPr lvl="4"/>
            <a:r>
              <a:rPr lang="en-US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9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Arial Bold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FF"/>
          </a:solidFill>
          <a:latin typeface="+mn-lt"/>
          <a:ea typeface="+mn-ea"/>
          <a:cs typeface="+mn-cs"/>
          <a:sym typeface="Arial" pitchFamily="34" charset="0"/>
        </a:defRPr>
      </a:lvl1pPr>
      <a:lvl2pPr marL="419100" indent="-228600" algn="l" rtl="0" fontAlgn="base">
        <a:spcBef>
          <a:spcPts val="7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2pPr>
      <a:lvl3pPr marL="644525" indent="-225425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3pPr>
      <a:lvl4pPr marL="874713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4pPr>
      <a:lvl5pPr marL="11049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5pPr>
      <a:lvl6pPr marL="15621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6pPr>
      <a:lvl7pPr marL="20193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7pPr>
      <a:lvl8pPr marL="24765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8pPr>
      <a:lvl9pPr marL="29337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"/>
            <a:ext cx="10028767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  <a:p>
            <a:pPr lvl="4"/>
            <a:r>
              <a:rPr lang="en-US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857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+mj-lt"/>
          <a:ea typeface="+mj-ea"/>
          <a:cs typeface="+mj-cs"/>
          <a:sym typeface="Arial Bold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228600" indent="-228600" algn="l" rtl="0" fontAlgn="base">
        <a:spcBef>
          <a:spcPts val="1000"/>
        </a:spcBef>
        <a:spcAft>
          <a:spcPct val="0"/>
        </a:spcAft>
        <a:buClr>
          <a:srgbClr val="0000FF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 Bold" charset="0"/>
        </a:defRPr>
      </a:lvl1pPr>
      <a:lvl2pPr marL="419100" indent="-228600" algn="l" rtl="0" fontAlgn="base">
        <a:spcBef>
          <a:spcPts val="7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2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2pPr>
      <a:lvl3pPr marL="644525" indent="-225425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3pPr>
      <a:lvl4pPr marL="874713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4pPr>
      <a:lvl5pPr marL="11049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5pPr>
      <a:lvl6pPr marL="15621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6pPr>
      <a:lvl7pPr marL="20193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7pPr>
      <a:lvl8pPr marL="24765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8pPr>
      <a:lvl9pPr marL="29337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/>
          </p:cNvSpPr>
          <p:nvPr/>
        </p:nvSpPr>
        <p:spPr bwMode="auto">
          <a:xfrm>
            <a:off x="1524000" y="0"/>
            <a:ext cx="9156700" cy="16144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8301" y="84138"/>
            <a:ext cx="5826125" cy="14208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3251" name="Rectangle 3"/>
          <p:cNvSpPr>
            <a:spLocks/>
          </p:cNvSpPr>
          <p:nvPr/>
        </p:nvSpPr>
        <p:spPr bwMode="auto">
          <a:xfrm>
            <a:off x="1866900" y="2781300"/>
            <a:ext cx="8331200" cy="533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90500" indent="-190500" algn="ctr" fontAlgn="base">
              <a:lnSpc>
                <a:spcPct val="90000"/>
              </a:lnSpc>
              <a:spcBef>
                <a:spcPts val="1525"/>
              </a:spcBef>
              <a:spcAft>
                <a:spcPct val="0"/>
              </a:spcAft>
            </a:pPr>
            <a:r>
              <a:rPr lang="en-US" sz="3200" dirty="0">
                <a:solidFill>
                  <a:srgbClr val="051CB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Technical Activities and Initiatives Update</a:t>
            </a:r>
          </a:p>
        </p:txBody>
      </p:sp>
      <p:grpSp>
        <p:nvGrpSpPr>
          <p:cNvPr id="53252" name="Group 4"/>
          <p:cNvGrpSpPr>
            <a:grpSpLocks/>
          </p:cNvGrpSpPr>
          <p:nvPr/>
        </p:nvGrpSpPr>
        <p:grpSpPr bwMode="auto">
          <a:xfrm>
            <a:off x="3516314" y="3676650"/>
            <a:ext cx="5653087" cy="1930400"/>
            <a:chOff x="0" y="0"/>
            <a:chExt cx="3560" cy="1216"/>
          </a:xfrm>
        </p:grpSpPr>
        <p:sp>
          <p:nvSpPr>
            <p:cNvPr id="53253" name="Rectangle 5"/>
            <p:cNvSpPr>
              <a:spLocks/>
            </p:cNvSpPr>
            <p:nvPr/>
          </p:nvSpPr>
          <p:spPr bwMode="auto">
            <a:xfrm>
              <a:off x="0" y="0"/>
              <a:ext cx="3344" cy="1216"/>
            </a:xfrm>
            <a:prstGeom prst="rect">
              <a:avLst/>
            </a:prstGeom>
            <a:noFill/>
            <a:ln w="12700" cap="rnd">
              <a:noFill/>
              <a:round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u="sng"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TA Committee (Chair – Shishpal Rawat)</a:t>
              </a:r>
              <a:endParaRPr lang="en-US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A Kuehlmann</a:t>
              </a:r>
              <a:endParaRPr lang="en-US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Dwight Hill</a:t>
              </a:r>
              <a:endParaRPr lang="en-US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Chung-Yang (Ric) Huang</a:t>
              </a:r>
              <a:endParaRPr lang="en-US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Michal Odyniec</a:t>
              </a:r>
              <a:endParaRPr lang="en-US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Peng Li</a:t>
              </a:r>
            </a:p>
          </p:txBody>
        </p:sp>
        <p:sp>
          <p:nvSpPr>
            <p:cNvPr id="53254" name="Rectangle 6"/>
            <p:cNvSpPr>
              <a:spLocks/>
            </p:cNvSpPr>
            <p:nvPr/>
          </p:nvSpPr>
          <p:spPr bwMode="auto">
            <a:xfrm>
              <a:off x="1784" y="0"/>
              <a:ext cx="1776" cy="1216"/>
            </a:xfrm>
            <a:prstGeom prst="rect">
              <a:avLst/>
            </a:prstGeom>
            <a:noFill/>
            <a:ln w="12700" cap="rnd">
              <a:noFill/>
              <a:round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Ricardo Reis</a:t>
              </a:r>
              <a:endParaRPr lang="en-US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Sheldon Tan</a:t>
              </a:r>
              <a:endParaRPr lang="en-US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Marinos Vouvakis</a:t>
              </a:r>
              <a:endParaRPr lang="en-US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Jinjun Xiong</a:t>
              </a:r>
              <a:endParaRPr lang="en-US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LingLi Wang</a:t>
              </a:r>
            </a:p>
          </p:txBody>
        </p: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7253288" y="6499225"/>
            <a:ext cx="3314700" cy="2159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© 2006 IBM Corporation</a:t>
            </a:r>
          </a:p>
        </p:txBody>
      </p:sp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2514600" y="6480175"/>
            <a:ext cx="0" cy="192088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4277" name="Rectangle 5"/>
          <p:cNvSpPr>
            <a:spLocks/>
          </p:cNvSpPr>
          <p:nvPr/>
        </p:nvSpPr>
        <p:spPr bwMode="auto">
          <a:xfrm>
            <a:off x="8410576" y="6467475"/>
            <a:ext cx="378309" cy="215444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Page 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>
          <a:xfrm>
            <a:off x="1981201" y="1"/>
            <a:ext cx="7521575" cy="1165225"/>
          </a:xfrm>
          <a:ln/>
        </p:spPr>
        <p:txBody>
          <a:bodyPr/>
          <a:lstStyle/>
          <a:p>
            <a:r>
              <a:rPr 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2011 Update</a:t>
            </a:r>
            <a:endParaRPr lang="en-US" sz="2800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944689" y="1249364"/>
            <a:ext cx="8416925" cy="5608637"/>
          </a:xfrm>
          <a:ln/>
        </p:spPr>
        <p:txBody>
          <a:bodyPr/>
          <a:lstStyle/>
          <a:p>
            <a:pPr marL="190500" indent="-190500">
              <a:spcBef>
                <a:spcPct val="0"/>
              </a:spcBef>
            </a:pPr>
            <a:r>
              <a:rPr 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CEDA sponsored talks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  <a:p>
            <a:pPr lvl="1">
              <a:spcBef>
                <a:spcPts val="500"/>
              </a:spcBef>
            </a:pPr>
            <a:r>
              <a:rPr lang="en-US" sz="1600"/>
              <a:t>DAC CEDA Lunch: Shekhar Borkar (Intel Corp.) talks about “The Truths and Myths of Embedded Computing”</a:t>
            </a:r>
            <a:endParaRPr lang="en-US"/>
          </a:p>
          <a:p>
            <a:pPr lvl="1">
              <a:spcBef>
                <a:spcPts val="500"/>
              </a:spcBef>
            </a:pPr>
            <a:r>
              <a:rPr lang="en-US" sz="1600"/>
              <a:t>DAC Pavilion Panel – Meet Pat Pistilli </a:t>
            </a:r>
            <a:endParaRPr lang="en-US"/>
          </a:p>
          <a:p>
            <a:pPr lvl="1">
              <a:spcBef>
                <a:spcPts val="500"/>
              </a:spcBef>
            </a:pPr>
            <a:r>
              <a:rPr lang="en-US" sz="1600"/>
              <a:t>ICCAD CEDA Lunch: Lucio Lanza (Lanza techVentures) – "Semiconductor and EDA Industry, A New Business Model”</a:t>
            </a:r>
            <a:endParaRPr lang="en-US"/>
          </a:p>
          <a:p>
            <a:pPr lvl="1">
              <a:spcBef>
                <a:spcPts val="500"/>
              </a:spcBef>
            </a:pPr>
            <a:r>
              <a:rPr lang="en-US" sz="1600"/>
              <a:t>2012 Goal to integrate similar talks into DATE and ASPDAC beginning 2012</a:t>
            </a:r>
            <a:endParaRPr lang="en-US"/>
          </a:p>
          <a:p>
            <a:pPr marL="190500" indent="-190500">
              <a:spcBef>
                <a:spcPts val="800"/>
              </a:spcBef>
            </a:pPr>
            <a:r>
              <a:rPr 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Sponsoring ICCAD Webcast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  <a:p>
            <a:pPr lvl="1">
              <a:spcBef>
                <a:spcPts val="500"/>
              </a:spcBef>
            </a:pPr>
            <a:r>
              <a:rPr lang="en-US" sz="1600"/>
              <a:t>2009 webcast attended by ~100 people;</a:t>
            </a:r>
            <a:endParaRPr lang="en-US"/>
          </a:p>
          <a:p>
            <a:pPr lvl="1">
              <a:spcBef>
                <a:spcPts val="500"/>
              </a:spcBef>
            </a:pPr>
            <a:r>
              <a:rPr lang="en-US" sz="1600"/>
              <a:t>2010 webcast attended by ~12 people; ~50 people watched webcast within the week</a:t>
            </a:r>
            <a:endParaRPr lang="en-US"/>
          </a:p>
          <a:p>
            <a:pPr lvl="1">
              <a:spcBef>
                <a:spcPts val="500"/>
              </a:spcBef>
            </a:pPr>
            <a:r>
              <a:rPr lang="en-US" sz="1600"/>
              <a:t>Next Steps: Determine future of ICCAD webcasts</a:t>
            </a:r>
            <a:endParaRPr lang="en-US"/>
          </a:p>
          <a:p>
            <a:pPr marL="190500" indent="-190500">
              <a:spcBef>
                <a:spcPts val="800"/>
              </a:spcBef>
            </a:pPr>
            <a:r>
              <a:rPr 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Chapter creation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  <a:p>
            <a:pPr lvl="1">
              <a:spcBef>
                <a:spcPts val="500"/>
              </a:spcBef>
            </a:pPr>
            <a:r>
              <a:rPr lang="en-US" sz="1600"/>
              <a:t>Ch#3 – Taiwan chapter approved</a:t>
            </a:r>
            <a:endParaRPr lang="en-US"/>
          </a:p>
          <a:p>
            <a:pPr lvl="1">
              <a:spcBef>
                <a:spcPts val="500"/>
              </a:spcBef>
            </a:pPr>
            <a:r>
              <a:rPr lang="en-US" sz="1600"/>
              <a:t>Ch#4 – China, Brazil applications in queue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/>
          </p:cNvSpPr>
          <p:nvPr/>
        </p:nvSpPr>
        <p:spPr bwMode="auto">
          <a:xfrm>
            <a:off x="7253288" y="6499225"/>
            <a:ext cx="3314700" cy="2159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© 2006 IBM Corporation</a:t>
            </a:r>
          </a:p>
        </p:txBody>
      </p:sp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2514600" y="6480175"/>
            <a:ext cx="0" cy="192088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55299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5301" name="Rectangle 5"/>
          <p:cNvSpPr>
            <a:spLocks/>
          </p:cNvSpPr>
          <p:nvPr/>
        </p:nvSpPr>
        <p:spPr bwMode="auto">
          <a:xfrm>
            <a:off x="8410576" y="6467475"/>
            <a:ext cx="378309" cy="215444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Page 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title"/>
          </p:nvPr>
        </p:nvSpPr>
        <p:spPr>
          <a:xfrm>
            <a:off x="1981201" y="1"/>
            <a:ext cx="7521575" cy="1165225"/>
          </a:xfrm>
          <a:ln/>
        </p:spPr>
        <p:txBody>
          <a:bodyPr/>
          <a:lstStyle/>
          <a:p>
            <a:r>
              <a:rPr 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2011 Update</a:t>
            </a:r>
            <a:endParaRPr lang="en-US" sz="2800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944689" y="1249364"/>
            <a:ext cx="8416925" cy="5608637"/>
          </a:xfrm>
          <a:ln/>
        </p:spPr>
        <p:txBody>
          <a:bodyPr/>
          <a:lstStyle/>
          <a:p>
            <a:pPr marL="190500" indent="-190500">
              <a:spcBef>
                <a:spcPct val="0"/>
              </a:spcBef>
            </a:pPr>
            <a:r>
              <a:rPr 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Sponsored newly developed AMS Workshop (technical sponsorship  MTT &amp; CAS)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  <a:p>
            <a:pPr lvl="1">
              <a:spcBef>
                <a:spcPts val="500"/>
              </a:spcBef>
            </a:pPr>
            <a:r>
              <a:rPr lang="en-US" sz="1600"/>
              <a:t>All set for Frontiers in Analog Circuit (FAC) Synthesis and Verification, July 14-15</a:t>
            </a:r>
            <a:endParaRPr lang="en-US"/>
          </a:p>
          <a:p>
            <a:pPr lvl="2">
              <a:spcBef>
                <a:spcPts val="300"/>
              </a:spcBef>
            </a:pPr>
            <a:r>
              <a:rPr lang="en-US" sz="1400"/>
              <a:t>Six invited speakers (Horowitz/Stanford, Rutenbar/Illinois,Grimm/TU Wien, G. Taylor/Intel, R. Hum/Mentor, M Marcu/Agilent</a:t>
            </a:r>
            <a:endParaRPr lang="en-US"/>
          </a:p>
          <a:p>
            <a:pPr lvl="2">
              <a:spcBef>
                <a:spcPts val="300"/>
              </a:spcBef>
            </a:pPr>
            <a:r>
              <a:rPr lang="en-US" sz="1400"/>
              <a:t>22 other presentations from an excellent diversity of areas including both academia and industry</a:t>
            </a:r>
            <a:endParaRPr lang="en-US"/>
          </a:p>
          <a:p>
            <a:pPr lvl="2">
              <a:spcBef>
                <a:spcPts val="300"/>
              </a:spcBef>
            </a:pPr>
            <a:r>
              <a:rPr lang="en-US" sz="1400"/>
              <a:t>30 minute interactive panel discussion at the end of each session</a:t>
            </a:r>
            <a:endParaRPr lang="en-US"/>
          </a:p>
          <a:p>
            <a:pPr lvl="1">
              <a:spcBef>
                <a:spcPts val="500"/>
              </a:spcBef>
            </a:pPr>
            <a:r>
              <a:rPr lang="en-US" sz="1600"/>
              <a:t>Need to co-locate with an appropriate AMS design conference</a:t>
            </a:r>
            <a:endParaRPr lang="en-US"/>
          </a:p>
          <a:p>
            <a:pPr marL="190500" indent="-190500">
              <a:spcBef>
                <a:spcPts val="800"/>
              </a:spcBef>
            </a:pPr>
            <a:r>
              <a:rPr 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CAD Grand Challenges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  <a:p>
            <a:pPr lvl="1">
              <a:spcBef>
                <a:spcPts val="500"/>
              </a:spcBef>
            </a:pPr>
            <a:r>
              <a:rPr lang="en-US" sz="1600"/>
              <a:t>No Update at this time</a:t>
            </a:r>
            <a:endParaRPr lang="en-US"/>
          </a:p>
          <a:p>
            <a:pPr marL="190500" indent="-190500">
              <a:spcBef>
                <a:spcPts val="800"/>
              </a:spcBef>
            </a:pPr>
            <a:r>
              <a:rPr 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IEEE Tutorials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  <a:p>
            <a:pPr lvl="1">
              <a:spcBef>
                <a:spcPts val="500"/>
              </a:spcBef>
            </a:pPr>
            <a:r>
              <a:rPr lang="en-US" sz="1600"/>
              <a:t>Proposed speakers agreed to development of material this summer</a:t>
            </a:r>
            <a:endParaRPr lang="en-US"/>
          </a:p>
          <a:p>
            <a:pPr lvl="2">
              <a:spcBef>
                <a:spcPts val="300"/>
              </a:spcBef>
              <a:buFont typeface="Helvetica" charset="0"/>
              <a:buChar char="•"/>
            </a:pPr>
            <a:r>
              <a:rPr lang="en-US" sz="1400">
                <a:latin typeface="Helvetica" charset="0"/>
                <a:cs typeface="Helvetica" charset="0"/>
                <a:sym typeface="Helvetica" charset="0"/>
              </a:rPr>
              <a:t>System Level Low Power Design Techniques      [ Jan Rabaey, UCB ]</a:t>
            </a:r>
            <a:endParaRPr lang="en-US"/>
          </a:p>
          <a:p>
            <a:pPr lvl="2">
              <a:lnSpc>
                <a:spcPct val="90000"/>
              </a:lnSpc>
              <a:spcBef>
                <a:spcPts val="300"/>
              </a:spcBef>
              <a:buFont typeface="Helvetica" charset="0"/>
              <a:buChar char="•"/>
            </a:pPr>
            <a:r>
              <a:rPr lang="en-US" sz="1400">
                <a:latin typeface="Helvetica" charset="0"/>
                <a:cs typeface="Helvetica" charset="0"/>
                <a:sym typeface="Helvetica" charset="0"/>
              </a:rPr>
              <a:t>Introduction to Computer Aided Design               [ Andrew Kahng, UCSD ]</a:t>
            </a:r>
            <a:endParaRPr lang="en-US" sz="1400">
              <a:latin typeface="Helvetica" charset="0"/>
              <a:sym typeface="Helvetica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/>
          </p:cNvSpPr>
          <p:nvPr/>
        </p:nvSpPr>
        <p:spPr bwMode="auto">
          <a:xfrm>
            <a:off x="7253288" y="6499225"/>
            <a:ext cx="3314700" cy="2159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© 2006 IBM Corporation</a:t>
            </a:r>
          </a:p>
        </p:txBody>
      </p:sp>
      <p:sp>
        <p:nvSpPr>
          <p:cNvPr id="56322" name="Line 2"/>
          <p:cNvSpPr>
            <a:spLocks noChangeShapeType="1"/>
          </p:cNvSpPr>
          <p:nvPr/>
        </p:nvSpPr>
        <p:spPr bwMode="auto">
          <a:xfrm>
            <a:off x="2514600" y="6480175"/>
            <a:ext cx="0" cy="192088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56323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6325" name="Rectangle 5"/>
          <p:cNvSpPr>
            <a:spLocks/>
          </p:cNvSpPr>
          <p:nvPr/>
        </p:nvSpPr>
        <p:spPr bwMode="auto">
          <a:xfrm>
            <a:off x="8410576" y="6467475"/>
            <a:ext cx="378309" cy="215444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Page 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  <a:sym typeface="Arial" pitchFamily="34" charset="0"/>
              </a:rPr>
              <a:t>2012 Plan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190500" indent="-190500">
              <a:spcBef>
                <a:spcPct val="0"/>
              </a:spcBef>
            </a:pPr>
            <a:r>
              <a:rPr lang="en-US">
                <a:latin typeface="Arial" pitchFamily="34" charset="0"/>
                <a:cs typeface="Arial" pitchFamily="34" charset="0"/>
                <a:sym typeface="Arial" pitchFamily="34" charset="0"/>
              </a:rPr>
              <a:t>Continue with CEDA sponsored talks at major conferences &amp; Student Awards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  <a:p>
            <a:pPr marL="190500" indent="-190500"/>
            <a:r>
              <a:rPr lang="en-US">
                <a:latin typeface="Arial" pitchFamily="34" charset="0"/>
                <a:cs typeface="Arial" pitchFamily="34" charset="0"/>
                <a:sym typeface="Arial" pitchFamily="34" charset="0"/>
              </a:rPr>
              <a:t>Enhance Chapter/CEDA interaction to next level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  <a:p>
            <a:pPr lvl="1"/>
            <a:r>
              <a:rPr lang="en-US"/>
              <a:t>Highly visible/effective DL activity</a:t>
            </a:r>
          </a:p>
          <a:p>
            <a:pPr marL="190500" indent="-190500"/>
            <a:r>
              <a:rPr lang="en-US">
                <a:latin typeface="Arial" pitchFamily="34" charset="0"/>
                <a:cs typeface="Arial" pitchFamily="34" charset="0"/>
                <a:sym typeface="Arial" pitchFamily="34" charset="0"/>
              </a:rPr>
              <a:t>Establish e-Learning programs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  <a:p>
            <a:pPr marL="190500" indent="-190500"/>
            <a:r>
              <a:rPr lang="en-US">
                <a:latin typeface="Arial" pitchFamily="34" charset="0"/>
                <a:cs typeface="Arial" pitchFamily="34" charset="0"/>
                <a:sym typeface="Arial" pitchFamily="34" charset="0"/>
              </a:rPr>
              <a:t>Establish EDA Grand Challenges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- Title Slide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 copy">
      <a:majorFont>
        <a:latin typeface="Arial Bold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- Title and Content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 copy">
      <a:majorFont>
        <a:latin typeface="Arial Bold"/>
        <a:ea typeface="ヒラギノ角ゴ ProN W6"/>
        <a:cs typeface="ヒラギノ角ゴ ProN W6"/>
      </a:majorFont>
      <a:minorFont>
        <a:latin typeface="Aria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345</Words>
  <Application>Microsoft Office PowerPoint</Application>
  <PresentationFormat>Widescreen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Arial</vt:lpstr>
      <vt:lpstr>Arial Bold</vt:lpstr>
      <vt:lpstr>Calibri</vt:lpstr>
      <vt:lpstr>Calibri Light</vt:lpstr>
      <vt:lpstr>Gill Sans</vt:lpstr>
      <vt:lpstr>Helvetica</vt:lpstr>
      <vt:lpstr>Tahoma</vt:lpstr>
      <vt:lpstr>Wingdings</vt:lpstr>
      <vt:lpstr>Office Theme</vt:lpstr>
      <vt:lpstr>SRC</vt:lpstr>
      <vt:lpstr>Default - Title Slide copy</vt:lpstr>
      <vt:lpstr>Default - Title and Content copy</vt:lpstr>
      <vt:lpstr>PowerPoint Presentation</vt:lpstr>
      <vt:lpstr>2011 Update</vt:lpstr>
      <vt:lpstr>2011 Update</vt:lpstr>
      <vt:lpstr>2012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9</cp:revision>
  <dcterms:created xsi:type="dcterms:W3CDTF">2022-06-09T15:14:19Z</dcterms:created>
  <dcterms:modified xsi:type="dcterms:W3CDTF">2022-06-09T15:34:53Z</dcterms:modified>
</cp:coreProperties>
</file>