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7"/>
  </p:notesMasterIdLst>
  <p:sldIdLst>
    <p:sldId id="355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1222317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292621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919158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29811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421853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779457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09027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213835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0813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580770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289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654062-5F94-4F79-8F84-92DED8042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5054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908002-1052-4361-9A97-4D6DD8472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8616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75DDF6-3191-4813-B659-493C6097A6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122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98614"/>
            <a:ext cx="53848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98614"/>
            <a:ext cx="5384800" cy="525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5320D6-A919-48C1-8135-D80B10D0C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554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A35A3D-B1BB-47FE-8C34-A77283A35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1151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BA7355-3D09-475F-BD48-EBE6A302A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6445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E5C0B4-02AA-4F0A-B93F-538BEFFCA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6939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CDDF11-A04F-4F7C-8259-E5F026C501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136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D3C903-B9A1-400B-9F17-EA2852A610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0298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17537-87C9-4E80-AC9B-73DD5DE39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9849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2076"/>
            <a:ext cx="2743200" cy="6765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2076"/>
            <a:ext cx="8026400" cy="6765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16FF41-0686-4CDF-8A77-867465D391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975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6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2075"/>
            <a:ext cx="1097280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98614"/>
            <a:ext cx="10972800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  <p:sp>
        <p:nvSpPr>
          <p:cNvPr id="1536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199285" y="6442075"/>
            <a:ext cx="383116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  <a:cs typeface="Arial" pitchFamily="34" charset="0"/>
                <a:sym typeface="Arial" pitchFamily="34" charset="0"/>
              </a:defRPr>
            </a:lvl1pPr>
          </a:lstStyle>
          <a:p>
            <a:fld id="{679E98D1-EEF2-4E9C-B31F-5709746CA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7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7048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11049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1E3AF8"/>
                </a:solidFill>
                <a:latin typeface="Arial Bold"/>
                <a:ea typeface="+mj-ea"/>
                <a:cs typeface="+mj-cs"/>
                <a:sym typeface="Arial Bold" charset="0"/>
              </a:rPr>
              <a:t>SSCS</a:t>
            </a:r>
            <a:br>
              <a:rPr lang="en-US" sz="3200" kern="0" dirty="0">
                <a:solidFill>
                  <a:srgbClr val="0000FF"/>
                </a:solidFill>
                <a:latin typeface="Arial Bold"/>
                <a:ea typeface="+mj-ea"/>
                <a:cs typeface="+mj-cs"/>
                <a:sym typeface="Arial Bold" charset="0"/>
              </a:rPr>
            </a:br>
            <a:endParaRPr lang="en-US" sz="3200" kern="0" dirty="0">
              <a:solidFill>
                <a:srgbClr val="0000FF"/>
              </a:solidFill>
              <a:latin typeface="Arial Bold"/>
              <a:ea typeface="+mj-ea"/>
              <a:cs typeface="+mj-cs"/>
              <a:sym typeface="Arial Bold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895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286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FF"/>
              </a:buClr>
              <a:buSzPct val="100000"/>
              <a:defRPr/>
            </a:pPr>
            <a:r>
              <a:rPr lang="en-US" sz="2400" kern="0" dirty="0">
                <a:solidFill>
                  <a:srgbClr val="0000FF"/>
                </a:solidFill>
                <a:latin typeface="Arial Bold"/>
                <a:sym typeface="Arial Bold" charset="0"/>
              </a:rPr>
              <a:t>Bryan </a:t>
            </a:r>
            <a:r>
              <a:rPr lang="en-US" sz="2400" kern="0" dirty="0" err="1">
                <a:solidFill>
                  <a:srgbClr val="0000FF"/>
                </a:solidFill>
                <a:latin typeface="Arial Bold"/>
                <a:sym typeface="Arial Bold" charset="0"/>
              </a:rPr>
              <a:t>Ackland</a:t>
            </a:r>
            <a:endParaRPr lang="en-US" sz="2400" kern="0" dirty="0">
              <a:solidFill>
                <a:srgbClr val="0000FF"/>
              </a:solidFill>
              <a:latin typeface="Arial Bold"/>
              <a:sym typeface="Arial Bold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6096001"/>
            <a:ext cx="2171700" cy="7524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6096001"/>
            <a:ext cx="762000" cy="64452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9762"/>
          </a:xfrm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  <a:cs typeface="Arial Bold" charset="0"/>
              </a:rPr>
              <a:t>SSCS Highlights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914400"/>
            <a:ext cx="8229600" cy="5943600"/>
          </a:xfrm>
          <a:ln/>
        </p:spPr>
        <p:txBody>
          <a:bodyPr/>
          <a:lstStyle/>
          <a:p>
            <a:pPr marL="419100" indent="-419100">
              <a:lnSpc>
                <a:spcPct val="80000"/>
              </a:lnSpc>
              <a:spcBef>
                <a:spcPct val="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1800">
                <a:cs typeface="Arial Bold" charset="0"/>
              </a:rPr>
              <a:t>Continuing concern over declining society membership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Society membership declining 4% per year while IEEE growing 4% per year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New Society membership benefits</a:t>
            </a:r>
            <a:endParaRPr lang="en-US"/>
          </a:p>
          <a:p>
            <a:pPr marL="1162050" lvl="2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200"/>
              <a:t>$25k Student fellowships to attend conferences</a:t>
            </a:r>
            <a:endParaRPr lang="en-US"/>
          </a:p>
          <a:p>
            <a:pPr marL="1162050" lvl="2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200"/>
              <a:t>$10 Starbucks card for ISSCC attendees</a:t>
            </a:r>
            <a:endParaRPr lang="en-US"/>
          </a:p>
          <a:p>
            <a:pPr marL="419100" indent="-419100">
              <a:lnSpc>
                <a:spcPct val="80000"/>
              </a:lnSpc>
              <a:spcBef>
                <a:spcPts val="4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1800">
                <a:cs typeface="Arial Bold" charset="0"/>
              </a:rPr>
              <a:t>Financials strong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Income from conferences and JSSCC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Reserve/Expense ratio ~1.2 (Reserves almost back to ‘07 level)</a:t>
            </a:r>
            <a:endParaRPr lang="en-US"/>
          </a:p>
          <a:p>
            <a:pPr marL="419100" indent="-419100">
              <a:lnSpc>
                <a:spcPct val="80000"/>
              </a:lnSpc>
              <a:spcBef>
                <a:spcPts val="4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1800">
                <a:cs typeface="Arial Bold" charset="0"/>
              </a:rPr>
              <a:t>Awards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13 (+100%) 2011 Fellows from 23 (+50%) nominations</a:t>
            </a:r>
            <a:endParaRPr lang="en-US"/>
          </a:p>
          <a:p>
            <a:pPr marL="419100" indent="-419100">
              <a:lnSpc>
                <a:spcPct val="80000"/>
              </a:lnSpc>
              <a:spcBef>
                <a:spcPts val="4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1800">
                <a:cs typeface="Arial Bold" charset="0"/>
              </a:rPr>
              <a:t>ISSCC 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Strong attendance 2980 (+12%) - generated surplus $550k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Continuing cost reductions – registration $695 (09) </a:t>
            </a:r>
            <a:r>
              <a:rPr lang="en-US" sz="1400">
                <a:latin typeface="Wingdings" pitchFamily="2" charset="2"/>
                <a:ea typeface="Wingdings" pitchFamily="2" charset="2"/>
                <a:cs typeface="Wingdings" pitchFamily="2" charset="2"/>
                <a:sym typeface="Wingdings" pitchFamily="2" charset="2"/>
              </a:rPr>
              <a:t></a:t>
            </a:r>
            <a:r>
              <a:rPr lang="en-US" sz="1400"/>
              <a:t>$640 (10) </a:t>
            </a:r>
            <a:r>
              <a:rPr lang="en-US" sz="1400">
                <a:latin typeface="Wingdings" pitchFamily="2" charset="2"/>
                <a:ea typeface="Wingdings" pitchFamily="2" charset="2"/>
                <a:cs typeface="Wingdings" pitchFamily="2" charset="2"/>
                <a:sym typeface="Wingdings" pitchFamily="2" charset="2"/>
              </a:rPr>
              <a:t></a:t>
            </a:r>
            <a:r>
              <a:rPr lang="en-US" sz="1400"/>
              <a:t>$595 (11)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Coffee breaks + ice-cream social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Industry demo session to encourage industrial participation</a:t>
            </a:r>
            <a:endParaRPr lang="en-US"/>
          </a:p>
          <a:p>
            <a:pPr marL="419100" indent="-419100">
              <a:lnSpc>
                <a:spcPct val="80000"/>
              </a:lnSpc>
              <a:spcBef>
                <a:spcPts val="4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1800">
                <a:cs typeface="Arial Bold" charset="0"/>
              </a:rPr>
              <a:t>ISSCC/DAC Student Design Contest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DAC has withdrawn beginning 2012</a:t>
            </a:r>
            <a:endParaRPr lang="en-US"/>
          </a:p>
          <a:p>
            <a:pPr marL="819150" lvl="1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For 2012, ISSCC not continue contest in current form</a:t>
            </a:r>
            <a:endParaRPr lang="en-US"/>
          </a:p>
          <a:p>
            <a:pPr marL="1162050" lvl="2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combine with Student Research Program (like DAC PhD Forum)</a:t>
            </a:r>
            <a:endParaRPr lang="en-US"/>
          </a:p>
          <a:p>
            <a:pPr marL="1162050" lvl="2">
              <a:lnSpc>
                <a:spcPct val="80000"/>
              </a:lnSpc>
              <a:spcBef>
                <a:spcPts val="300"/>
              </a:spcBef>
              <a:buClr>
                <a:srgbClr val="0000FF"/>
              </a:buClr>
            </a:pPr>
            <a:r>
              <a:rPr lang="en-US" sz="1400"/>
              <a:t>student demo sessions</a:t>
            </a:r>
            <a:endParaRPr lang="en-US"/>
          </a:p>
          <a:p>
            <a:pPr marL="419100" indent="-419100">
              <a:lnSpc>
                <a:spcPct val="80000"/>
              </a:lnSpc>
              <a:spcBef>
                <a:spcPts val="4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1800">
                <a:cs typeface="Arial Bold" charset="0"/>
              </a:rPr>
              <a:t>D&amp;T Magazine</a:t>
            </a:r>
            <a:endParaRPr lang="en-US"/>
          </a:p>
          <a:p>
            <a:pPr marL="819150" lvl="1">
              <a:lnSpc>
                <a:spcPct val="8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sz="1400"/>
              <a:t>Planning joint sponsorship with CAS &amp; CEDA effective Jan. 2012</a:t>
            </a:r>
            <a:endParaRPr lang="en-US"/>
          </a:p>
          <a:p>
            <a:pPr marL="819150" lvl="1">
              <a:lnSpc>
                <a:spcPct val="8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sz="1400"/>
              <a:t>Expand scope to include RF and mixed signal test</a:t>
            </a:r>
            <a:endParaRPr lang="en-US"/>
          </a:p>
          <a:p>
            <a:pPr marL="819150" lvl="1">
              <a:lnSpc>
                <a:spcPct val="8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sz="1400"/>
              <a:t>Allocated $30k/year budget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">
  <a:themeElements>
    <a:clrScheme name="Default - Title and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190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Arial Bold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Default - Title and Content copy</vt:lpstr>
      <vt:lpstr>Default - Title and Content</vt:lpstr>
      <vt:lpstr>PowerPoint Presentation</vt:lpstr>
      <vt:lpstr>SSCS 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20</cp:revision>
  <dcterms:created xsi:type="dcterms:W3CDTF">2022-06-09T15:14:19Z</dcterms:created>
  <dcterms:modified xsi:type="dcterms:W3CDTF">2022-06-09T15:40:21Z</dcterms:modified>
</cp:coreProperties>
</file>