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0" r:id="rId3"/>
    <p:sldMasterId id="2147483682" r:id="rId4"/>
  </p:sldMasterIdLst>
  <p:notesMasterIdLst>
    <p:notesMasterId r:id="rId17"/>
  </p:notesMasterIdLst>
  <p:sldIdLst>
    <p:sldId id="1068" r:id="rId5"/>
    <p:sldId id="1069" r:id="rId6"/>
    <p:sldId id="1070" r:id="rId7"/>
    <p:sldId id="1071" r:id="rId8"/>
    <p:sldId id="1072" r:id="rId9"/>
    <p:sldId id="1073" r:id="rId10"/>
    <p:sldId id="1074" r:id="rId11"/>
    <p:sldId id="1075" r:id="rId12"/>
    <p:sldId id="1076" r:id="rId13"/>
    <p:sldId id="1077" r:id="rId14"/>
    <p:sldId id="1078" r:id="rId15"/>
    <p:sldId id="107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B57C6-860C-46AA-9A9F-6BD5EA735C9E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CAA84-DC94-43EE-8A62-4832C6E52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7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1" y="0"/>
            <a:ext cx="3027363" cy="463550"/>
          </a:xfrm>
          <a:prstGeom prst="rect">
            <a:avLst/>
          </a:prstGeom>
          <a:noFill/>
        </p:spPr>
        <p:txBody>
          <a:bodyPr lIns="91426" tIns="45713" rIns="91426" bIns="45713"/>
          <a:lstStyle/>
          <a:p>
            <a:pPr marL="0" marR="0" lvl="0" indent="0" algn="l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charset="0"/>
              </a:rPr>
              <a:t>GTO2003EXT.ppt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  <a:noFill/>
        </p:spPr>
        <p:txBody>
          <a:bodyPr lIns="91426" tIns="45713" rIns="91426" bIns="45713"/>
          <a:lstStyle/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A54F132-FA73-4686-824F-E7B55E899362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6/9/2022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1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56050" y="8805863"/>
            <a:ext cx="3027363" cy="463550"/>
          </a:xfrm>
          <a:prstGeom prst="rect">
            <a:avLst/>
          </a:prstGeom>
          <a:noFill/>
        </p:spPr>
        <p:txBody>
          <a:bodyPr lIns="91426" tIns="45713" rIns="91426" bIns="45713"/>
          <a:lstStyle/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3F5CD5-38F4-4FC6-9C3A-1A9CF730DB2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56050" y="8805863"/>
            <a:ext cx="3027363" cy="463550"/>
          </a:xfrm>
          <a:prstGeom prst="rect">
            <a:avLst/>
          </a:prstGeom>
          <a:noFill/>
        </p:spPr>
        <p:txBody>
          <a:bodyPr lIns="91426" tIns="45713" rIns="91426" bIns="45713"/>
          <a:lstStyle/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ABCF2BE-BC3E-442D-9E45-138518BF0F8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56050" y="8805863"/>
            <a:ext cx="3027363" cy="463550"/>
          </a:xfrm>
          <a:prstGeom prst="rect">
            <a:avLst/>
          </a:prstGeom>
          <a:noFill/>
        </p:spPr>
        <p:txBody>
          <a:bodyPr lIns="91426" tIns="45713" rIns="91426" bIns="45713"/>
          <a:lstStyle/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BEF639-32DE-4230-A986-1DE1FDED74B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pitchFamily="34" charset="0"/>
                <a:ea typeface="ＭＳ Ｐゴシック" pitchFamily="34" charset="-128"/>
              </a:rPr>
              <a:t>John has been talking to EDAC with Bob Gardner</a:t>
            </a:r>
          </a:p>
          <a:p>
            <a:pPr eaLnBrk="1" hangingPunct="1"/>
            <a:r>
              <a:rPr lang="en-US">
                <a:latin typeface="Arial" pitchFamily="34" charset="0"/>
                <a:ea typeface="ＭＳ Ｐゴシック" pitchFamily="34" charset="-128"/>
              </a:rPr>
              <a:t>Selection chair is rotating between EDAC and CEDA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56050" y="8805863"/>
            <a:ext cx="3027363" cy="463550"/>
          </a:xfrm>
          <a:prstGeom prst="rect">
            <a:avLst/>
          </a:prstGeom>
          <a:noFill/>
        </p:spPr>
        <p:txBody>
          <a:bodyPr lIns="91426" tIns="45713" rIns="91426" bIns="45713"/>
          <a:lstStyle/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3ACA85-537B-4C36-B746-9DF64E90C4F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56050" y="8805863"/>
            <a:ext cx="3027363" cy="463550"/>
          </a:xfrm>
          <a:prstGeom prst="rect">
            <a:avLst/>
          </a:prstGeom>
          <a:noFill/>
        </p:spPr>
        <p:txBody>
          <a:bodyPr lIns="91426" tIns="45713" rIns="91426" bIns="45713"/>
          <a:lstStyle/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49914C0-02B0-483E-B6D3-ABC34C8116C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pitchFamily="34" charset="0"/>
                <a:ea typeface="ＭＳ Ｐゴシック" pitchFamily="34" charset="-128"/>
              </a:rPr>
              <a:t>Selection chair is rotating between EDAC and CEDA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56050" y="8805863"/>
            <a:ext cx="3027363" cy="463550"/>
          </a:xfrm>
          <a:prstGeom prst="rect">
            <a:avLst/>
          </a:prstGeom>
          <a:noFill/>
        </p:spPr>
        <p:txBody>
          <a:bodyPr lIns="91426" tIns="45713" rIns="91426" bIns="45713"/>
          <a:lstStyle/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BAECD5D-C636-4CE4-8E79-CC0A5A396B8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pitchFamily="34" charset="0"/>
                <a:ea typeface="ＭＳ Ｐゴシック" pitchFamily="34" charset="-128"/>
              </a:rPr>
              <a:t>Selection chair is rotating between EDAC and CEDA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F0E3E-21D3-31A8-C27E-A993B9CC4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F36DB1-F579-4D82-6CD0-4257D770F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68C52-24AE-B080-B671-30C0EF1C2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2D4F1-FBF3-FF6B-748E-4EE24A7C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EB8AB-A917-1235-873E-4FEC1804B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4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42A08-5789-A157-793A-DD36A0F97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61A81-13B8-706A-B4DB-A47A8F3CA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88FB9-5F7C-02E2-ED6B-C8D979E40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37035-6A67-67A8-94FA-B7C8AB309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297B5-97E8-9219-2BD3-08BCE5060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C5D34-2A5A-753E-F1DB-5DE57493E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A8E232-67A7-1DD3-D547-4672765ED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4E895-A260-84DB-62DC-8096BD071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71E7B-ED8A-A560-AD18-18C84D2A6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1C117-E9DA-31DB-DE33-3B60CA612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49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0" y="3276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5" name="Picture 8" descr="CEDAlogoCol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801" y="838200"/>
            <a:ext cx="7897284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1" y="3886200"/>
            <a:ext cx="10363200" cy="579438"/>
          </a:xfrm>
        </p:spPr>
        <p:txBody>
          <a:bodyPr wrap="square" anchor="b">
            <a:spAutoFit/>
          </a:bodyPr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7601" y="5105401"/>
            <a:ext cx="10363200" cy="519113"/>
          </a:xfrm>
        </p:spPr>
        <p:txBody>
          <a:bodyPr/>
          <a:lstStyle>
            <a:lvl1pPr marL="0" indent="0" algn="ctr">
              <a:buFont typeface="Wingdings" charset="2"/>
              <a:buNone/>
              <a:defRPr>
                <a:solidFill>
                  <a:srgbClr val="6578A2"/>
                </a:solidFill>
              </a:defRPr>
            </a:lvl1pPr>
          </a:lstStyle>
          <a:p>
            <a:r>
              <a:rPr lang="en-US"/>
              <a:t>Subtitle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0962218" y="6435725"/>
            <a:ext cx="1071033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>
                <a:solidFill>
                  <a:srgbClr val="E51837"/>
                </a:solidFill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08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46482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80FE5-F6A4-4408-9D64-7361C7D3C1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29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 sz="3600" b="1" cap="small" baseline="0"/>
            </a:lvl1pPr>
          </a:lstStyle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j-lt"/>
                <a:ea typeface="MS PGothic" pitchFamily="34" charset="-128"/>
              </a:rPr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 algn="ctr">
              <a:spcAft>
                <a:spcPts val="1200"/>
              </a:spcAft>
              <a:buNone/>
              <a:def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-12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Click to edit Master title style</a:t>
            </a:r>
          </a:p>
          <a:p>
            <a:pPr lvl="0"/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42220-7FDF-4CE8-8A03-14384AFC49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15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FF5684-82FC-4091-8ED3-85161EC077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69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CE70A-5F06-4FCD-8800-B7B1AFE74A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6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A793C-B2FF-40D2-AA08-30DB1590CF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37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61BF1-5648-4B97-B973-4482831CC4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69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19144-DA24-4577-B593-7F31D12A1F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9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CA266-4CB5-6127-1729-7721CC5C7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208CC-DD98-AB03-62EC-33056E97D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F7765-7766-605D-C228-55E21D0F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8267E-9BAC-1AFE-1BB2-C4B39EB7F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40DE5-B4FE-DF4D-14C9-F19DDBF4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51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08A0A-9EE6-4522-B414-FEFF62E946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64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blackWhite">
          <a:xfrm>
            <a:off x="0" y="0"/>
            <a:ext cx="12192000" cy="1690688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pic>
        <p:nvPicPr>
          <p:cNvPr id="5" name="Picture 9" descr="CEDAlogoColor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8564033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7253" name="Rectangle 5"/>
          <p:cNvSpPr>
            <a:spLocks noGrp="1" noChangeArrowheads="1"/>
          </p:cNvSpPr>
          <p:nvPr>
            <p:ph type="ctrTitle"/>
          </p:nvPr>
        </p:nvSpPr>
        <p:spPr bwMode="black">
          <a:xfrm>
            <a:off x="520701" y="2493964"/>
            <a:ext cx="10606617" cy="1470025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77254" name="Rectangle 6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043364"/>
            <a:ext cx="8534400" cy="998537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-108" charset="2"/>
              <a:buNone/>
              <a:defRPr b="0">
                <a:solidFill>
                  <a:srgbClr val="0000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04800" y="6221413"/>
            <a:ext cx="3862917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D1D38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7188200" y="6221413"/>
            <a:ext cx="2159000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A3ADFA8-FE0E-4C21-9EF8-A745CA6B4666}" type="datetime1">
              <a:rPr lang="en-US"/>
              <a:pPr>
                <a:defRPr/>
              </a:pPr>
              <a:t>6/9/2022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72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</a:t>
            </a:r>
            <a:r>
              <a:rPr lang="it-IT" dirty="0" err="1"/>
              <a:t>title</a:t>
            </a:r>
            <a:r>
              <a:rPr lang="it-IT" dirty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5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42032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76414"/>
            <a:ext cx="5082117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8" y="1776414"/>
            <a:ext cx="5082116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852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4772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058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 err="1"/>
              <a:t>Secondlevel</a:t>
            </a:r>
            <a:endParaRPr lang="it-IT" dirty="0"/>
          </a:p>
          <a:p>
            <a:pPr lvl="2"/>
            <a:r>
              <a:rPr lang="it-IT" dirty="0" err="1"/>
              <a:t>Thirdlevel</a:t>
            </a:r>
            <a:endParaRPr lang="it-IT" dirty="0"/>
          </a:p>
          <a:p>
            <a:pPr lvl="3"/>
            <a:r>
              <a:rPr lang="it-IT" dirty="0" err="1"/>
              <a:t>Fourthlevel</a:t>
            </a:r>
            <a:endParaRPr lang="it-IT" dirty="0"/>
          </a:p>
          <a:p>
            <a:pPr lvl="4"/>
            <a:r>
              <a:rPr lang="it-IT" dirty="0" err="1"/>
              <a:t>Fifthlevel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7058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218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4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48577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91352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4128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DB287-CA0A-9C18-0937-0EA3B0E54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9E9D9-8C15-9807-CFA1-CCDAE1D6B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7ED7C-28E4-DCF0-8D61-94650BE9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24CE6-C138-A5F6-E598-AB37EF84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0B67F-397E-2521-5AD3-1F606032C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041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00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13233" y="871538"/>
            <a:ext cx="2768600" cy="4806950"/>
          </a:xfrm>
        </p:spPr>
        <p:txBody>
          <a:bodyPr vert="eaVert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318" y="871538"/>
            <a:ext cx="8104716" cy="4806950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663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85948884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6861392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9954622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76414"/>
            <a:ext cx="5082117" cy="5081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8" y="1776414"/>
            <a:ext cx="5082116" cy="5081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959499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39932186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81205348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2560112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339885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EEA10-A724-0304-B0CE-D7E308D34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B3297-39C4-4945-BB20-5D8071A97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D7566-CCEB-5FBB-982D-C1C263346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709DD-121D-CC97-33AE-F82EF8D33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3FAE7-8486-A68A-C51D-13A9B31B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6A687-C1B8-FC8F-01AE-B65E8969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680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9167578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1374036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4833" y="0"/>
            <a:ext cx="2667000" cy="6858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0"/>
            <a:ext cx="7802033" cy="685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1708274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DED1B-A878-AD98-663C-9EB670A84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2080E-8813-81A4-F651-15114E90D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9DEEF-4F46-0D06-AEE5-F91E7CD3F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98D04A-B088-6376-CA8D-B8C4E371D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48760D-C36C-9C17-7277-1F125D80E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3CF413-A497-26D9-0277-5D12BF4DB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ADE8AA-F5E5-4437-90ED-2461BB55F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9D64A2-581A-F4E0-55B3-234EFADFF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3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05858-7C59-4F91-924E-4C3D55D0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AB693-A380-A434-8262-36683396A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B277E-3D3E-2815-0205-21D4DCF6A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547E5-543D-1D14-196C-EFE91B640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4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2C251B-1786-0A7B-2C21-2E4082CB4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EDC2E-5B83-B950-46F7-4856A7A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D9BB4-33AF-FC09-7A9B-F6351A04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2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9AECC-6A42-94DA-9BFE-A49375B41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13A5B-C9BB-E37C-97FC-5C5DC6E29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BA259-5AC9-B208-EE0B-9052EE43A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DCB00-866D-7997-C839-FCBF38586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40334-73BE-89B6-2E49-151834CA8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905E7-4461-D160-2538-70B72001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5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842D6-2B26-2DEA-9757-450DEB47C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E9EDCE-B96F-BA84-9139-F2472ACB9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7825CE-0FDB-42C9-21D7-777C8084B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DAFA7-EB47-E9DD-2728-0AF7CFBFF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71215-885C-2BF8-1805-85D4AA56E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0BAED-85E8-CE2A-4B9B-24CEACDFD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5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E4361E-C04D-7D5A-5526-F2219FAAF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6894D-FE22-57C8-543F-BC201D1BE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D677F-BABE-7D08-A3A4-9B2CE9672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8803C-1D93-D720-4EA9-B8AC62498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BD7FA-8CDE-4662-A047-BCBBC5747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1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6200"/>
            <a:ext cx="1048173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11582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477000"/>
            <a:ext cx="117686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400" b="0">
                <a:solidFill>
                  <a:srgbClr val="002D62"/>
                </a:solidFill>
              </a:defRPr>
            </a:lvl1pPr>
          </a:lstStyle>
          <a:p>
            <a:fld id="{69E833DE-8EDD-4C46-8D59-275092CA30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0" y="990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1030" name="Picture 10" descr="CEDA_Log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211888"/>
            <a:ext cx="27432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3200" y="6477000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1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10000"/>
        <a:buFont typeface="Wingdings" pitchFamily="2" charset="2"/>
        <a:buChar char="§"/>
        <a:defRPr sz="2400">
          <a:solidFill>
            <a:srgbClr val="002D62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Font typeface="Wingdings" pitchFamily="2" charset="2"/>
        <a:buChar char="§"/>
        <a:defRPr sz="2000">
          <a:solidFill>
            <a:srgbClr val="6D7FA7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5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SzPct val="95000"/>
        <a:buChar char="•"/>
        <a:defRPr>
          <a:solidFill>
            <a:srgbClr val="6D7FA7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05318" y="871539"/>
            <a:ext cx="1099396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 Title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776414"/>
            <a:ext cx="10367433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76231" name="Rectangle 7"/>
          <p:cNvSpPr>
            <a:spLocks noChangeArrowheads="1"/>
          </p:cNvSpPr>
          <p:nvPr/>
        </p:nvSpPr>
        <p:spPr bwMode="black">
          <a:xfrm>
            <a:off x="7632701" y="6499226"/>
            <a:ext cx="440901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1000" b="0">
                <a:solidFill>
                  <a:srgbClr val="FFFFFF"/>
                </a:solidFill>
              </a:rPr>
              <a:t>© 2006 IBM Corporation</a:t>
            </a:r>
          </a:p>
        </p:txBody>
      </p:sp>
      <p:sp>
        <p:nvSpPr>
          <p:cNvPr id="1076237" name="Line 13"/>
          <p:cNvSpPr>
            <a:spLocks noChangeShapeType="1"/>
          </p:cNvSpPr>
          <p:nvPr/>
        </p:nvSpPr>
        <p:spPr bwMode="black">
          <a:xfrm>
            <a:off x="1320800" y="6480175"/>
            <a:ext cx="0" cy="1920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 pitchFamily="-108" charset="0"/>
              <a:cs typeface="+mn-cs"/>
            </a:endParaRPr>
          </a:p>
        </p:txBody>
      </p:sp>
      <p:sp>
        <p:nvSpPr>
          <p:cNvPr id="1076238" name="Rectangle 14"/>
          <p:cNvSpPr>
            <a:spLocks noChangeArrowheads="1"/>
          </p:cNvSpPr>
          <p:nvPr userDrawn="1"/>
        </p:nvSpPr>
        <p:spPr bwMode="blackWhite">
          <a:xfrm>
            <a:off x="0" y="0"/>
            <a:ext cx="12192000" cy="433388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pic>
        <p:nvPicPr>
          <p:cNvPr id="1031" name="Picture 8" descr="CEDAlogoColor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9958917" y="0"/>
            <a:ext cx="2233083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855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9pPr>
    </p:titleStyle>
    <p:bodyStyle>
      <a:lvl1pPr marL="228600" indent="-228600" algn="l" rtl="0" eaLnBrk="0" fontAlgn="base" hangingPunct="0">
        <a:spcBef>
          <a:spcPct val="35000"/>
        </a:spcBef>
        <a:spcAft>
          <a:spcPct val="15000"/>
        </a:spcAft>
        <a:buClr>
          <a:schemeClr val="accent2"/>
        </a:buClr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7013" algn="l" rtl="0" eaLnBrk="0" fontAlgn="base" hangingPunct="0">
        <a:spcBef>
          <a:spcPct val="25000"/>
        </a:spcBef>
        <a:spcAft>
          <a:spcPct val="15000"/>
        </a:spcAft>
        <a:buClr>
          <a:schemeClr val="accent2"/>
        </a:buClr>
        <a:buFont typeface="Arial" charset="0"/>
        <a:buChar char="–"/>
        <a:defRPr sz="2200">
          <a:solidFill>
            <a:schemeClr val="tx1"/>
          </a:solidFill>
          <a:latin typeface="+mn-lt"/>
          <a:ea typeface="+mn-ea"/>
          <a:cs typeface="+mn-cs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91281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1"/>
            <a:ext cx="10028767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 Bold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776414"/>
            <a:ext cx="10367433" cy="508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 Bold" charset="0"/>
              </a:rPr>
              <a:t>Click to edit Master text styles</a:t>
            </a:r>
          </a:p>
          <a:p>
            <a:pPr lvl="1"/>
            <a:r>
              <a:rPr lang="en-US">
                <a:sym typeface="Arial" pitchFamily="34" charset="0"/>
              </a:rPr>
              <a:t>Second level</a:t>
            </a:r>
          </a:p>
          <a:p>
            <a:pPr lvl="2"/>
            <a:r>
              <a:rPr lang="en-US">
                <a:sym typeface="Arial" pitchFamily="34" charset="0"/>
              </a:rPr>
              <a:t>Third level</a:t>
            </a:r>
          </a:p>
          <a:p>
            <a:pPr lvl="3"/>
            <a:r>
              <a:rPr lang="en-US">
                <a:sym typeface="Arial" pitchFamily="34" charset="0"/>
              </a:rPr>
              <a:t>Fourth level</a:t>
            </a:r>
          </a:p>
          <a:p>
            <a:pPr lvl="4"/>
            <a:r>
              <a:rPr lang="en-US">
                <a:sym typeface="Arial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6746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+mj-lt"/>
          <a:ea typeface="+mj-ea"/>
          <a:cs typeface="+mj-cs"/>
          <a:sym typeface="Arial Bold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9pPr>
    </p:titleStyle>
    <p:bodyStyle>
      <a:lvl1pPr marL="228600" indent="-228600" algn="l" rtl="0" fontAlgn="base">
        <a:spcBef>
          <a:spcPts val="1000"/>
        </a:spcBef>
        <a:spcAft>
          <a:spcPct val="0"/>
        </a:spcAft>
        <a:buClr>
          <a:srgbClr val="0000FF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  <a:sym typeface="Arial Bold" charset="0"/>
        </a:defRPr>
      </a:lvl1pPr>
      <a:lvl2pPr marL="419100" indent="-228600" algn="l" rtl="0" fontAlgn="base">
        <a:spcBef>
          <a:spcPts val="7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–"/>
        <a:defRPr sz="22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2pPr>
      <a:lvl3pPr marL="644525" indent="-225425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•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3pPr>
      <a:lvl4pPr marL="874713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–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4pPr>
      <a:lvl5pPr marL="11049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5pPr>
      <a:lvl6pPr marL="15621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6pPr>
      <a:lvl7pPr marL="20193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7pPr>
      <a:lvl8pPr marL="24765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8pPr>
      <a:lvl9pPr marL="29337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09800" y="2130426"/>
            <a:ext cx="7772400" cy="2898775"/>
          </a:xfrm>
        </p:spPr>
        <p:txBody>
          <a:bodyPr/>
          <a:lstStyle/>
          <a:p>
            <a:pPr algn="ctr" eaLnBrk="1" hangingPunct="1"/>
            <a:r>
              <a:rPr lang="en-US" sz="4800" dirty="0">
                <a:solidFill>
                  <a:srgbClr val="1E3AF8"/>
                </a:solidFill>
                <a:ea typeface="ＭＳ Ｐゴシック" pitchFamily="34" charset="-128"/>
              </a:rPr>
              <a:t>Awards report                  </a:t>
            </a:r>
            <a:br>
              <a:rPr lang="en-US" sz="3600" dirty="0">
                <a:ea typeface="ＭＳ Ｐゴシック" pitchFamily="34" charset="-128"/>
              </a:rPr>
            </a:br>
            <a:br>
              <a:rPr lang="en-US" dirty="0">
                <a:ea typeface="ＭＳ Ｐゴシック" pitchFamily="34" charset="-128"/>
              </a:rPr>
            </a:br>
            <a:br>
              <a:rPr lang="en-US" sz="3600" dirty="0">
                <a:ea typeface="ＭＳ Ｐゴシック" pitchFamily="34" charset="-128"/>
              </a:rPr>
            </a:br>
            <a:r>
              <a:rPr lang="en-US" dirty="0">
                <a:solidFill>
                  <a:schemeClr val="tx1"/>
                </a:solidFill>
                <a:ea typeface="ＭＳ Ｐゴシック" pitchFamily="34" charset="-128"/>
              </a:rPr>
              <a:t>November 2011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" name="Rectangle 1"/>
          <p:cNvSpPr>
            <a:spLocks/>
          </p:cNvSpPr>
          <p:nvPr/>
        </p:nvSpPr>
        <p:spPr bwMode="auto">
          <a:xfrm>
            <a:off x="1524000" y="0"/>
            <a:ext cx="9156700" cy="16906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1" y="0"/>
            <a:ext cx="6423025" cy="16827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96688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34" charset="-128"/>
              </a:rPr>
              <a:t>Updates 2011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1930400" y="1473200"/>
            <a:ext cx="8229600" cy="5384800"/>
          </a:xfrm>
        </p:spPr>
        <p:txBody>
          <a:bodyPr/>
          <a:lstStyle/>
          <a:p>
            <a:pPr>
              <a:buFont typeface="Wingdings" charset="0"/>
              <a:buChar char="§"/>
              <a:defRPr/>
            </a:pPr>
            <a:r>
              <a:rPr lang="en-US" sz="2800" dirty="0"/>
              <a:t>Early Career Award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000" dirty="0"/>
              <a:t>4 nominations received</a:t>
            </a:r>
          </a:p>
          <a:p>
            <a:pPr lvl="2">
              <a:defRPr/>
            </a:pPr>
            <a:r>
              <a:rPr lang="en-US" dirty="0"/>
              <a:t>Note: did not succeed at increasing nominations or candidates from industry through mailing lists.</a:t>
            </a:r>
          </a:p>
          <a:p>
            <a:pPr lvl="2">
              <a:defRPr/>
            </a:pPr>
            <a:r>
              <a:rPr lang="en-US" dirty="0"/>
              <a:t>Action for next year: identify ahead potential candidates and nominators and solicit more directly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000" dirty="0"/>
              <a:t>2011 recipient: Valeria </a:t>
            </a:r>
            <a:r>
              <a:rPr lang="en-US" sz="2000" dirty="0" err="1"/>
              <a:t>Bertacco</a:t>
            </a:r>
            <a:r>
              <a:rPr lang="en-US" sz="2000" dirty="0"/>
              <a:t>, University of Michigan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000" dirty="0"/>
              <a:t>For outstanding contributions to hardware verification, including her work on semi-formal verification, runtime and post-silicon verification, and correctness-constrained execution</a:t>
            </a:r>
          </a:p>
          <a:p>
            <a:pPr>
              <a:buFont typeface="Wingdings" charset="0"/>
              <a:buChar char="§"/>
              <a:defRPr/>
            </a:pPr>
            <a:r>
              <a:rPr lang="en-US" sz="2800" dirty="0"/>
              <a:t>Distinguished Service Award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1800" dirty="0"/>
              <a:t>No nominations for 2011</a:t>
            </a:r>
          </a:p>
          <a:p>
            <a:pPr marL="230187" lvl="1" indent="0">
              <a:buNone/>
              <a:defRPr/>
            </a:pPr>
            <a:endParaRPr lang="en-US" dirty="0"/>
          </a:p>
          <a:p>
            <a:pPr lvl="1">
              <a:buFont typeface="Arial" charset="0"/>
              <a:buChar char="–"/>
              <a:defRPr/>
            </a:pPr>
            <a:endParaRPr lang="en-US" dirty="0"/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20717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34" charset="-128"/>
              </a:rPr>
              <a:t>Outstanding Service Contribution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Executive  committee proposed to the BOG last year to recognize  Outstanding Service Contribution award to major conferences sponsored by CEDA: DAC, ICCAD, DATE</a:t>
            </a:r>
          </a:p>
          <a:p>
            <a:pPr marL="228600" lvl="1" indent="0">
              <a:buNone/>
            </a:pPr>
            <a:r>
              <a:rPr lang="en-US" dirty="0"/>
              <a:t>DAC 2011: </a:t>
            </a:r>
            <a:r>
              <a:rPr lang="en-US" dirty="0" err="1"/>
              <a:t>Sachin</a:t>
            </a:r>
            <a:r>
              <a:rPr lang="en-US" dirty="0"/>
              <a:t> </a:t>
            </a:r>
            <a:r>
              <a:rPr lang="en-US" dirty="0" err="1"/>
              <a:t>Sapatnekar</a:t>
            </a:r>
            <a:r>
              <a:rPr lang="en-US" dirty="0"/>
              <a:t> as 2010 General Chair</a:t>
            </a:r>
          </a:p>
          <a:p>
            <a:pPr marL="228600" lvl="1" indent="0">
              <a:buNone/>
            </a:pPr>
            <a:r>
              <a:rPr lang="en-US" dirty="0"/>
              <a:t>ICCAD 2011: Louis </a:t>
            </a:r>
            <a:r>
              <a:rPr lang="en-US" dirty="0" err="1"/>
              <a:t>Scheffer</a:t>
            </a:r>
            <a:r>
              <a:rPr lang="en-US" dirty="0"/>
              <a:t> as 2010 General Chair</a:t>
            </a:r>
          </a:p>
          <a:p>
            <a:pPr marL="228600" lvl="1" indent="0">
              <a:buNone/>
            </a:pPr>
            <a:r>
              <a:rPr lang="en-US" dirty="0"/>
              <a:t>DATE 2012: </a:t>
            </a:r>
            <a:r>
              <a:rPr lang="en-US" dirty="0" err="1"/>
              <a:t>Bashir</a:t>
            </a:r>
            <a:r>
              <a:rPr lang="en-US" dirty="0"/>
              <a:t> Al </a:t>
            </a:r>
            <a:r>
              <a:rPr lang="en-US" dirty="0" err="1"/>
              <a:t>Hashimi</a:t>
            </a:r>
            <a:r>
              <a:rPr lang="en-US" dirty="0"/>
              <a:t> as General Chair of DATE 2011</a:t>
            </a:r>
          </a:p>
          <a:p>
            <a:endParaRPr lang="en-US" dirty="0">
              <a:ea typeface="ＭＳ Ｐゴシック" pitchFamily="34" charset="-128"/>
            </a:endParaRP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71939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34" charset="-128"/>
              </a:rPr>
              <a:t>Issues with McCalla award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2209801" y="1776414"/>
            <a:ext cx="7775575" cy="4827587"/>
          </a:xfrm>
        </p:spPr>
        <p:txBody>
          <a:bodyPr/>
          <a:lstStyle/>
          <a:p>
            <a:r>
              <a:rPr lang="en-US">
                <a:ea typeface="ＭＳ Ｐゴシック" pitchFamily="34" charset="-128"/>
              </a:rPr>
              <a:t>Conference award sponsored by CEDA funds</a:t>
            </a:r>
          </a:p>
          <a:p>
            <a:pPr lvl="2"/>
            <a:r>
              <a:rPr lang="en-US"/>
              <a:t>Accounting to be managed differently to comply with IEEE rules (put into conference budget)</a:t>
            </a:r>
          </a:p>
          <a:p>
            <a:r>
              <a:rPr lang="en-US">
                <a:ea typeface="ＭＳ Ｐゴシック" pitchFamily="34" charset="-128"/>
              </a:rPr>
              <a:t>Discussion with ACM SigDA that co-sponsors 1/3 of the award to modify the award</a:t>
            </a:r>
          </a:p>
          <a:p>
            <a:pPr lvl="1"/>
            <a:r>
              <a:rPr lang="en-US"/>
              <a:t>We proposed to split the 6K into three awards</a:t>
            </a:r>
          </a:p>
          <a:p>
            <a:pPr lvl="1"/>
            <a:r>
              <a:rPr lang="en-US"/>
              <a:t>Problem with ACM: award has been approved for 6K but there is no constraint into giving more than one best paper</a:t>
            </a:r>
          </a:p>
          <a:p>
            <a:pPr lvl="1"/>
            <a:r>
              <a:rPr lang="en-US"/>
              <a:t>Conclusion: This year we have three awards, two papers from the current year and one paper selected as the Ten Year Retrospective Most Influential Paper Award</a:t>
            </a:r>
          </a:p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18030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439738"/>
            <a:ext cx="7861300" cy="1147762"/>
          </a:xfrm>
        </p:spPr>
        <p:txBody>
          <a:bodyPr/>
          <a:lstStyle/>
          <a:p>
            <a:pPr eaLnBrk="1" hangingPunct="1"/>
            <a:br>
              <a:rPr lang="en-US">
                <a:ea typeface="ＭＳ Ｐゴシック" pitchFamily="34" charset="-128"/>
              </a:rPr>
            </a:br>
            <a:br>
              <a:rPr lang="en-US">
                <a:ea typeface="ＭＳ Ｐゴシック" pitchFamily="34" charset="-128"/>
              </a:rPr>
            </a:br>
            <a:r>
              <a:rPr lang="en-US">
                <a:ea typeface="ＭＳ Ｐゴシック" pitchFamily="34" charset="-128"/>
              </a:rPr>
              <a:t>Awards Committee members </a:t>
            </a:r>
            <a:br>
              <a:rPr lang="en-US">
                <a:ea typeface="ＭＳ Ｐゴシック" pitchFamily="34" charset="-128"/>
              </a:rPr>
            </a:br>
            <a:endParaRPr lang="en-US">
              <a:ea typeface="ＭＳ Ｐゴシック" pitchFamily="34" charset="-128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516064"/>
            <a:ext cx="8686800" cy="4511675"/>
          </a:xfrm>
        </p:spPr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en-US"/>
              <a:t>John Darringer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/>
              <a:t>Al Dunlop			  	   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/>
              <a:t>Andreas Kuehlmann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/>
              <a:t>Hidetoshi Onodera 			   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/>
              <a:t>Enrico Macii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/>
              <a:t>Janusz Rajski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/>
              <a:t>Alberto Sangiovanni Vincentelli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/>
              <a:t>Donatella Sciuto (chair)</a:t>
            </a:r>
          </a:p>
          <a:p>
            <a:pPr lvl="1" eaLnBrk="1" hangingPunct="1">
              <a:buFont typeface="Wingdings" pitchFamily="2" charset="2"/>
              <a:buNone/>
            </a:pPr>
            <a:endParaRPr lang="en-US"/>
          </a:p>
          <a:p>
            <a:pPr lvl="1" eaLnBrk="1" hangingPunct="1">
              <a:buFont typeface="Wingdings" pitchFamily="2" charset="2"/>
              <a:buNone/>
            </a:pPr>
            <a:br>
              <a:rPr lang="en-US"/>
            </a:br>
            <a:endParaRPr lang="en-US"/>
          </a:p>
          <a:p>
            <a:pPr eaLnBrk="1" hangingPunct="1">
              <a:buFont typeface="Wingdings" pitchFamily="2" charset="2"/>
              <a:buNone/>
            </a:pPr>
            <a:r>
              <a:rPr lang="en-US">
                <a:ea typeface="ＭＳ Ｐゴシック" pitchFamily="34" charset="-128"/>
              </a:rPr>
              <a:t>		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20568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34" charset="-128"/>
              </a:rPr>
              <a:t>CEDA Fellow committee</a:t>
            </a:r>
          </a:p>
        </p:txBody>
      </p:sp>
      <p:sp>
        <p:nvSpPr>
          <p:cNvPr id="92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>
                <a:ea typeface="ＭＳ Ｐゴシック" pitchFamily="34" charset="-128"/>
              </a:rPr>
              <a:t>Donatella Sciuto chair)</a:t>
            </a:r>
          </a:p>
          <a:p>
            <a:r>
              <a:rPr lang="en-US" b="0">
                <a:ea typeface="ＭＳ Ｐゴシック" pitchFamily="34" charset="-128"/>
              </a:rPr>
              <a:t>John Darringer (vice chair)</a:t>
            </a:r>
          </a:p>
          <a:p>
            <a:r>
              <a:rPr lang="en-US" b="0">
                <a:ea typeface="ＭＳ Ｐゴシック" pitchFamily="34" charset="-128"/>
              </a:rPr>
              <a:t>Al Dunlop</a:t>
            </a:r>
          </a:p>
          <a:p>
            <a:r>
              <a:rPr lang="en-US" b="0">
                <a:ea typeface="ＭＳ Ｐゴシック" pitchFamily="34" charset="-128"/>
              </a:rPr>
              <a:t>Andreas Kuehlmann</a:t>
            </a:r>
          </a:p>
          <a:p>
            <a:r>
              <a:rPr lang="en-US" b="0">
                <a:ea typeface="ＭＳ Ｐゴシック" pitchFamily="34" charset="-128"/>
              </a:rPr>
              <a:t>Charles Alpert</a:t>
            </a:r>
          </a:p>
          <a:p>
            <a:r>
              <a:rPr lang="en-US" b="0">
                <a:ea typeface="ＭＳ Ｐゴシック" pitchFamily="34" charset="-128"/>
              </a:rPr>
              <a:t>Bryan Ackland</a:t>
            </a:r>
          </a:p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720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20900" y="1"/>
            <a:ext cx="7861300" cy="1096963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34" charset="-128"/>
              </a:rPr>
              <a:t>Existing CEDA Awards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143000"/>
            <a:ext cx="8915400" cy="5443538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z="2000" dirty="0">
                <a:ea typeface="ＭＳ Ｐゴシック" pitchFamily="34" charset="-128"/>
              </a:rPr>
              <a:t>Phil Kaufman Award for Distinguished Contributions to EDA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1800" dirty="0"/>
              <a:t>Jointly sponsored with EDA Consortium: honors for impact in EDA in one of the categories of business, industry direction &amp; promotion, technology &amp; engineering or educational &amp; mentoring 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1800" dirty="0"/>
              <a:t>Deadline for calls: June 30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1800" dirty="0"/>
              <a:t>Awards committee: 2 CEDA members + 2 EDAC members</a:t>
            </a:r>
          </a:p>
          <a:p>
            <a:pPr eaLnBrk="1" hangingPunct="1">
              <a:spcBef>
                <a:spcPct val="40000"/>
              </a:spcBef>
            </a:pPr>
            <a:r>
              <a:rPr lang="en-US" sz="2000" dirty="0" err="1">
                <a:ea typeface="ＭＳ Ｐゴシック" pitchFamily="34" charset="-128"/>
              </a:rPr>
              <a:t>McCalla</a:t>
            </a:r>
            <a:r>
              <a:rPr lang="en-US" sz="2000" dirty="0">
                <a:ea typeface="ＭＳ Ｐゴシック" pitchFamily="34" charset="-128"/>
              </a:rPr>
              <a:t> Award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1800" dirty="0"/>
              <a:t>Best Paper Award for ICCAD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1800" dirty="0"/>
              <a:t>Awards committee: ICCAD committee</a:t>
            </a:r>
          </a:p>
          <a:p>
            <a:pPr eaLnBrk="1" hangingPunct="1">
              <a:spcBef>
                <a:spcPct val="40000"/>
              </a:spcBef>
            </a:pPr>
            <a:r>
              <a:rPr lang="en-US" sz="2000" dirty="0">
                <a:ea typeface="ＭＳ Ｐゴシック" pitchFamily="34" charset="-128"/>
              </a:rPr>
              <a:t>Pederson Award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1800" dirty="0"/>
              <a:t>Best Paper Award for TCAD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1800" dirty="0"/>
              <a:t>Deadline: February 15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1800" dirty="0"/>
              <a:t>Managed by TCAD EIC</a:t>
            </a:r>
          </a:p>
          <a:p>
            <a:pPr lvl="1" eaLnBrk="1" hangingPunct="1">
              <a:spcBef>
                <a:spcPct val="40000"/>
              </a:spcBef>
            </a:pPr>
            <a:endParaRPr lang="en-US" sz="1600" dirty="0"/>
          </a:p>
          <a:p>
            <a:pPr marL="190500" lvl="1" indent="0">
              <a:spcBef>
                <a:spcPct val="40000"/>
              </a:spcBef>
              <a:buNone/>
            </a:pPr>
            <a:endParaRPr lang="en-US" sz="1400" dirty="0"/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08414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34" charset="-128"/>
              </a:rPr>
              <a:t>Existing CEDA Awards</a:t>
            </a:r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1947864" y="1557338"/>
            <a:ext cx="8245475" cy="5046662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z="2000">
                <a:ea typeface="ＭＳ Ｐゴシック" pitchFamily="34" charset="-128"/>
              </a:rPr>
              <a:t>Newton Award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1800"/>
              <a:t>Technical Impact Award in Electronic Design Automation; joint with SIGDA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1800"/>
              <a:t>Deadline: February 1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1800"/>
              <a:t>Awards committee: 3 CEDA members + 3 SIGDA members</a:t>
            </a:r>
          </a:p>
          <a:p>
            <a:pPr eaLnBrk="1" hangingPunct="1">
              <a:spcBef>
                <a:spcPct val="40000"/>
              </a:spcBef>
            </a:pPr>
            <a:r>
              <a:rPr lang="en-US" sz="2000">
                <a:ea typeface="ＭＳ Ｐゴシック" pitchFamily="34" charset="-128"/>
              </a:rPr>
              <a:t>Early Career Award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1800"/>
              <a:t>Highest educational degree awarded within 8 years of the date of PhD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1800"/>
              <a:t>Deadline: April 15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1800"/>
              <a:t>Awards committee: CEDA awards committee members</a:t>
            </a:r>
          </a:p>
          <a:p>
            <a:pPr eaLnBrk="1" hangingPunct="1">
              <a:spcBef>
                <a:spcPct val="40000"/>
              </a:spcBef>
            </a:pPr>
            <a:r>
              <a:rPr lang="en-US" sz="2000">
                <a:ea typeface="ＭＳ Ｐゴシック" pitchFamily="34" charset="-128"/>
              </a:rPr>
              <a:t>Distinguished Service Award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1800"/>
              <a:t>Honor volunteers  and contributors to CEDA with outstanding service </a:t>
            </a:r>
          </a:p>
          <a:p>
            <a:pPr lvl="1"/>
            <a:r>
              <a:rPr lang="en-US" sz="1800"/>
              <a:t>Call out December 1 to CEDA exCom, BOG and committees, 	</a:t>
            </a:r>
            <a:br>
              <a:rPr lang="en-US" sz="1800"/>
            </a:br>
            <a:r>
              <a:rPr lang="en-US" sz="1800"/>
              <a:t>deadline January 1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endParaRPr lang="en-US" sz="2000">
              <a:ea typeface="ＭＳ Ｐゴシック" pitchFamily="34" charset="-128"/>
            </a:endParaRPr>
          </a:p>
          <a:p>
            <a:pPr eaLnBrk="1" hangingPunct="1">
              <a:spcBef>
                <a:spcPct val="40000"/>
              </a:spcBef>
            </a:pPr>
            <a:endParaRPr lang="en-US" sz="2000">
              <a:ea typeface="ＭＳ Ｐゴシック" pitchFamily="34" charset="-128"/>
            </a:endParaRPr>
          </a:p>
          <a:p>
            <a:pPr eaLnBrk="1" hangingPunct="1">
              <a:spcBef>
                <a:spcPct val="40000"/>
              </a:spcBef>
            </a:pPr>
            <a:endParaRPr lang="en-US" sz="2000">
              <a:ea typeface="ＭＳ Ｐゴシック" pitchFamily="34" charset="-128"/>
            </a:endParaRPr>
          </a:p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1504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201"/>
            <a:ext cx="8229600" cy="1096963"/>
          </a:xfrm>
        </p:spPr>
        <p:txBody>
          <a:bodyPr/>
          <a:lstStyle/>
          <a:p>
            <a:pPr eaLnBrk="1" hangingPunct="1"/>
            <a:r>
              <a:rPr lang="en-US" altLang="ja-JP">
                <a:ea typeface="ＭＳ Ｐゴシック" pitchFamily="34" charset="-128"/>
              </a:rPr>
              <a:t> Funding</a:t>
            </a:r>
            <a:endParaRPr lang="en-US">
              <a:ea typeface="ＭＳ Ｐゴシック" pitchFamily="34" charset="-128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066801"/>
            <a:ext cx="8686800" cy="6953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br>
              <a:rPr lang="en-US">
                <a:ea typeface="ＭＳ Ｐゴシック" pitchFamily="34" charset="-128"/>
              </a:rPr>
            </a:br>
            <a:endParaRPr lang="en-US">
              <a:ea typeface="ＭＳ Ｐゴシック" pitchFamily="34" charset="-12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676400" y="2133601"/>
          <a:ext cx="8915400" cy="2387601"/>
        </p:xfrm>
        <a:graphic>
          <a:graphicData uri="http://schemas.openxmlformats.org/drawingml/2006/table">
            <a:tbl>
              <a:tblPr/>
              <a:tblGrid>
                <a:gridCol w="1273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3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0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58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47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3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3525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 </a:t>
                      </a:r>
                    </a:p>
                  </a:txBody>
                  <a:tcPr marL="7301" marR="7301" marT="7301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Kaufman*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McCalla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Pederson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Newton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Early Career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Dist. Service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2006</a:t>
                      </a:r>
                    </a:p>
                  </a:txBody>
                  <a:tcPr marL="7301" marR="7301" marT="7301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 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$800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$400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 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2007</a:t>
                      </a:r>
                    </a:p>
                  </a:txBody>
                  <a:tcPr marL="7301" marR="7301" marT="7301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$4,250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$1,600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$800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 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2008</a:t>
                      </a:r>
                    </a:p>
                  </a:txBody>
                  <a:tcPr marL="7301" marR="7301" marT="7301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$4,250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$2,400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$1,200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 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2009</a:t>
                      </a:r>
                    </a:p>
                  </a:txBody>
                  <a:tcPr marL="7301" marR="7301" marT="7301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$4,250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$3,200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$1,600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$750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$1000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2010</a:t>
                      </a:r>
                    </a:p>
                  </a:txBody>
                  <a:tcPr marL="7301" marR="7301" marT="7301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$4,250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$4,000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endowed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$750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$1000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$1000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2011</a:t>
                      </a:r>
                    </a:p>
                  </a:txBody>
                  <a:tcPr marL="7301" marR="7301" marT="7301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$4250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$4000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endowed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$750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$1000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7301" marR="7301" marT="730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7301" marR="7301" marT="730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7301" marR="7301" marT="730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7301" marR="7301" marT="730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7301" marR="7301" marT="730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7301" marR="7301" marT="730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7301" marR="7301" marT="730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*</a:t>
                      </a:r>
                    </a:p>
                  </a:txBody>
                  <a:tcPr marL="7301" marR="7301" marT="730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( +50% of travel)</a:t>
                      </a:r>
                    </a:p>
                  </a:txBody>
                  <a:tcPr marL="7301" marR="7301" marT="730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7301" marR="7301" marT="730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7301" marR="7301" marT="730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7301" marR="7301" marT="730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7301" marR="7301" marT="730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3395" name="TextBox 1"/>
          <p:cNvSpPr txBox="1">
            <a:spLocks noChangeArrowheads="1"/>
          </p:cNvSpPr>
          <p:nvPr/>
        </p:nvSpPr>
        <p:spPr bwMode="auto">
          <a:xfrm>
            <a:off x="2557463" y="4572001"/>
            <a:ext cx="7416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Verified to endow another award this year but IEEE rules do not allow it</a:t>
            </a: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93851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20900" y="1"/>
            <a:ext cx="7861300" cy="1096963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34" charset="-128"/>
              </a:rPr>
              <a:t>Update 2011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143001"/>
            <a:ext cx="8915400" cy="5529263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z="2800">
                <a:ea typeface="ＭＳ Ｐゴシック" pitchFamily="34" charset="-128"/>
              </a:rPr>
              <a:t>Kaufman Award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2400">
                <a:ea typeface="ＭＳ Ｐゴシック" pitchFamily="34" charset="-128"/>
              </a:rPr>
              <a:t>2011: </a:t>
            </a:r>
            <a:r>
              <a:rPr lang="en-US" sz="2400"/>
              <a:t>Dr. C. L. David Liu, the William Mong honorary chair professor of Computer Science and former president of the National Tsing Hua University in Hsinchu, Taiwan.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2400"/>
              <a:t>Distinguished Technical Contributions, Leadership Skills, and Business Acumen in Electronic Design Automation.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2400">
                <a:ea typeface="ＭＳ Ｐゴシック" pitchFamily="34" charset="-128"/>
              </a:rPr>
              <a:t>Award dinner: November 8, at ICCAD.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2400">
                <a:ea typeface="ＭＳ Ｐゴシック" pitchFamily="34" charset="-128"/>
              </a:rPr>
              <a:t>CEDA contributed to the expenses of the Kaufman Award Dinner with 10,000$ overall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29377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20900" y="1"/>
            <a:ext cx="7861300" cy="1096963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34" charset="-128"/>
              </a:rPr>
              <a:t>Update 2011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143001"/>
            <a:ext cx="8915400" cy="5529263"/>
          </a:xfrm>
        </p:spPr>
        <p:txBody>
          <a:bodyPr/>
          <a:lstStyle/>
          <a:p>
            <a:pPr marL="0" indent="0">
              <a:spcBef>
                <a:spcPct val="40000"/>
              </a:spcBef>
              <a:buNone/>
            </a:pPr>
            <a:endParaRPr lang="en-US" sz="1800">
              <a:ea typeface="ＭＳ Ｐゴシック" pitchFamily="34" charset="-128"/>
            </a:endParaRPr>
          </a:p>
          <a:p>
            <a:pPr marL="0" indent="0">
              <a:spcBef>
                <a:spcPct val="40000"/>
              </a:spcBef>
            </a:pPr>
            <a:r>
              <a:rPr lang="en-US" sz="2800">
                <a:ea typeface="ＭＳ Ｐゴシック" pitchFamily="34" charset="-128"/>
              </a:rPr>
              <a:t>Pederson Award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2400">
                <a:ea typeface="ＭＳ Ｐゴシック" pitchFamily="34" charset="-128"/>
              </a:rPr>
              <a:t>Endowment covers the cost ($2K) from 2010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2400"/>
              <a:t>2011 award: </a:t>
            </a:r>
          </a:p>
          <a:p>
            <a:pPr lvl="2" eaLnBrk="1" hangingPunct="1">
              <a:spcBef>
                <a:spcPct val="40000"/>
              </a:spcBef>
            </a:pPr>
            <a:r>
              <a:rPr lang="en-US" sz="2400"/>
              <a:t>Singhee and R. A. Rutenbar, "Statistical Blockade: Very Fast Statistical Simulation and Modeling of Rare Circuit Events and Its Application to Memory Design," IEEE Transactions on Computer-Aided Design of Integrated Circuits and Systems, Vol. 28, No. 8, pp. 1176-1189, August 2009</a:t>
            </a:r>
          </a:p>
          <a:p>
            <a:pPr marL="0" indent="0"/>
            <a:endParaRPr lang="en-US" b="0">
              <a:ea typeface="ＭＳ Ｐゴシック" pitchFamily="34" charset="-128"/>
            </a:endParaRP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68134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34" charset="-128"/>
              </a:rPr>
              <a:t>Update 2011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1897063" y="1541464"/>
            <a:ext cx="8070850" cy="4994275"/>
          </a:xfrm>
        </p:spPr>
        <p:txBody>
          <a:bodyPr/>
          <a:lstStyle/>
          <a:p>
            <a:r>
              <a:rPr lang="en-US" sz="2800">
                <a:ea typeface="ＭＳ Ｐゴシック" pitchFamily="34" charset="-128"/>
              </a:rPr>
              <a:t>Newton Technical Impact Award in Electronic Design Automation</a:t>
            </a:r>
          </a:p>
          <a:p>
            <a:pPr lvl="1"/>
            <a:r>
              <a:rPr lang="en-US" sz="2400"/>
              <a:t>Award Citation:  for pionieering work on technology mapping for FPGA that has made significant impact to the FPGA research community and industry</a:t>
            </a:r>
          </a:p>
          <a:p>
            <a:pPr lvl="1"/>
            <a:r>
              <a:rPr lang="en-US" sz="2400"/>
              <a:t>Title: FlowMap: an optimal technology mapping algorithm for delay optimization in lookup-table based FPGA designs," IEEE Transactions on Computer-Aided Design of Integrated Circuits and Systems, January 1994, Vol. 13, Issue 1. Pages 1-12</a:t>
            </a:r>
          </a:p>
          <a:p>
            <a:pPr lvl="1"/>
            <a:r>
              <a:rPr lang="en-US" sz="2400"/>
              <a:t>Recipients: Dr. Jason Cong, UCLA,  Dr. Yuzheng Ding, Xilinx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69483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RC">
  <a:themeElements>
    <a:clrScheme name="SRC 13">
      <a:dk1>
        <a:srgbClr val="003562"/>
      </a:dk1>
      <a:lt1>
        <a:srgbClr val="FFFFFF"/>
      </a:lt1>
      <a:dk2>
        <a:srgbClr val="003562"/>
      </a:dk2>
      <a:lt2>
        <a:srgbClr val="6D7FA7"/>
      </a:lt2>
      <a:accent1>
        <a:srgbClr val="D2D8E4"/>
      </a:accent1>
      <a:accent2>
        <a:srgbClr val="E51837"/>
      </a:accent2>
      <a:accent3>
        <a:srgbClr val="FFFFFF"/>
      </a:accent3>
      <a:accent4>
        <a:srgbClr val="002C53"/>
      </a:accent4>
      <a:accent5>
        <a:srgbClr val="E5E9EF"/>
      </a:accent5>
      <a:accent6>
        <a:srgbClr val="CF1531"/>
      </a:accent6>
      <a:hlink>
        <a:srgbClr val="0066FF"/>
      </a:hlink>
      <a:folHlink>
        <a:srgbClr val="0066FF"/>
      </a:folHlink>
    </a:clrScheme>
    <a:fontScheme name="SRC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R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3">
        <a:dk1>
          <a:srgbClr val="003562"/>
        </a:dk1>
        <a:lt1>
          <a:srgbClr val="FFFFFF"/>
        </a:lt1>
        <a:dk2>
          <a:srgbClr val="003562"/>
        </a:dk2>
        <a:lt2>
          <a:srgbClr val="6D7FA7"/>
        </a:lt2>
        <a:accent1>
          <a:srgbClr val="D2D8E4"/>
        </a:accent1>
        <a:accent2>
          <a:srgbClr val="E51837"/>
        </a:accent2>
        <a:accent3>
          <a:srgbClr val="FFFFFF"/>
        </a:accent3>
        <a:accent4>
          <a:srgbClr val="002C53"/>
        </a:accent4>
        <a:accent5>
          <a:srgbClr val="E5E9EF"/>
        </a:accent5>
        <a:accent6>
          <a:srgbClr val="CF1531"/>
        </a:accent6>
        <a:hlink>
          <a:srgbClr val="0066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ue Pearl DeLuxe">
  <a:themeElements>
    <a:clrScheme name="1_Blue Pearl DeLuxe 1">
      <a:dk1>
        <a:srgbClr val="000000"/>
      </a:dk1>
      <a:lt1>
        <a:srgbClr val="FFFFFF"/>
      </a:lt1>
      <a:dk2>
        <a:srgbClr val="7889FB"/>
      </a:dk2>
      <a:lt2>
        <a:srgbClr val="808080"/>
      </a:lt2>
      <a:accent1>
        <a:srgbClr val="7889FB"/>
      </a:accent1>
      <a:accent2>
        <a:srgbClr val="2DB6B3"/>
      </a:accent2>
      <a:accent3>
        <a:srgbClr val="FFFFFF"/>
      </a:accent3>
      <a:accent4>
        <a:srgbClr val="000000"/>
      </a:accent4>
      <a:accent5>
        <a:srgbClr val="BEC4FD"/>
      </a:accent5>
      <a:accent6>
        <a:srgbClr val="28A5A2"/>
      </a:accent6>
      <a:hlink>
        <a:srgbClr val="C0C0C0"/>
      </a:hlink>
      <a:folHlink>
        <a:srgbClr val="D18213"/>
      </a:folHlink>
    </a:clrScheme>
    <a:fontScheme name="1_Blue Pearl DeLux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lnDef>
  </a:objectDefaults>
  <a:extraClrSchemeLst>
    <a:extraClrScheme>
      <a:clrScheme name="1_Blue Pearl DeLuxe 1">
        <a:dk1>
          <a:srgbClr val="000000"/>
        </a:dk1>
        <a:lt1>
          <a:srgbClr val="FFFFFF"/>
        </a:lt1>
        <a:dk2>
          <a:srgbClr val="7889FB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28A5A2"/>
        </a:accent6>
        <a:hlink>
          <a:srgbClr val="C0C0C0"/>
        </a:hlink>
        <a:folHlink>
          <a:srgbClr val="D182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earl DeLuxe 2">
        <a:dk1>
          <a:srgbClr val="808080"/>
        </a:dk1>
        <a:lt1>
          <a:srgbClr val="FFFFFF"/>
        </a:lt1>
        <a:dk2>
          <a:srgbClr val="000000"/>
        </a:dk2>
        <a:lt2>
          <a:srgbClr val="CCCCFF"/>
        </a:lt2>
        <a:accent1>
          <a:srgbClr val="7889FB"/>
        </a:accent1>
        <a:accent2>
          <a:srgbClr val="DFFF66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CAE75C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- Title and Content cop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AAF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and Content copy">
      <a:majorFont>
        <a:latin typeface="Arial Bold"/>
        <a:ea typeface="ヒラギノ角ゴ ProN W6"/>
        <a:cs typeface="ヒラギノ角ゴ ProN W6"/>
      </a:majorFont>
      <a:minorFont>
        <a:latin typeface="Arial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and Content cop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842</Words>
  <Application>Microsoft Office PowerPoint</Application>
  <PresentationFormat>Widescreen</PresentationFormat>
  <Paragraphs>142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25" baseType="lpstr">
      <vt:lpstr>Arial</vt:lpstr>
      <vt:lpstr>Arial Bold</vt:lpstr>
      <vt:lpstr>Calibri</vt:lpstr>
      <vt:lpstr>Calibri Light</vt:lpstr>
      <vt:lpstr>Gill Sans</vt:lpstr>
      <vt:lpstr>Tahoma</vt:lpstr>
      <vt:lpstr>Times New Roman</vt:lpstr>
      <vt:lpstr>Verdana</vt:lpstr>
      <vt:lpstr>Wingdings</vt:lpstr>
      <vt:lpstr>Office Theme</vt:lpstr>
      <vt:lpstr>SRC</vt:lpstr>
      <vt:lpstr>1_Blue Pearl DeLuxe</vt:lpstr>
      <vt:lpstr>Default - Title and Content copy</vt:lpstr>
      <vt:lpstr>Awards report                     November 2011</vt:lpstr>
      <vt:lpstr>  Awards Committee members  </vt:lpstr>
      <vt:lpstr>CEDA Fellow committee</vt:lpstr>
      <vt:lpstr>Existing CEDA Awards</vt:lpstr>
      <vt:lpstr>Existing CEDA Awards</vt:lpstr>
      <vt:lpstr> Funding</vt:lpstr>
      <vt:lpstr>Update 2011</vt:lpstr>
      <vt:lpstr>Update 2011</vt:lpstr>
      <vt:lpstr>Update 2011</vt:lpstr>
      <vt:lpstr>Updates 2011</vt:lpstr>
      <vt:lpstr>Outstanding Service Contribution</vt:lpstr>
      <vt:lpstr>Issues with McCalla award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Madie Nelson</dc:creator>
  <cp:lastModifiedBy>Madie Nelson</cp:lastModifiedBy>
  <cp:revision>27</cp:revision>
  <dcterms:created xsi:type="dcterms:W3CDTF">2022-06-09T15:14:19Z</dcterms:created>
  <dcterms:modified xsi:type="dcterms:W3CDTF">2022-06-09T16:02:08Z</dcterms:modified>
</cp:coreProperties>
</file>