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</p:sldMasterIdLst>
  <p:notesMasterIdLst>
    <p:notesMasterId r:id="rId24"/>
  </p:notesMasterIdLst>
  <p:sldIdLst>
    <p:sldId id="1040" r:id="rId5"/>
    <p:sldId id="1041" r:id="rId6"/>
    <p:sldId id="1042" r:id="rId7"/>
    <p:sldId id="1043" r:id="rId8"/>
    <p:sldId id="1044" r:id="rId9"/>
    <p:sldId id="1045" r:id="rId10"/>
    <p:sldId id="1046" r:id="rId11"/>
    <p:sldId id="1047" r:id="rId12"/>
    <p:sldId id="1048" r:id="rId13"/>
    <p:sldId id="1049" r:id="rId14"/>
    <p:sldId id="1050" r:id="rId15"/>
    <p:sldId id="1051" r:id="rId16"/>
    <p:sldId id="1052" r:id="rId17"/>
    <p:sldId id="1053" r:id="rId18"/>
    <p:sldId id="1054" r:id="rId19"/>
    <p:sldId id="1055" r:id="rId20"/>
    <p:sldId id="1056" r:id="rId21"/>
    <p:sldId id="1057" r:id="rId22"/>
    <p:sldId id="10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61211259975005"/>
          <c:y val="3.4608825923262809E-2"/>
          <c:w val="0.61762867646858088"/>
          <c:h val="0.590608255376088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Attendance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2002 New Orleans, LA</c:v>
                </c:pt>
                <c:pt idx="1">
                  <c:v>2003 Anaheim, CA</c:v>
                </c:pt>
                <c:pt idx="2">
                  <c:v>2004 San Diego</c:v>
                </c:pt>
                <c:pt idx="3">
                  <c:v>2005 Anaheim, CA</c:v>
                </c:pt>
                <c:pt idx="4">
                  <c:v>2006 San Francisco </c:v>
                </c:pt>
                <c:pt idx="5">
                  <c:v>2007 San Diego, CA</c:v>
                </c:pt>
                <c:pt idx="6">
                  <c:v>2008 Anaheim, CA</c:v>
                </c:pt>
                <c:pt idx="7">
                  <c:v>2009 San Francisco, CA</c:v>
                </c:pt>
                <c:pt idx="8">
                  <c:v>2010 Anaheim, CA</c:v>
                </c:pt>
                <c:pt idx="9">
                  <c:v>2011 San Diego, CA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9452</c:v>
                </c:pt>
                <c:pt idx="1">
                  <c:v>9467</c:v>
                </c:pt>
                <c:pt idx="2">
                  <c:v>10518</c:v>
                </c:pt>
                <c:pt idx="3">
                  <c:v>10195</c:v>
                </c:pt>
                <c:pt idx="4">
                  <c:v>11786</c:v>
                </c:pt>
                <c:pt idx="5">
                  <c:v>8340</c:v>
                </c:pt>
                <c:pt idx="6">
                  <c:v>7766</c:v>
                </c:pt>
                <c:pt idx="7">
                  <c:v>7996</c:v>
                </c:pt>
                <c:pt idx="8">
                  <c:v>5660</c:v>
                </c:pt>
                <c:pt idx="9">
                  <c:v>6052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BB-4361-BBEC-304CE5EE81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Conf Attendance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2002 New Orleans, LA</c:v>
                </c:pt>
                <c:pt idx="1">
                  <c:v>2003 Anaheim, CA</c:v>
                </c:pt>
                <c:pt idx="2">
                  <c:v>2004 San Diego</c:v>
                </c:pt>
                <c:pt idx="3">
                  <c:v>2005 Anaheim, CA</c:v>
                </c:pt>
                <c:pt idx="4">
                  <c:v>2006 San Francisco </c:v>
                </c:pt>
                <c:pt idx="5">
                  <c:v>2007 San Diego, CA</c:v>
                </c:pt>
                <c:pt idx="6">
                  <c:v>2008 Anaheim, CA</c:v>
                </c:pt>
                <c:pt idx="7">
                  <c:v>2009 San Francisco, CA</c:v>
                </c:pt>
                <c:pt idx="8">
                  <c:v>2010 Anaheim, CA</c:v>
                </c:pt>
                <c:pt idx="9">
                  <c:v>2011 San Diego, CA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3042</c:v>
                </c:pt>
                <c:pt idx="1">
                  <c:v>2904</c:v>
                </c:pt>
                <c:pt idx="2">
                  <c:v>3246</c:v>
                </c:pt>
                <c:pt idx="3">
                  <c:v>3074</c:v>
                </c:pt>
                <c:pt idx="4">
                  <c:v>3021</c:v>
                </c:pt>
                <c:pt idx="5">
                  <c:v>2498</c:v>
                </c:pt>
                <c:pt idx="6">
                  <c:v>2382</c:v>
                </c:pt>
                <c:pt idx="7">
                  <c:v>1962</c:v>
                </c:pt>
                <c:pt idx="8">
                  <c:v>1626</c:v>
                </c:pt>
                <c:pt idx="9">
                  <c:v>1752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BB-4361-BBEC-304CE5EE81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EO/FM Attendance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Sheet1!$A$2:$A$11</c:f>
              <c:strCache>
                <c:ptCount val="10"/>
                <c:pt idx="0">
                  <c:v>2002 New Orleans, LA</c:v>
                </c:pt>
                <c:pt idx="1">
                  <c:v>2003 Anaheim, CA</c:v>
                </c:pt>
                <c:pt idx="2">
                  <c:v>2004 San Diego</c:v>
                </c:pt>
                <c:pt idx="3">
                  <c:v>2005 Anaheim, CA</c:v>
                </c:pt>
                <c:pt idx="4">
                  <c:v>2006 San Francisco </c:v>
                </c:pt>
                <c:pt idx="5">
                  <c:v>2007 San Diego, CA</c:v>
                </c:pt>
                <c:pt idx="6">
                  <c:v>2008 Anaheim, CA</c:v>
                </c:pt>
                <c:pt idx="7">
                  <c:v>2009 San Francisco, CA</c:v>
                </c:pt>
                <c:pt idx="8">
                  <c:v>2010 Anaheim, CA</c:v>
                </c:pt>
                <c:pt idx="9">
                  <c:v>2011 San Diego, CA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1229</c:v>
                </c:pt>
                <c:pt idx="1">
                  <c:v>2151</c:v>
                </c:pt>
                <c:pt idx="2">
                  <c:v>2328</c:v>
                </c:pt>
                <c:pt idx="3">
                  <c:v>2432</c:v>
                </c:pt>
                <c:pt idx="4">
                  <c:v>3688</c:v>
                </c:pt>
                <c:pt idx="5">
                  <c:v>2025</c:v>
                </c:pt>
                <c:pt idx="6">
                  <c:v>1842</c:v>
                </c:pt>
                <c:pt idx="7">
                  <c:v>3337</c:v>
                </c:pt>
                <c:pt idx="8">
                  <c:v>1478</c:v>
                </c:pt>
                <c:pt idx="9">
                  <c:v>1862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BB-4361-BBEC-304CE5EE8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90016"/>
        <c:axId val="124408192"/>
      </c:line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NSF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2002 New Orleans, LA</c:v>
                </c:pt>
                <c:pt idx="1">
                  <c:v>2003 Anaheim, CA</c:v>
                </c:pt>
                <c:pt idx="2">
                  <c:v>2004 San Diego</c:v>
                </c:pt>
                <c:pt idx="3">
                  <c:v>2005 Anaheim, CA</c:v>
                </c:pt>
                <c:pt idx="4">
                  <c:v>2006 San Francisco </c:v>
                </c:pt>
                <c:pt idx="5">
                  <c:v>2007 San Diego, CA</c:v>
                </c:pt>
                <c:pt idx="6">
                  <c:v>2008 Anaheim, CA</c:v>
                </c:pt>
                <c:pt idx="7">
                  <c:v>2009 San Francisco, CA</c:v>
                </c:pt>
                <c:pt idx="8">
                  <c:v>2010 Anaheim, CA</c:v>
                </c:pt>
                <c:pt idx="9">
                  <c:v>2011 San Diego, CA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209762</c:v>
                </c:pt>
                <c:pt idx="1">
                  <c:v>172280</c:v>
                </c:pt>
                <c:pt idx="2">
                  <c:v>166924</c:v>
                </c:pt>
                <c:pt idx="3">
                  <c:v>159304</c:v>
                </c:pt>
                <c:pt idx="4">
                  <c:v>156200</c:v>
                </c:pt>
                <c:pt idx="5">
                  <c:v>147600</c:v>
                </c:pt>
                <c:pt idx="6">
                  <c:v>124300</c:v>
                </c:pt>
                <c:pt idx="7">
                  <c:v>88100</c:v>
                </c:pt>
                <c:pt idx="8">
                  <c:v>85340</c:v>
                </c:pt>
                <c:pt idx="9">
                  <c:v>80360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BBB-4361-BBEC-304CE5EE8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411264"/>
        <c:axId val="124409728"/>
      </c:lineChart>
      <c:catAx>
        <c:axId val="124390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408192"/>
        <c:crosses val="autoZero"/>
        <c:auto val="1"/>
        <c:lblAlgn val="ctr"/>
        <c:lblOffset val="100"/>
        <c:noMultiLvlLbl val="0"/>
      </c:catAx>
      <c:valAx>
        <c:axId val="12440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390016"/>
        <c:crosses val="autoZero"/>
        <c:crossBetween val="between"/>
      </c:valAx>
      <c:valAx>
        <c:axId val="1244097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24411264"/>
        <c:crosses val="max"/>
        <c:crossBetween val="between"/>
      </c:valAx>
      <c:catAx>
        <c:axId val="124411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440972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4821911069762796"/>
          <c:y val="5.5436039988664906E-2"/>
          <c:w val="0.20872530716593507"/>
          <c:h val="0.2057129571642911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18175689126702"/>
          <c:y val="3.9693062121213318E-2"/>
          <c:w val="0.62350727265242822"/>
          <c:h val="0.69997612328893899"/>
        </c:manualLayout>
      </c:layout>
      <c:lineChart>
        <c:grouping val="standard"/>
        <c:varyColors val="0"/>
        <c:ser>
          <c:idx val="1"/>
          <c:order val="1"/>
          <c:tx>
            <c:strRef>
              <c:f>Sheet1!$G$2</c:f>
              <c:strCache>
                <c:ptCount val="1"/>
                <c:pt idx="0">
                  <c:v>47th NSF</c:v>
                </c:pt>
              </c:strCache>
            </c:strRef>
          </c:tx>
          <c:cat>
            <c:strRef>
              <c:f>Sheet1!$A$3:$A$15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Sheet1!$G$3:$G$15</c:f>
              <c:numCache>
                <c:formatCode>0</c:formatCode>
                <c:ptCount val="13"/>
                <c:pt idx="1">
                  <c:v>72300</c:v>
                </c:pt>
                <c:pt idx="2">
                  <c:v>72900</c:v>
                </c:pt>
                <c:pt idx="3">
                  <c:v>74700</c:v>
                </c:pt>
                <c:pt idx="4">
                  <c:v>72400</c:v>
                </c:pt>
                <c:pt idx="5">
                  <c:v>71700</c:v>
                </c:pt>
                <c:pt idx="6">
                  <c:v>71600</c:v>
                </c:pt>
                <c:pt idx="7">
                  <c:v>73400</c:v>
                </c:pt>
                <c:pt idx="8">
                  <c:v>75400</c:v>
                </c:pt>
                <c:pt idx="9">
                  <c:v>78100</c:v>
                </c:pt>
                <c:pt idx="10">
                  <c:v>80200</c:v>
                </c:pt>
                <c:pt idx="11">
                  <c:v>84540</c:v>
                </c:pt>
                <c:pt idx="12">
                  <c:v>85340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7C-43DC-A50C-3815ECB38705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48th NSF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square"/>
            <c:size val="9"/>
            <c:spPr>
              <a:solidFill>
                <a:srgbClr val="92D050"/>
              </a:solidFill>
              <a:ln w="6350">
                <a:solidFill>
                  <a:srgbClr val="92D050"/>
                </a:solidFill>
              </a:ln>
            </c:spPr>
          </c:marker>
          <c:cat>
            <c:strRef>
              <c:f>Sheet1!$A$3:$A$15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Sheet1!$E$3:$E$15</c:f>
              <c:numCache>
                <c:formatCode>0</c:formatCode>
                <c:ptCount val="13"/>
                <c:pt idx="0">
                  <c:v>70200</c:v>
                </c:pt>
                <c:pt idx="1">
                  <c:v>70500</c:v>
                </c:pt>
                <c:pt idx="2">
                  <c:v>70900</c:v>
                </c:pt>
                <c:pt idx="3">
                  <c:v>72700</c:v>
                </c:pt>
                <c:pt idx="4">
                  <c:v>70800</c:v>
                </c:pt>
                <c:pt idx="5">
                  <c:v>71200</c:v>
                </c:pt>
                <c:pt idx="6">
                  <c:v>72200</c:v>
                </c:pt>
                <c:pt idx="7">
                  <c:v>72500</c:v>
                </c:pt>
                <c:pt idx="8">
                  <c:v>73300</c:v>
                </c:pt>
                <c:pt idx="9">
                  <c:v>74400</c:v>
                </c:pt>
                <c:pt idx="10">
                  <c:v>77200</c:v>
                </c:pt>
                <c:pt idx="11">
                  <c:v>80360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7C-43DC-A50C-3815ECB38705}"/>
            </c:ext>
          </c:extLst>
        </c:ser>
        <c:ser>
          <c:idx val="5"/>
          <c:order val="5"/>
          <c:tx>
            <c:v>49th NSF</c:v>
          </c:tx>
          <c:spPr>
            <a:ln>
              <a:solidFill>
                <a:schemeClr val="accent5"/>
              </a:solidFill>
            </a:ln>
          </c:spPr>
          <c:marker>
            <c:spPr>
              <a:solidFill>
                <a:schemeClr val="accent5"/>
              </a:solidFill>
              <a:ln>
                <a:solidFill>
                  <a:srgbClr val="FFB8AA"/>
                </a:solidFill>
              </a:ln>
            </c:spPr>
          </c:marker>
          <c:val>
            <c:numRef>
              <c:f>Sheet1!$C$3:$C$15</c:f>
              <c:numCache>
                <c:formatCode>General</c:formatCode>
                <c:ptCount val="13"/>
                <c:pt idx="0">
                  <c:v>74300</c:v>
                </c:pt>
                <c:pt idx="1">
                  <c:v>75900</c:v>
                </c:pt>
                <c:pt idx="2">
                  <c:v>74700</c:v>
                </c:pt>
                <c:pt idx="3">
                  <c:v>67800</c:v>
                </c:pt>
                <c:pt idx="4">
                  <c:v>66775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A7C-43DC-A50C-3815ECB38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484608"/>
        <c:axId val="124506880"/>
      </c:lineChart>
      <c:lineChart>
        <c:grouping val="standard"/>
        <c:varyColors val="0"/>
        <c:ser>
          <c:idx val="0"/>
          <c:order val="0"/>
          <c:tx>
            <c:strRef>
              <c:f>Sheet1!$F$2</c:f>
              <c:strCache>
                <c:ptCount val="1"/>
                <c:pt idx="0">
                  <c:v>47th EXH</c:v>
                </c:pt>
              </c:strCache>
            </c:strRef>
          </c:tx>
          <c:cat>
            <c:strRef>
              <c:f>Sheet1!$A$3:$A$15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Sheet1!$F$3:$F$15</c:f>
              <c:numCache>
                <c:formatCode>0</c:formatCode>
                <c:ptCount val="13"/>
                <c:pt idx="1">
                  <c:v>121</c:v>
                </c:pt>
                <c:pt idx="2">
                  <c:v>125</c:v>
                </c:pt>
                <c:pt idx="3">
                  <c:v>133</c:v>
                </c:pt>
                <c:pt idx="4">
                  <c:v>130</c:v>
                </c:pt>
                <c:pt idx="5">
                  <c:v>130</c:v>
                </c:pt>
                <c:pt idx="6">
                  <c:v>129</c:v>
                </c:pt>
                <c:pt idx="7">
                  <c:v>139</c:v>
                </c:pt>
                <c:pt idx="8">
                  <c:v>147</c:v>
                </c:pt>
                <c:pt idx="9">
                  <c:v>152</c:v>
                </c:pt>
                <c:pt idx="10">
                  <c:v>170</c:v>
                </c:pt>
                <c:pt idx="11">
                  <c:v>190</c:v>
                </c:pt>
                <c:pt idx="12">
                  <c:v>192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A7C-43DC-A50C-3815ECB38705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48th EXH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Sheet1!$A$3:$A$15</c:f>
              <c:strCache>
                <c:ptCount val="13"/>
                <c:pt idx="0">
                  <c:v>June</c:v>
                </c:pt>
                <c:pt idx="1">
                  <c:v>July</c:v>
                </c:pt>
                <c:pt idx="2">
                  <c:v>August</c:v>
                </c:pt>
                <c:pt idx="3">
                  <c:v>September</c:v>
                </c:pt>
                <c:pt idx="4">
                  <c:v>October</c:v>
                </c:pt>
                <c:pt idx="5">
                  <c:v>November</c:v>
                </c:pt>
                <c:pt idx="6">
                  <c:v>December</c:v>
                </c:pt>
                <c:pt idx="7">
                  <c:v>January</c:v>
                </c:pt>
                <c:pt idx="8">
                  <c:v>February</c:v>
                </c:pt>
                <c:pt idx="9">
                  <c:v>March</c:v>
                </c:pt>
                <c:pt idx="10">
                  <c:v>April</c:v>
                </c:pt>
                <c:pt idx="11">
                  <c:v>May</c:v>
                </c:pt>
                <c:pt idx="12">
                  <c:v>June</c:v>
                </c:pt>
              </c:strCache>
            </c:strRef>
          </c:cat>
          <c:val>
            <c:numRef>
              <c:f>Sheet1!$D$3:$D$15</c:f>
              <c:numCache>
                <c:formatCode>0</c:formatCode>
                <c:ptCount val="13"/>
                <c:pt idx="0">
                  <c:v>112</c:v>
                </c:pt>
                <c:pt idx="1">
                  <c:v>117</c:v>
                </c:pt>
                <c:pt idx="2">
                  <c:v>118</c:v>
                </c:pt>
                <c:pt idx="3">
                  <c:v>120</c:v>
                </c:pt>
                <c:pt idx="4">
                  <c:v>119</c:v>
                </c:pt>
                <c:pt idx="5">
                  <c:v>121</c:v>
                </c:pt>
                <c:pt idx="6">
                  <c:v>124</c:v>
                </c:pt>
                <c:pt idx="7">
                  <c:v>125</c:v>
                </c:pt>
                <c:pt idx="8">
                  <c:v>137</c:v>
                </c:pt>
                <c:pt idx="9">
                  <c:v>142</c:v>
                </c:pt>
                <c:pt idx="10">
                  <c:v>170</c:v>
                </c:pt>
                <c:pt idx="11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A7C-43DC-A50C-3815ECB38705}"/>
            </c:ext>
          </c:extLst>
        </c:ser>
        <c:ser>
          <c:idx val="4"/>
          <c:order val="4"/>
          <c:tx>
            <c:v>49th EXH</c:v>
          </c:tx>
          <c:val>
            <c:numRef>
              <c:f>Sheet1!$B$3:$B$15</c:f>
              <c:numCache>
                <c:formatCode>General</c:formatCode>
                <c:ptCount val="13"/>
                <c:pt idx="0">
                  <c:v>111</c:v>
                </c:pt>
                <c:pt idx="1">
                  <c:v>119</c:v>
                </c:pt>
                <c:pt idx="2">
                  <c:v>124</c:v>
                </c:pt>
                <c:pt idx="3">
                  <c:v>119</c:v>
                </c:pt>
                <c:pt idx="4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A7C-43DC-A50C-3815ECB38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510208"/>
        <c:axId val="124508416"/>
      </c:lineChart>
      <c:catAx>
        <c:axId val="12448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4506880"/>
        <c:crosses val="autoZero"/>
        <c:auto val="1"/>
        <c:lblAlgn val="ctr"/>
        <c:lblOffset val="100"/>
        <c:noMultiLvlLbl val="0"/>
      </c:catAx>
      <c:valAx>
        <c:axId val="124506880"/>
        <c:scaling>
          <c:orientation val="minMax"/>
          <c:min val="6500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24484608"/>
        <c:crosses val="autoZero"/>
        <c:crossBetween val="between"/>
        <c:majorUnit val="5000"/>
      </c:valAx>
      <c:valAx>
        <c:axId val="124508416"/>
        <c:scaling>
          <c:orientation val="minMax"/>
          <c:max val="210"/>
          <c:min val="100"/>
        </c:scaling>
        <c:delete val="0"/>
        <c:axPos val="r"/>
        <c:numFmt formatCode="General" sourceLinked="0"/>
        <c:majorTickMark val="out"/>
        <c:minorTickMark val="none"/>
        <c:tickLblPos val="nextTo"/>
        <c:crossAx val="124510208"/>
        <c:crosses val="max"/>
        <c:crossBetween val="between"/>
        <c:majorUnit val="10"/>
      </c:valAx>
      <c:catAx>
        <c:axId val="124510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4508416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ECD-49AC-9D0D-4ACF6E7436F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ECD-49AC-9D0D-4ACF6E7436F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ECD-49AC-9D0D-4ACF6E7436FD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Regular Papers</c:v>
                </c:pt>
                <c:pt idx="1">
                  <c:v>Special Sessions</c:v>
                </c:pt>
                <c:pt idx="2">
                  <c:v>Panels</c:v>
                </c:pt>
                <c:pt idx="3">
                  <c:v>User Track</c:v>
                </c:pt>
                <c:pt idx="4">
                  <c:v>Keynotes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14</c:v>
                </c:pt>
                <c:pt idx="2">
                  <c:v>16</c:v>
                </c:pt>
                <c:pt idx="3">
                  <c:v>16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CD-49AC-9D0D-4ACF6E7436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  <a:noFill/>
        </p:spPr>
        <p:txBody>
          <a:bodyPr lIns="92863" tIns="46431" rIns="92863" bIns="46431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231AD7-65F3-B849-95E8-629D15ED0D7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9512657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456723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896623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100782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017653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309991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5055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8951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827019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826609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0"/>
            <a:ext cx="27686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0"/>
            <a:ext cx="8104716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55426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1"/>
            <a:ext cx="10993967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067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7889FB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2DB6B3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2DB6B3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ieee.org/web/conferences/organizers/required_documentation.html" TargetMode="Externa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68332" y="2781824"/>
            <a:ext cx="8318500" cy="545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indent="-228600" algn="ctr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rgbClr val="0000FF"/>
              </a:buClr>
              <a:defRPr/>
            </a:pPr>
            <a:r>
              <a:rPr lang="en-US" sz="4400" kern="0" dirty="0">
                <a:solidFill>
                  <a:srgbClr val="7889FB">
                    <a:lumMod val="50000"/>
                  </a:srgbClr>
                </a:solidFill>
                <a:latin typeface="Arial"/>
                <a:ea typeface="Arial"/>
                <a:cs typeface="Arial"/>
                <a:sym typeface="Gill Sans" charset="0"/>
              </a:rPr>
              <a:t>Conferences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910" y="3820068"/>
            <a:ext cx="53136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Sani</a:t>
            </a:r>
            <a:r>
              <a:rPr lang="en-US" sz="3600" dirty="0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Nassif</a:t>
            </a:r>
            <a:r>
              <a:rPr lang="en-US" sz="3600" dirty="0">
                <a:solidFill>
                  <a:srgbClr val="000000"/>
                </a:solidFill>
                <a:latin typeface="Gill Sans" charset="0"/>
                <a:ea typeface="Arial"/>
                <a:cs typeface="ヒラギノ角ゴ ProN W3" charset="0"/>
                <a:sym typeface="Gill Sans" charset="0"/>
              </a:rPr>
              <a:t>, VP Conferences</a:t>
            </a:r>
          </a:p>
        </p:txBody>
      </p:sp>
      <p:sp>
        <p:nvSpPr>
          <p:cNvPr id="5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17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153400" cy="609600"/>
          </a:xfrm>
        </p:spPr>
        <p:txBody>
          <a:bodyPr/>
          <a:lstStyle/>
          <a:p>
            <a:r>
              <a:rPr lang="en-US" sz="2800" dirty="0"/>
              <a:t>DAC’11: Program 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19200"/>
            <a:ext cx="48006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‘Bottom-up’ Technical Program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Research paper submissions</a:t>
            </a:r>
          </a:p>
          <a:p>
            <a:pPr lvl="3"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2000" dirty="0"/>
              <a:t>‘Top-down’ Technical program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Special sessions 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Panels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Keynotes</a:t>
            </a:r>
          </a:p>
          <a:p>
            <a:pPr lvl="3">
              <a:lnSpc>
                <a:spcPct val="80000"/>
              </a:lnSpc>
            </a:pPr>
            <a:endParaRPr lang="en-US" sz="1200" dirty="0"/>
          </a:p>
          <a:p>
            <a:pPr>
              <a:lnSpc>
                <a:spcPct val="80000"/>
              </a:lnSpc>
            </a:pPr>
            <a:r>
              <a:rPr lang="en-US" sz="2000" dirty="0"/>
              <a:t>New for 2011: 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15-min presentations for all research papers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Interactive posters at end of each session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Work-in-Progress (WIP) track for new/early ideas</a:t>
            </a:r>
          </a:p>
          <a:p>
            <a:pPr lvl="4">
              <a:lnSpc>
                <a:spcPct val="80000"/>
              </a:lnSpc>
            </a:pPr>
            <a:endParaRPr lang="en-US" sz="14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Research Paper Acceptance Rate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rgbClr val="0000FF"/>
                </a:solidFill>
              </a:rPr>
              <a:t>156 of 690 submissions accepted: ~23% acceptance</a:t>
            </a:r>
          </a:p>
          <a:p>
            <a:pPr lvl="1">
              <a:lnSpc>
                <a:spcPct val="80000"/>
              </a:lnSpc>
              <a:buNone/>
            </a:pPr>
            <a:endParaRPr lang="en-US" sz="19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172200" y="1828800"/>
          <a:ext cx="4343400" cy="345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8077200" y="1143000"/>
            <a:ext cx="1143000" cy="914400"/>
          </a:xfrm>
          <a:prstGeom prst="wedgeRoundRectCallout">
            <a:avLst>
              <a:gd name="adj1" fmla="val -54959"/>
              <a:gd name="adj2" fmla="val 165584"/>
              <a:gd name="adj3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TPC’s primary  task</a:t>
            </a: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220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457200"/>
            <a:ext cx="8153400" cy="533400"/>
          </a:xfrm>
        </p:spPr>
        <p:txBody>
          <a:bodyPr/>
          <a:lstStyle/>
          <a:p>
            <a:r>
              <a:rPr lang="en-US" sz="2800" dirty="0"/>
              <a:t>DAC’11 Paper Submissions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679508" y="972444"/>
            <a:ext cx="8863768" cy="5402872"/>
          </a:xfrm>
        </p:spPr>
        <p:txBody>
          <a:bodyPr>
            <a:normAutofit fontScale="92500" lnSpcReduction="10000"/>
          </a:bodyPr>
          <a:lstStyle/>
          <a:p>
            <a:pPr marL="1257300" lvl="3" indent="0">
              <a:buNone/>
            </a:pPr>
            <a:endParaRPr lang="en-US" sz="1400" dirty="0"/>
          </a:p>
          <a:p>
            <a:pPr marL="0" indent="0"/>
            <a:r>
              <a:rPr lang="en-US" dirty="0"/>
              <a:t> Submissions: 690 papers</a:t>
            </a:r>
          </a:p>
          <a:p>
            <a:pPr marL="800100" lvl="2" indent="0"/>
            <a:r>
              <a:rPr lang="en-US" dirty="0"/>
              <a:t> </a:t>
            </a:r>
            <a:r>
              <a:rPr lang="en-US" sz="1800" dirty="0"/>
              <a:t>Comparison: </a:t>
            </a:r>
            <a:r>
              <a:rPr lang="en-US" sz="1800" dirty="0">
                <a:solidFill>
                  <a:srgbClr val="0D0D0D"/>
                </a:solidFill>
              </a:rPr>
              <a:t>611 </a:t>
            </a:r>
            <a:r>
              <a:rPr lang="en-US" sz="1800" dirty="0"/>
              <a:t>(2010), </a:t>
            </a:r>
            <a:r>
              <a:rPr lang="en-US" sz="1800" dirty="0">
                <a:solidFill>
                  <a:srgbClr val="0D0D0D"/>
                </a:solidFill>
              </a:rPr>
              <a:t>731 </a:t>
            </a:r>
            <a:r>
              <a:rPr lang="en-US" sz="1800" dirty="0"/>
              <a:t>(2009),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665 </a:t>
            </a:r>
            <a:r>
              <a:rPr lang="en-US" sz="1800" dirty="0"/>
              <a:t>(2008), </a:t>
            </a:r>
            <a:r>
              <a:rPr lang="en-US" sz="1800" dirty="0">
                <a:solidFill>
                  <a:srgbClr val="0D0D0D"/>
                </a:solidFill>
              </a:rPr>
              <a:t>712 </a:t>
            </a:r>
            <a:r>
              <a:rPr lang="en-US" sz="1800" dirty="0"/>
              <a:t>(2007), </a:t>
            </a:r>
            <a:r>
              <a:rPr lang="en-US" sz="1800" dirty="0">
                <a:solidFill>
                  <a:srgbClr val="0D0D0D"/>
                </a:solidFill>
              </a:rPr>
              <a:t>867 </a:t>
            </a:r>
            <a:r>
              <a:rPr lang="en-US" sz="1800" dirty="0"/>
              <a:t>(2006)</a:t>
            </a:r>
          </a:p>
          <a:p>
            <a:pPr lvl="1"/>
            <a:r>
              <a:rPr lang="en-US" sz="1800" dirty="0"/>
              <a:t>ESS/Front-End:  245 papers (35%)</a:t>
            </a:r>
          </a:p>
          <a:p>
            <a:pPr lvl="1"/>
            <a:r>
              <a:rPr lang="en-US" sz="1800" dirty="0"/>
              <a:t>EDA/Backend: 419 papers (61%)</a:t>
            </a:r>
          </a:p>
          <a:p>
            <a:pPr lvl="1"/>
            <a:r>
              <a:rPr lang="en-US" sz="1800" dirty="0"/>
              <a:t>TPC Size: 83</a:t>
            </a:r>
          </a:p>
          <a:p>
            <a:pPr lvl="2"/>
            <a:r>
              <a:rPr lang="en-US" sz="1800" dirty="0"/>
              <a:t>Average review load is between 25-30 papers per TPC member</a:t>
            </a:r>
          </a:p>
          <a:p>
            <a:pPr lvl="3"/>
            <a:endParaRPr lang="en-US" sz="1600" dirty="0"/>
          </a:p>
          <a:p>
            <a:r>
              <a:rPr lang="en-US" dirty="0"/>
              <a:t>Three tiers of review to generate ~5 expert reviews/paper</a:t>
            </a:r>
          </a:p>
          <a:p>
            <a:pPr lvl="1"/>
            <a:r>
              <a:rPr lang="en-US" sz="2000" dirty="0"/>
              <a:t>TPC members (min 3 per paper)</a:t>
            </a:r>
          </a:p>
          <a:p>
            <a:pPr lvl="2"/>
            <a:r>
              <a:rPr lang="en-US" sz="1800" dirty="0"/>
              <a:t>Average # reviews: 3.2</a:t>
            </a:r>
          </a:p>
          <a:p>
            <a:pPr lvl="1"/>
            <a:r>
              <a:rPr lang="en-US" sz="2000" dirty="0"/>
              <a:t>Expert-external reviews (goal: 2 per paper)</a:t>
            </a:r>
          </a:p>
          <a:p>
            <a:pPr lvl="2"/>
            <a:r>
              <a:rPr lang="en-US" sz="1800" dirty="0"/>
              <a:t>Average # reviews: 1.3</a:t>
            </a:r>
          </a:p>
          <a:p>
            <a:pPr lvl="1"/>
            <a:r>
              <a:rPr lang="en-US" sz="2000" dirty="0"/>
              <a:t>DAC-generated external reviews</a:t>
            </a:r>
          </a:p>
          <a:p>
            <a:pPr lvl="2"/>
            <a:r>
              <a:rPr lang="en-US" sz="1800" dirty="0"/>
              <a:t>Average # reviews: 1.9</a:t>
            </a:r>
          </a:p>
          <a:p>
            <a:pPr lvl="1"/>
            <a:r>
              <a:rPr lang="en-US" sz="2000" dirty="0"/>
              <a:t>Average total # reviews per paper: 6.3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719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DAC’11: Paper submission details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676400" y="1200969"/>
          <a:ext cx="6435512" cy="396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121175" imgH="3771761" progId="Excel.Sheet.12">
                  <p:embed/>
                </p:oleObj>
              </mc:Choice>
              <mc:Fallback>
                <p:oleObj name="Worksheet" r:id="rId2" imgW="6121175" imgH="3771761" progId="Excel.Sheet.12">
                  <p:embed/>
                  <p:pic>
                    <p:nvPicPr>
                      <p:cNvPr id="4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200969"/>
                        <a:ext cx="6435512" cy="396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1754" y="5269579"/>
            <a:ext cx="8404046" cy="132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Paper Acceptance Rate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b="1" cap="small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lvl="1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156 of 690 submissions accepted: ~23% acceptance </a:t>
            </a:r>
          </a:p>
          <a:p>
            <a:pPr lvl="1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cap="small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				(approx 40% ESS/Front-end</a:t>
            </a:r>
            <a:r>
              <a:rPr lang="en-US" sz="1600" b="1" cap="small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22311" y="2260466"/>
            <a:ext cx="2825153" cy="1146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Total Submissions: 690	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TPC Size: 83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ESS/FE:  245 papers (35%)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EDA/Backend: 419 papers (61%)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FF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>
                <a:solidFill>
                  <a:srgbClr val="0000FF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t>	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231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sz="2800" dirty="0"/>
              <a:t>Technical Program Formats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143000"/>
            <a:ext cx="5486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7 Parallel Tracks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4 Regular Papers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1 Special Session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1 Panel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1 User Track (UT)</a:t>
            </a:r>
          </a:p>
          <a:p>
            <a:pPr lvl="3">
              <a:lnSpc>
                <a:spcPct val="80000"/>
              </a:lnSpc>
            </a:pPr>
            <a:endParaRPr lang="en-US" sz="15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/>
              <a:t>Keynotes every day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Thurs:  Best Paper Award</a:t>
            </a:r>
          </a:p>
          <a:p>
            <a:pPr lvl="3"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dirty="0"/>
              <a:t>All presentations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12-minutes + poster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Pitch basic idea!</a:t>
            </a:r>
          </a:p>
          <a:p>
            <a:pPr lvl="2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Poster fosters interactive discussions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Special Sessions: 30 min presentations</a:t>
            </a:r>
          </a:p>
          <a:p>
            <a:pPr lvl="3">
              <a:lnSpc>
                <a:spcPct val="80000"/>
              </a:lnSpc>
            </a:pPr>
            <a:endParaRPr lang="en-US" sz="15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/>
              <a:t>Receptions at end of Tues &amp; Wed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0000FF"/>
                </a:solidFill>
              </a:rPr>
              <a:t>Plus “Work-in-Progress” (WIP) Session</a:t>
            </a:r>
          </a:p>
          <a:p>
            <a:pPr lvl="3">
              <a:lnSpc>
                <a:spcPct val="80000"/>
              </a:lnSpc>
              <a:buNone/>
            </a:pPr>
            <a:endParaRPr lang="en-US" sz="1500" dirty="0">
              <a:solidFill>
                <a:srgbClr val="0000FF"/>
              </a:solidFill>
            </a:endParaRPr>
          </a:p>
        </p:txBody>
      </p:sp>
      <p:grpSp>
        <p:nvGrpSpPr>
          <p:cNvPr id="2" name="Group 26"/>
          <p:cNvGrpSpPr/>
          <p:nvPr/>
        </p:nvGrpSpPr>
        <p:grpSpPr>
          <a:xfrm>
            <a:off x="6242243" y="1143000"/>
            <a:ext cx="3816158" cy="3200400"/>
            <a:chOff x="5938674" y="1219200"/>
            <a:chExt cx="3052926" cy="2743200"/>
          </a:xfrm>
        </p:grpSpPr>
        <p:sp>
          <p:nvSpPr>
            <p:cNvPr id="15366" name="Rectangle 6"/>
            <p:cNvSpPr>
              <a:spLocks noChangeArrowheads="1"/>
            </p:cNvSpPr>
            <p:nvPr/>
          </p:nvSpPr>
          <p:spPr bwMode="auto">
            <a:xfrm>
              <a:off x="5943600" y="2743200"/>
              <a:ext cx="914400" cy="457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67" name="Rectangle 7"/>
            <p:cNvSpPr>
              <a:spLocks noChangeArrowheads="1"/>
            </p:cNvSpPr>
            <p:nvPr/>
          </p:nvSpPr>
          <p:spPr bwMode="auto">
            <a:xfrm>
              <a:off x="5943600" y="3200400"/>
              <a:ext cx="914400" cy="5334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2hr</a:t>
              </a:r>
            </a:p>
          </p:txBody>
        </p:sp>
        <p:sp>
          <p:nvSpPr>
            <p:cNvPr id="15368" name="Rectangle 8"/>
            <p:cNvSpPr>
              <a:spLocks noChangeArrowheads="1"/>
            </p:cNvSpPr>
            <p:nvPr/>
          </p:nvSpPr>
          <p:spPr bwMode="auto">
            <a:xfrm>
              <a:off x="5943600" y="2362200"/>
              <a:ext cx="914400" cy="381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lunch</a:t>
              </a:r>
            </a:p>
          </p:txBody>
        </p:sp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7016557" y="1900712"/>
              <a:ext cx="914400" cy="5334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7010400" y="2743200"/>
              <a:ext cx="914400" cy="457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7010400" y="3200400"/>
              <a:ext cx="914400" cy="5334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2hr</a:t>
              </a:r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7010400" y="2438400"/>
              <a:ext cx="914400" cy="304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lunch</a:t>
              </a:r>
            </a:p>
          </p:txBody>
        </p:sp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8077200" y="2743200"/>
              <a:ext cx="914400" cy="4572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75" name="Rectangle 17"/>
            <p:cNvSpPr>
              <a:spLocks noChangeArrowheads="1"/>
            </p:cNvSpPr>
            <p:nvPr/>
          </p:nvSpPr>
          <p:spPr bwMode="auto">
            <a:xfrm>
              <a:off x="8077200" y="3200400"/>
              <a:ext cx="914400" cy="5334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2hr</a:t>
              </a:r>
            </a:p>
          </p:txBody>
        </p:sp>
        <p:sp>
          <p:nvSpPr>
            <p:cNvPr id="15376" name="Rectangle 19"/>
            <p:cNvSpPr>
              <a:spLocks noChangeArrowheads="1"/>
            </p:cNvSpPr>
            <p:nvPr/>
          </p:nvSpPr>
          <p:spPr bwMode="auto">
            <a:xfrm>
              <a:off x="8077200" y="2514600"/>
              <a:ext cx="914400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lunch</a:t>
              </a:r>
            </a:p>
          </p:txBody>
        </p:sp>
        <p:sp>
          <p:nvSpPr>
            <p:cNvPr id="15377" name="Rectangle 20"/>
            <p:cNvSpPr>
              <a:spLocks noChangeArrowheads="1"/>
            </p:cNvSpPr>
            <p:nvPr/>
          </p:nvSpPr>
          <p:spPr bwMode="auto">
            <a:xfrm>
              <a:off x="8077200" y="1676400"/>
              <a:ext cx="914400" cy="5334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78" name="Rectangle 21"/>
            <p:cNvSpPr>
              <a:spLocks noChangeArrowheads="1"/>
            </p:cNvSpPr>
            <p:nvPr/>
          </p:nvSpPr>
          <p:spPr bwMode="auto">
            <a:xfrm>
              <a:off x="8077200" y="2209800"/>
              <a:ext cx="9144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BP/</a:t>
              </a:r>
              <a:r>
                <a:rPr lang="en-US" dirty="0" err="1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Keyn</a:t>
              </a:r>
              <a:endParaRPr lang="en-US" dirty="0">
                <a:solidFill>
                  <a:srgbClr val="000000"/>
                </a:solidFill>
                <a:latin typeface="Arial" pitchFamily="34" charset="0"/>
                <a:ea typeface="ヒラギノ角ゴ ProN W3" charset="0"/>
                <a:cs typeface="Arial" pitchFamily="34" charset="0"/>
                <a:sym typeface="Gill Sans" charset="0"/>
              </a:endParaRPr>
            </a:p>
          </p:txBody>
        </p:sp>
        <p:sp>
          <p:nvSpPr>
            <p:cNvPr id="15379" name="Text Box 22"/>
            <p:cNvSpPr txBox="1">
              <a:spLocks noChangeArrowheads="1"/>
            </p:cNvSpPr>
            <p:nvPr/>
          </p:nvSpPr>
          <p:spPr bwMode="auto">
            <a:xfrm>
              <a:off x="5943600" y="1219200"/>
              <a:ext cx="796821" cy="39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Tuesday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June 7</a:t>
              </a:r>
            </a:p>
          </p:txBody>
        </p:sp>
        <p:sp>
          <p:nvSpPr>
            <p:cNvPr id="15380" name="Text Box 23"/>
            <p:cNvSpPr txBox="1">
              <a:spLocks noChangeArrowheads="1"/>
            </p:cNvSpPr>
            <p:nvPr/>
          </p:nvSpPr>
          <p:spPr bwMode="auto">
            <a:xfrm>
              <a:off x="7010400" y="1219200"/>
              <a:ext cx="1049887" cy="39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Wednesday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June 8</a:t>
              </a:r>
            </a:p>
          </p:txBody>
        </p:sp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8077200" y="1219200"/>
              <a:ext cx="869950" cy="395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Thursday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rPr>
                <a:t>June 9</a:t>
              </a:r>
            </a:p>
          </p:txBody>
        </p:sp>
        <p:sp>
          <p:nvSpPr>
            <p:cNvPr id="15369" name="Rectangle 9"/>
            <p:cNvSpPr>
              <a:spLocks noChangeArrowheads="1"/>
            </p:cNvSpPr>
            <p:nvPr/>
          </p:nvSpPr>
          <p:spPr bwMode="auto">
            <a:xfrm>
              <a:off x="7010400" y="1655618"/>
              <a:ext cx="914400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keynote</a:t>
              </a:r>
            </a:p>
          </p:txBody>
        </p:sp>
        <p:sp>
          <p:nvSpPr>
            <p:cNvPr id="24" name="Rectangle 19"/>
            <p:cNvSpPr>
              <a:spLocks noChangeArrowheads="1"/>
            </p:cNvSpPr>
            <p:nvPr/>
          </p:nvSpPr>
          <p:spPr bwMode="auto">
            <a:xfrm>
              <a:off x="5943600" y="3733800"/>
              <a:ext cx="914400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reception</a:t>
              </a:r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7010400" y="3733800"/>
              <a:ext cx="914400" cy="2286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reception</a:t>
              </a:r>
            </a:p>
          </p:txBody>
        </p:sp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5938674" y="1905000"/>
              <a:ext cx="917479" cy="53801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4x 1.5h</a:t>
              </a:r>
            </a:p>
          </p:txBody>
        </p:sp>
        <p:sp>
          <p:nvSpPr>
            <p:cNvPr id="15364" name="Rectangle 4"/>
            <p:cNvSpPr>
              <a:spLocks noChangeArrowheads="1"/>
            </p:cNvSpPr>
            <p:nvPr/>
          </p:nvSpPr>
          <p:spPr bwMode="auto">
            <a:xfrm>
              <a:off x="5949758" y="1676400"/>
              <a:ext cx="906395" cy="29160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keynote</a:t>
              </a:r>
            </a:p>
          </p:txBody>
        </p:sp>
      </p:grpSp>
      <p:sp>
        <p:nvSpPr>
          <p:cNvPr id="26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031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ICCAD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Alan </a:t>
            </a:r>
            <a:r>
              <a:rPr lang="en-US" dirty="0" err="1"/>
              <a:t>Hu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0"/>
            <a:ext cx="2133600" cy="2286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40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ICCAD (International Conference on CAD)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371601"/>
            <a:ext cx="7775575" cy="3902075"/>
          </a:xfrm>
        </p:spPr>
        <p:txBody>
          <a:bodyPr/>
          <a:lstStyle/>
          <a:p>
            <a:r>
              <a:rPr lang="en-US" dirty="0"/>
              <a:t>Sole IEEE sponsor, with ACM/SigDA.</a:t>
            </a:r>
          </a:p>
          <a:p>
            <a:r>
              <a:rPr lang="en-US" dirty="0"/>
              <a:t>Long-Running event with deep history and focus on CAD research.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2977386"/>
          <a:ext cx="8382000" cy="3652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$21,669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$23,465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69"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Jose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0"/>
            <a:ext cx="2133600" cy="2286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6973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ICCAD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1"/>
            <a:ext cx="8229600" cy="5486399"/>
          </a:xfrm>
        </p:spPr>
        <p:txBody>
          <a:bodyPr/>
          <a:lstStyle/>
          <a:p>
            <a:r>
              <a:rPr lang="en-US" dirty="0"/>
              <a:t>Currently working to create a steering committee to provide long-term leadership.</a:t>
            </a:r>
          </a:p>
          <a:p>
            <a:endParaRPr lang="en-US" dirty="0"/>
          </a:p>
          <a:p>
            <a:r>
              <a:rPr lang="en-US" dirty="0"/>
              <a:t>Already starting on 2012.</a:t>
            </a:r>
          </a:p>
          <a:p>
            <a:pPr lvl="1"/>
            <a:r>
              <a:rPr lang="en-US" dirty="0"/>
              <a:t>Financial discipline to insure continued viability.</a:t>
            </a:r>
          </a:p>
          <a:p>
            <a:endParaRPr lang="en-US" dirty="0"/>
          </a:p>
          <a:p>
            <a:r>
              <a:rPr lang="en-US" dirty="0"/>
              <a:t>New areas:</a:t>
            </a:r>
          </a:p>
          <a:p>
            <a:pPr lvl="1"/>
            <a:r>
              <a:rPr lang="en-US" dirty="0"/>
              <a:t>System level design.</a:t>
            </a:r>
          </a:p>
          <a:p>
            <a:pPr lvl="1"/>
            <a:r>
              <a:rPr lang="en-US" dirty="0"/>
              <a:t>Embedded software.</a:t>
            </a:r>
          </a:p>
          <a:p>
            <a:pPr lvl="1"/>
            <a:r>
              <a:rPr lang="en-US" dirty="0"/>
              <a:t>Analog.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1699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Sani Nassif</a:t>
            </a:r>
          </a:p>
        </p:txBody>
      </p:sp>
      <p:sp>
        <p:nvSpPr>
          <p:cNvPr id="9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1731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457200"/>
            <a:ext cx="8094663" cy="685800"/>
          </a:xfrm>
        </p:spPr>
        <p:txBody>
          <a:bodyPr/>
          <a:lstStyle/>
          <a:p>
            <a:r>
              <a:rPr lang="en-US" dirty="0"/>
              <a:t>DATE (Design Automation Test Europe)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371601"/>
            <a:ext cx="7775575" cy="3902075"/>
          </a:xfrm>
        </p:spPr>
        <p:txBody>
          <a:bodyPr/>
          <a:lstStyle/>
          <a:p>
            <a:r>
              <a:rPr lang="en-US" dirty="0"/>
              <a:t>CEDA is now the sole IEEE sponsor.</a:t>
            </a:r>
          </a:p>
          <a:p>
            <a:r>
              <a:rPr lang="en-US" dirty="0"/>
              <a:t>Flagship European event with large exhibit component, on solid growth path.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3392004"/>
          <a:ext cx="8382000" cy="322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2891">
                <a:tc>
                  <a:txBody>
                    <a:bodyPr/>
                    <a:lstStyle/>
                    <a:p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€ 3,144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131">
                <a:tc>
                  <a:txBody>
                    <a:bodyPr/>
                    <a:lstStyle/>
                    <a:p>
                      <a:r>
                        <a:rPr lang="en-US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€ 0.0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062"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€ 5926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993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Dresden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€ 850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868"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Grenoble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€ 48336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868"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Dresden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(785 submitted)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34400" y="0"/>
            <a:ext cx="2133600" cy="2286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9087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1" y="457200"/>
            <a:ext cx="8094663" cy="609600"/>
          </a:xfrm>
        </p:spPr>
        <p:txBody>
          <a:bodyPr/>
          <a:lstStyle/>
          <a:p>
            <a:r>
              <a:rPr lang="en-US" dirty="0"/>
              <a:t>DATE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371601"/>
            <a:ext cx="8229600" cy="5029199"/>
          </a:xfrm>
        </p:spPr>
        <p:txBody>
          <a:bodyPr/>
          <a:lstStyle/>
          <a:p>
            <a:r>
              <a:rPr lang="en-US" dirty="0"/>
              <a:t>Focused on locations where significant local support and/or sponsorship is available.</a:t>
            </a:r>
          </a:p>
          <a:p>
            <a:endParaRPr lang="en-US" dirty="0"/>
          </a:p>
          <a:p>
            <a:r>
              <a:rPr lang="en-US" dirty="0"/>
              <a:t>Continued strength in technical program.</a:t>
            </a:r>
          </a:p>
          <a:p>
            <a:endParaRPr lang="en-US" dirty="0"/>
          </a:p>
          <a:p>
            <a:r>
              <a:rPr lang="en-US" dirty="0"/>
              <a:t>Separate finances for exhibit and technical program.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66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Conferences Sponsored by CEDA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1752602" y="1143001"/>
          <a:ext cx="8915399" cy="5486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120">
                <a:tc>
                  <a:txBody>
                    <a:bodyPr/>
                    <a:lstStyle/>
                    <a:p>
                      <a:r>
                        <a:rPr lang="en-US" dirty="0"/>
                        <a:t>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Characterization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CEDA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20">
                <a:tc>
                  <a:txBody>
                    <a:bodyPr/>
                    <a:lstStyle/>
                    <a:p>
                      <a:r>
                        <a:rPr lang="en-US" sz="1600" dirty="0"/>
                        <a:t>Design</a:t>
                      </a:r>
                      <a:r>
                        <a:rPr lang="en-US" sz="1600" baseline="0" dirty="0"/>
                        <a:t> Automation Conference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 EDA conference, oldest/largest.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791">
                <a:tc>
                  <a:txBody>
                    <a:bodyPr/>
                    <a:lstStyle/>
                    <a:p>
                      <a:r>
                        <a:rPr lang="en-US" sz="1600" dirty="0"/>
                        <a:t>Network</a:t>
                      </a:r>
                      <a:r>
                        <a:rPr lang="en-US" sz="1600" baseline="0" dirty="0"/>
                        <a:t>-On-Chip Symposium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Emerging</a:t>
                      </a:r>
                      <a:r>
                        <a:rPr lang="en-US" sz="1600" baseline="0" dirty="0"/>
                        <a:t> area where EDA plays an important enabling role.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791">
                <a:tc>
                  <a:txBody>
                    <a:bodyPr/>
                    <a:lstStyle/>
                    <a:p>
                      <a:r>
                        <a:rPr lang="en-US" sz="1600" dirty="0"/>
                        <a:t>VLSI-System-On-Chip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International</a:t>
                      </a:r>
                      <a:r>
                        <a:rPr lang="en-US" sz="1600" baseline="0" dirty="0"/>
                        <a:t> conference with significant EDA component.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7966">
                <a:tc>
                  <a:txBody>
                    <a:bodyPr/>
                    <a:lstStyle/>
                    <a:p>
                      <a:r>
                        <a:rPr lang="en-US" sz="1600" dirty="0"/>
                        <a:t>Embedded Systems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Collection</a:t>
                      </a:r>
                      <a:r>
                        <a:rPr lang="en-US" sz="1600" baseline="0" dirty="0"/>
                        <a:t> of several conferences on embedded systems, an area of immense current and future importance.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0791">
                <a:tc>
                  <a:txBody>
                    <a:bodyPr/>
                    <a:lstStyle/>
                    <a:p>
                      <a:r>
                        <a:rPr lang="en-US" sz="1600" dirty="0"/>
                        <a:t>International Conference on 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</a:t>
                      </a:r>
                      <a:r>
                        <a:rPr lang="en-US" sz="1600" baseline="0" dirty="0"/>
                        <a:t> EDA conference, very influential, very research focused.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791">
                <a:tc>
                  <a:txBody>
                    <a:bodyPr/>
                    <a:lstStyle/>
                    <a:p>
                      <a:r>
                        <a:rPr lang="en-US" sz="1600" dirty="0"/>
                        <a:t>Design Automation and Test in 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Core</a:t>
                      </a:r>
                      <a:r>
                        <a:rPr lang="en-US" sz="1600" baseline="0" dirty="0"/>
                        <a:t> EDA conference, largest in Europe.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120">
                <a:tc>
                  <a:txBody>
                    <a:bodyPr/>
                    <a:lstStyle/>
                    <a:p>
                      <a:r>
                        <a:rPr lang="en-US" sz="1600" dirty="0"/>
                        <a:t>Formal</a:t>
                      </a:r>
                      <a:r>
                        <a:rPr lang="en-US" sz="1600" baseline="0" dirty="0"/>
                        <a:t> Methods for Co-Design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Targeted</a:t>
                      </a:r>
                      <a:r>
                        <a:rPr lang="en-US" sz="1600" baseline="0" dirty="0"/>
                        <a:t> conference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791">
                <a:tc>
                  <a:txBody>
                    <a:bodyPr/>
                    <a:lstStyle/>
                    <a:p>
                      <a:r>
                        <a:rPr lang="en-US" sz="1600" dirty="0"/>
                        <a:t>Multi-Processor System-On-Chip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International</a:t>
                      </a:r>
                      <a:r>
                        <a:rPr lang="en-US" sz="1600" baseline="0" dirty="0"/>
                        <a:t> conference with significant EDA component.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120">
                <a:tc>
                  <a:txBody>
                    <a:bodyPr/>
                    <a:lstStyle/>
                    <a:p>
                      <a:r>
                        <a:rPr lang="en-US" sz="1600" dirty="0"/>
                        <a:t>Computer-Aided</a:t>
                      </a:r>
                      <a:r>
                        <a:rPr lang="en-US" sz="1600" baseline="0" dirty="0"/>
                        <a:t> Network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Targeted</a:t>
                      </a:r>
                      <a:r>
                        <a:rPr lang="en-US" sz="1600" baseline="0" dirty="0"/>
                        <a:t> invitation-driven workshop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0"/>
            <a:ext cx="2133600" cy="228600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 dirty="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211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Common Themes/Issues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1"/>
            <a:ext cx="8229600" cy="5257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dirty="0"/>
              <a:t>To: Society/Council Conference Officers, </a:t>
            </a:r>
          </a:p>
          <a:p>
            <a:r>
              <a:rPr lang="en-US" b="0" dirty="0"/>
              <a:t>Effective 1 November 2011, all conference related contracts with a value of US$25,000 and greater will no longer be executed by IEEE Strategic Sourcing until the conference has been approved by Conference Services.  The standard process for approving a conference with IEEE is as follows:</a:t>
            </a:r>
          </a:p>
          <a:p>
            <a:pPr lvl="1"/>
            <a:r>
              <a:rPr lang="en-US" dirty="0"/>
              <a:t>A Conference Information Schedule (CIS) is submitted.</a:t>
            </a:r>
            <a:br>
              <a:rPr lang="en-US" dirty="0"/>
            </a:br>
            <a:r>
              <a:rPr lang="en-US" sz="1700" dirty="0">
                <a:hlinkClick r:id="rId2"/>
              </a:rPr>
              <a:t>http://www.ieee.org/web/conferences/organizers/required_documentation.html</a:t>
            </a:r>
            <a:endParaRPr lang="en-US" sz="1700" dirty="0"/>
          </a:p>
          <a:p>
            <a:pPr lvl="1"/>
            <a:r>
              <a:rPr lang="en-US" dirty="0"/>
              <a:t>Staff has validated and verified sponsorship (including receipt of an approved MOU if applicable)</a:t>
            </a:r>
          </a:p>
          <a:p>
            <a:r>
              <a:rPr lang="en-US" dirty="0">
                <a:solidFill>
                  <a:srgbClr val="FF0000"/>
                </a:solidFill>
              </a:rPr>
              <a:t>Reminder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Contracts under US$25,000 must be submitted to </a:t>
            </a:r>
            <a:r>
              <a:rPr lang="en-US" b="1" dirty="0" err="1">
                <a:solidFill>
                  <a:srgbClr val="FF0000"/>
                </a:solidFill>
              </a:rPr>
              <a:t>conference-contracts@ieee.org</a:t>
            </a:r>
            <a:r>
              <a:rPr lang="en-US" b="1" dirty="0">
                <a:solidFill>
                  <a:srgbClr val="FF0000"/>
                </a:solidFill>
              </a:rPr>
              <a:t>  for retention once executed by organizer.</a:t>
            </a:r>
          </a:p>
          <a:p>
            <a:r>
              <a:rPr lang="en-US" b="0" dirty="0"/>
              <a:t>Please share the above information with your current and future conference organizers.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6553200" y="3191929"/>
            <a:ext cx="3886200" cy="1143000"/>
          </a:xfrm>
          <a:prstGeom prst="wedgeRectCallout">
            <a:avLst>
              <a:gd name="adj1" fmla="val -55554"/>
              <a:gd name="adj2" fmla="val 9575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rPr>
              <a:t>Would it make sense to have a threshold below which we can skip this retention requirement?</a:t>
            </a:r>
          </a:p>
        </p:txBody>
      </p:sp>
      <p:sp>
        <p:nvSpPr>
          <p:cNvPr id="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389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Common Themes/Issues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1"/>
            <a:ext cx="8229600" cy="5257799"/>
          </a:xfrm>
        </p:spPr>
        <p:txBody>
          <a:bodyPr>
            <a:normAutofit/>
          </a:bodyPr>
          <a:lstStyle/>
          <a:p>
            <a:r>
              <a:rPr lang="en-US" b="0" dirty="0"/>
              <a:t>With the increasing availability of smart phones and tablets, there is interest in having “online” proceedings </a:t>
            </a:r>
            <a:r>
              <a:rPr lang="en-US" dirty="0">
                <a:solidFill>
                  <a:srgbClr val="FF0000"/>
                </a:solidFill>
              </a:rPr>
              <a:t>during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a conference (request from DAC).</a:t>
            </a:r>
          </a:p>
          <a:p>
            <a:endParaRPr lang="en-US" b="0" dirty="0"/>
          </a:p>
          <a:p>
            <a:r>
              <a:rPr lang="en-US" b="0" dirty="0"/>
              <a:t>Desirable that such online proceedings point to </a:t>
            </a:r>
            <a:r>
              <a:rPr lang="en-US" b="0" dirty="0" err="1"/>
              <a:t>Xplore</a:t>
            </a:r>
            <a:r>
              <a:rPr lang="en-US" b="0" dirty="0"/>
              <a:t>.</a:t>
            </a:r>
          </a:p>
          <a:p>
            <a:pPr lvl="1"/>
            <a:r>
              <a:rPr lang="en-US" dirty="0"/>
              <a:t>Bring new users, ensure </a:t>
            </a:r>
            <a:r>
              <a:rPr lang="en-US" dirty="0" err="1"/>
              <a:t>Xplore</a:t>
            </a:r>
            <a:r>
              <a:rPr lang="en-US" dirty="0"/>
              <a:t> is the repository of choice </a:t>
            </a:r>
            <a:r>
              <a:rPr lang="en-US" u="sng" dirty="0"/>
              <a:t>after</a:t>
            </a:r>
            <a:r>
              <a:rPr lang="en-US" dirty="0"/>
              <a:t> the conference as well.</a:t>
            </a:r>
          </a:p>
          <a:p>
            <a:pPr lvl="1"/>
            <a:r>
              <a:rPr lang="en-US" b="0" dirty="0"/>
              <a:t>A number of issues to resolve…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94500" y="4102100"/>
            <a:ext cx="3416300" cy="927100"/>
          </a:xfrm>
          <a:prstGeom prst="rect">
            <a:avLst/>
          </a:prstGeom>
        </p:spPr>
      </p:pic>
      <p:sp>
        <p:nvSpPr>
          <p:cNvPr id="6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861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457200"/>
            <a:ext cx="7942263" cy="609600"/>
          </a:xfrm>
        </p:spPr>
        <p:txBody>
          <a:bodyPr/>
          <a:lstStyle/>
          <a:p>
            <a:r>
              <a:rPr lang="en-US" dirty="0"/>
              <a:t>The Fourth Leg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1"/>
            <a:ext cx="8229600" cy="5257799"/>
          </a:xfrm>
        </p:spPr>
        <p:txBody>
          <a:bodyPr>
            <a:normAutofit/>
          </a:bodyPr>
          <a:lstStyle/>
          <a:p>
            <a:r>
              <a:rPr lang="en-US" b="0" dirty="0"/>
              <a:t>CEDA is currently a major sponsor of 3 of the 4 major EDA conferences worldwide.</a:t>
            </a:r>
          </a:p>
          <a:p>
            <a:endParaRPr lang="en-US" b="0" dirty="0"/>
          </a:p>
          <a:p>
            <a:r>
              <a:rPr lang="en-US" b="0" dirty="0"/>
              <a:t>CEDA is actively seeking</a:t>
            </a:r>
            <a:br>
              <a:rPr lang="en-US" b="0" dirty="0"/>
            </a:br>
            <a:r>
              <a:rPr lang="en-US" b="0" dirty="0"/>
              <a:t>involvement with ASPDAC</a:t>
            </a:r>
            <a:br>
              <a:rPr lang="en-US" b="0" dirty="0"/>
            </a:br>
            <a:r>
              <a:rPr lang="en-US" b="0" dirty="0"/>
              <a:t>to build a relationship and</a:t>
            </a:r>
            <a:br>
              <a:rPr lang="en-US" b="0" dirty="0"/>
            </a:br>
            <a:r>
              <a:rPr lang="en-US" b="0" dirty="0"/>
              <a:t>mutual trust.</a:t>
            </a:r>
          </a:p>
          <a:p>
            <a:endParaRPr lang="en-US" b="0" dirty="0"/>
          </a:p>
          <a:p>
            <a:r>
              <a:rPr lang="en-US" b="0" dirty="0"/>
              <a:t>Plan: Deepen involvement with</a:t>
            </a:r>
            <a:br>
              <a:rPr lang="en-US" b="0" dirty="0"/>
            </a:br>
            <a:r>
              <a:rPr lang="en-US" b="0" dirty="0"/>
              <a:t>ASPDAC by making an appropriate</a:t>
            </a:r>
            <a:br>
              <a:rPr lang="en-US" b="0" dirty="0"/>
            </a:br>
            <a:r>
              <a:rPr lang="en-US" b="0" dirty="0"/>
              <a:t>investment for ‘13.</a:t>
            </a:r>
          </a:p>
        </p:txBody>
      </p:sp>
      <p:grpSp>
        <p:nvGrpSpPr>
          <p:cNvPr id="5" name="Group 13"/>
          <p:cNvGrpSpPr/>
          <p:nvPr/>
        </p:nvGrpSpPr>
        <p:grpSpPr>
          <a:xfrm>
            <a:off x="7239000" y="2286001"/>
            <a:ext cx="2743200" cy="2988093"/>
            <a:chOff x="5486400" y="2514600"/>
            <a:chExt cx="2743200" cy="2988093"/>
          </a:xfrm>
        </p:grpSpPr>
        <p:sp>
          <p:nvSpPr>
            <p:cNvPr id="6" name="Can 5"/>
            <p:cNvSpPr/>
            <p:nvPr/>
          </p:nvSpPr>
          <p:spPr bwMode="auto">
            <a:xfrm>
              <a:off x="6987590" y="2743200"/>
              <a:ext cx="228600" cy="20574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7924800" y="2971800"/>
              <a:ext cx="228600" cy="20574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5562600" y="2971800"/>
              <a:ext cx="228600" cy="2057400"/>
            </a:xfrm>
            <a:prstGeom prst="can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endParaRPr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400800" y="3352800"/>
              <a:ext cx="228600" cy="2057400"/>
            </a:xfrm>
            <a:prstGeom prst="can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endParaRPr>
            </a:p>
          </p:txBody>
        </p:sp>
        <p:sp>
          <p:nvSpPr>
            <p:cNvPr id="4" name="Can 3"/>
            <p:cNvSpPr/>
            <p:nvPr/>
          </p:nvSpPr>
          <p:spPr bwMode="auto">
            <a:xfrm>
              <a:off x="5486400" y="2514600"/>
              <a:ext cx="2743200" cy="1143000"/>
            </a:xfrm>
            <a:prstGeom prst="can">
              <a:avLst>
                <a:gd name="adj" fmla="val 50000"/>
              </a:avLst>
            </a:prstGeom>
            <a:solidFill>
              <a:srgbClr val="2DB6B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pitchFamily="-108" charset="0"/>
                <a:ea typeface="Arial" pitchFamily="-108" charset="0"/>
                <a:cs typeface="Arial" pitchFamily="-108" charset="0"/>
                <a:sym typeface="Gill Sans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5273104" y="4446585"/>
              <a:ext cx="7959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DATE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6672716" y="4234316"/>
              <a:ext cx="915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ICCAD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7702551" y="4502151"/>
              <a:ext cx="684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DAC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5929620" y="4738381"/>
              <a:ext cx="11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000000"/>
                  </a:solidFill>
                  <a:latin typeface="Arial" pitchFamily="34" charset="0"/>
                  <a:ea typeface="ヒラギノ角ゴ ProN W3" charset="0"/>
                  <a:cs typeface="Arial" pitchFamily="34" charset="0"/>
                  <a:sym typeface="Gill Sans" charset="0"/>
                </a:rPr>
                <a:t>ASPDAC</a:t>
              </a:r>
            </a:p>
          </p:txBody>
        </p:sp>
      </p:grpSp>
      <p:sp>
        <p:nvSpPr>
          <p:cNvPr id="1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902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917575"/>
          </a:xfrm>
        </p:spPr>
        <p:txBody>
          <a:bodyPr/>
          <a:lstStyle/>
          <a:p>
            <a:r>
              <a:rPr lang="en-US" dirty="0"/>
              <a:t>DAC Report to CEDA-BOG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810000"/>
            <a:ext cx="3733800" cy="1752600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Al Dunlop</a:t>
            </a:r>
          </a:p>
          <a:p>
            <a:pPr algn="r"/>
            <a:r>
              <a:rPr lang="en-US" dirty="0">
                <a:solidFill>
                  <a:schemeClr val="accent1"/>
                </a:solidFill>
              </a:rPr>
              <a:t>DAC Rep to CEDA</a:t>
            </a:r>
          </a:p>
          <a:p>
            <a:pPr algn="r"/>
            <a:r>
              <a:rPr lang="en-US" dirty="0">
                <a:solidFill>
                  <a:schemeClr val="accent1"/>
                </a:solidFill>
              </a:rPr>
              <a:t>CEDA Rep to DAC</a:t>
            </a: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3440716"/>
            <a:ext cx="4874473" cy="196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190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Attendance History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67934" y="958458"/>
          <a:ext cx="8915400" cy="579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3555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89" y="457201"/>
            <a:ext cx="8245475" cy="498475"/>
          </a:xfrm>
        </p:spPr>
        <p:txBody>
          <a:bodyPr/>
          <a:lstStyle/>
          <a:p>
            <a:r>
              <a:rPr lang="en-US" dirty="0"/>
              <a:t>2010/2011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24050" y="1236663"/>
          <a:ext cx="8574657" cy="5076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08436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988" y="457201"/>
            <a:ext cx="8761412" cy="498475"/>
          </a:xfrm>
        </p:spPr>
        <p:txBody>
          <a:bodyPr>
            <a:noAutofit/>
          </a:bodyPr>
          <a:lstStyle/>
          <a:p>
            <a:r>
              <a:rPr lang="en-US" sz="2800" dirty="0"/>
              <a:t>DAC’11: Mission of the Tech Program Committee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55714"/>
            <a:ext cx="8686800" cy="5068887"/>
          </a:xfrm>
        </p:spPr>
        <p:txBody>
          <a:bodyPr>
            <a:normAutofit/>
          </a:bodyPr>
          <a:lstStyle/>
          <a:p>
            <a:r>
              <a:rPr lang="en-US" dirty="0"/>
              <a:t>Maintain reputation as #1 conference in EDA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Best conference to publish top-notch work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Maintain high quality through thorough review process</a:t>
            </a:r>
          </a:p>
          <a:p>
            <a:r>
              <a:rPr lang="en-US" dirty="0"/>
              <a:t>Expand into Emerging/Adjacent Areas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Embedded Systems &amp; Software (ESS)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New and Emerging Technologies</a:t>
            </a:r>
          </a:p>
          <a:p>
            <a:r>
              <a:rPr lang="en-US" dirty="0"/>
              <a:t>Establish DAC as focal point for entire EDA and ESS Ecosystem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Keynotes, Special Sessions, Panels, Tutorials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New initiatives: WIP, UT,…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Co-located events</a:t>
            </a:r>
          </a:p>
          <a:p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598683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1076</Words>
  <Application>Microsoft Office PowerPoint</Application>
  <PresentationFormat>Widescreen</PresentationFormat>
  <Paragraphs>257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1_Blue Pearl DeLuxe</vt:lpstr>
      <vt:lpstr>Default - Title and Content</vt:lpstr>
      <vt:lpstr>Worksheet</vt:lpstr>
      <vt:lpstr>PowerPoint Presentation</vt:lpstr>
      <vt:lpstr>Conferences Sponsored by CEDA</vt:lpstr>
      <vt:lpstr>Common Themes/Issues</vt:lpstr>
      <vt:lpstr>Common Themes/Issues</vt:lpstr>
      <vt:lpstr>The Fourth Leg</vt:lpstr>
      <vt:lpstr>DAC Report to CEDA-BOG</vt:lpstr>
      <vt:lpstr>Attendance History</vt:lpstr>
      <vt:lpstr>2010/2011 Comparison</vt:lpstr>
      <vt:lpstr>DAC’11: Mission of the Tech Program Committee</vt:lpstr>
      <vt:lpstr>DAC’11: Program components</vt:lpstr>
      <vt:lpstr>DAC’11 Paper Submissions</vt:lpstr>
      <vt:lpstr>DAC’11: Paper submission details</vt:lpstr>
      <vt:lpstr>Technical Program Formats</vt:lpstr>
      <vt:lpstr>ICCAD</vt:lpstr>
      <vt:lpstr>ICCAD (International Conference on CAD)</vt:lpstr>
      <vt:lpstr>ICCAD Future</vt:lpstr>
      <vt:lpstr>DATE</vt:lpstr>
      <vt:lpstr>DATE (Design Automation Test Europe)</vt:lpstr>
      <vt:lpstr>DATE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25</cp:revision>
  <dcterms:created xsi:type="dcterms:W3CDTF">2022-06-09T15:14:19Z</dcterms:created>
  <dcterms:modified xsi:type="dcterms:W3CDTF">2022-06-09T15:59:51Z</dcterms:modified>
</cp:coreProperties>
</file>