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</p:sldMasterIdLst>
  <p:notesMasterIdLst>
    <p:notesMasterId r:id="rId8"/>
  </p:notesMasterIdLst>
  <p:sldIdLst>
    <p:sldId id="1085" r:id="rId5"/>
    <p:sldId id="1086" r:id="rId6"/>
    <p:sldId id="108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B2E900-3CC7-4E60-B13E-10CB4EC5389B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528314603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9FB412-F1F4-4C51-9120-61966C98BD16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370741417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2CCD29-6791-4015-B499-9EDEC5B77DB7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891401238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3886200"/>
            <a:ext cx="41656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3886200"/>
            <a:ext cx="41656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AA49CA-59EE-4E41-B90E-1ED78C12216C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075884860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33FBF4-77D6-4B75-A16B-EEB5EB18A646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22282353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3E45C8-C9F8-4DFB-9D0D-300CA1A6AF68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3906058276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668C89-0FFA-478C-9607-C81A8C59E3EE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3442800654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CACDC7-174B-41ED-AFC1-D693C16FA3BA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59831920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C5EC6D-C5DF-4764-BE48-1E34DE671DF2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07827444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977E48-6940-4B62-8690-D76804F471CF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2555197099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844676"/>
            <a:ext cx="2590800" cy="5013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844676"/>
            <a:ext cx="7569200" cy="5013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462D54-9AE7-4D3E-94A6-BC596D0E8DB4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229617091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844676"/>
            <a:ext cx="103632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3886200"/>
            <a:ext cx="8534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text styles</a:t>
            </a:r>
          </a:p>
          <a:p>
            <a:pPr lvl="1"/>
            <a:r>
              <a:rPr lang="en-US">
                <a:sym typeface="Lucida Grande" charset="0"/>
              </a:rPr>
              <a:t>Second level</a:t>
            </a:r>
          </a:p>
          <a:p>
            <a:pPr lvl="2"/>
            <a:r>
              <a:rPr lang="en-US">
                <a:sym typeface="Lucida Grande" charset="0"/>
              </a:rPr>
              <a:t>Third level</a:t>
            </a:r>
          </a:p>
          <a:p>
            <a:pPr lvl="3"/>
            <a:r>
              <a:rPr lang="en-US">
                <a:sym typeface="Lucida Grande" charset="0"/>
              </a:rPr>
              <a:t>Fourth level</a:t>
            </a:r>
          </a:p>
          <a:p>
            <a:pPr lvl="4"/>
            <a:r>
              <a:rPr lang="en-US">
                <a:sym typeface="Lucida Grande" charset="0"/>
              </a:rPr>
              <a:t>Fifth level</a:t>
            </a:r>
          </a:p>
        </p:txBody>
      </p:sp>
      <p:sp>
        <p:nvSpPr>
          <p:cNvPr id="13315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205634" y="6454775"/>
            <a:ext cx="376767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</a:lstStyle>
          <a:p>
            <a:fld id="{AD8CD523-E4AE-476B-835A-9FB09CB85385}" type="slidenum">
              <a:rPr lang="en-US" b="0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 b="0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384684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algn="ctr" rtl="0" fontAlgn="base">
        <a:spcBef>
          <a:spcPts val="800"/>
        </a:spcBef>
        <a:spcAft>
          <a:spcPct val="0"/>
        </a:spcAft>
        <a:defRPr sz="32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1pPr>
      <a:lvl2pPr marL="419100" algn="ctr" rtl="0" fontAlgn="base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2pPr>
      <a:lvl3pPr marL="876300" algn="ctr" rtl="0" fontAlgn="base">
        <a:spcBef>
          <a:spcPts val="600"/>
        </a:spcBef>
        <a:spcAft>
          <a:spcPct val="0"/>
        </a:spcAft>
        <a:defRPr sz="24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3pPr>
      <a:lvl4pPr marL="13335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4pPr>
      <a:lvl5pPr marL="17907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5pPr>
      <a:lvl6pPr marL="22479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6pPr>
      <a:lvl7pPr marL="27051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7pPr>
      <a:lvl8pPr marL="31623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8pPr>
      <a:lvl9pPr marL="36195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868332" y="2781824"/>
            <a:ext cx="8318500" cy="545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4000" kern="0" dirty="0">
                <a:solidFill>
                  <a:srgbClr val="7889FB">
                    <a:lumMod val="50000"/>
                  </a:srgbClr>
                </a:solidFill>
                <a:latin typeface="Arial"/>
                <a:ea typeface="Arial"/>
                <a:cs typeface="Arial"/>
                <a:sym typeface="Gill Sans" charset="0"/>
              </a:rPr>
              <a:t>2012/2013 Elections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2659758" y="3820067"/>
            <a:ext cx="6884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Gill Sans" charset="0"/>
                <a:ea typeface="Arial"/>
                <a:cs typeface="ヒラギノ角ゴ ProN W3" charset="0"/>
                <a:sym typeface="Gill Sans" charset="0"/>
              </a:rPr>
              <a:t>John </a:t>
            </a:r>
            <a:r>
              <a:rPr lang="en-US" sz="2800" dirty="0" err="1">
                <a:solidFill>
                  <a:srgbClr val="000000"/>
                </a:solidFill>
                <a:latin typeface="Gill Sans" charset="0"/>
                <a:ea typeface="Arial"/>
                <a:cs typeface="ヒラギノ角ゴ ProN W3" charset="0"/>
                <a:sym typeface="Gill Sans" charset="0"/>
              </a:rPr>
              <a:t>Darringer</a:t>
            </a:r>
            <a:r>
              <a:rPr lang="en-US" sz="2800" dirty="0">
                <a:solidFill>
                  <a:srgbClr val="000000"/>
                </a:solidFill>
                <a:latin typeface="Gill Sans" charset="0"/>
                <a:ea typeface="Arial"/>
                <a:cs typeface="ヒラギノ角ゴ ProN W3" charset="0"/>
                <a:sym typeface="Gill Sans" charset="0"/>
              </a:rPr>
              <a:t>, Chair Nominations Committee</a:t>
            </a:r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1524000" y="0"/>
            <a:ext cx="9156700" cy="1690688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0"/>
            <a:ext cx="6423025" cy="1682750"/>
          </a:xfrm>
          <a:prstGeom prst="rect">
            <a:avLst/>
          </a:prstGeom>
          <a:solidFill>
            <a:srgbClr val="0000FF"/>
          </a:solidFill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3379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4572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2012-2013 Elections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454687"/>
            <a:ext cx="3310466" cy="3642249"/>
          </a:xfrm>
        </p:spPr>
        <p:txBody>
          <a:bodyPr/>
          <a:lstStyle/>
          <a:p>
            <a:pPr>
              <a:buNone/>
            </a:pPr>
            <a:r>
              <a:rPr lang="en-US" dirty="0"/>
              <a:t>Proposed Slate</a:t>
            </a:r>
          </a:p>
          <a:p>
            <a:pPr algn="l"/>
            <a:r>
              <a:rPr lang="en-US" sz="1200" b="1" dirty="0">
                <a:solidFill>
                  <a:srgbClr val="000000"/>
                </a:solidFill>
              </a:rPr>
              <a:t>OFFICERS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President - Donatella </a:t>
            </a:r>
            <a:r>
              <a:rPr lang="en-US" sz="1200" dirty="0" err="1">
                <a:solidFill>
                  <a:srgbClr val="000000"/>
                </a:solidFill>
              </a:rPr>
              <a:t>Sciuto</a:t>
            </a:r>
            <a:r>
              <a:rPr lang="en-US" sz="1200" dirty="0">
                <a:solidFill>
                  <a:srgbClr val="000000"/>
                </a:solidFill>
              </a:rPr>
              <a:t>
President Elect - </a:t>
            </a:r>
            <a:r>
              <a:rPr lang="en-US" sz="1200" dirty="0" err="1">
                <a:solidFill>
                  <a:srgbClr val="000000"/>
                </a:solidFill>
              </a:rPr>
              <a:t>Sani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err="1">
                <a:solidFill>
                  <a:srgbClr val="000000"/>
                </a:solidFill>
              </a:rPr>
              <a:t>Nassif</a:t>
            </a:r>
            <a:r>
              <a:rPr lang="en-US" sz="1200" dirty="0">
                <a:solidFill>
                  <a:srgbClr val="000000"/>
                </a:solidFill>
              </a:rPr>
              <a:t>         	
Past President - Andreas </a:t>
            </a:r>
            <a:r>
              <a:rPr lang="en-US" sz="1200" dirty="0" err="1">
                <a:solidFill>
                  <a:srgbClr val="000000"/>
                </a:solidFill>
              </a:rPr>
              <a:t>Kuehlmann</a:t>
            </a:r>
            <a:r>
              <a:rPr lang="en-US" sz="1200" dirty="0">
                <a:solidFill>
                  <a:srgbClr val="000000"/>
                </a:solidFill>
              </a:rPr>
              <a:t>
Secretary - Yao-</a:t>
            </a:r>
            <a:r>
              <a:rPr lang="en-US" sz="1200" dirty="0" err="1">
                <a:solidFill>
                  <a:srgbClr val="000000"/>
                </a:solidFill>
              </a:rPr>
              <a:t>Wen</a:t>
            </a:r>
            <a:r>
              <a:rPr lang="en-US" sz="1200" dirty="0">
                <a:solidFill>
                  <a:srgbClr val="000000"/>
                </a:solidFill>
              </a:rPr>
              <a:t> Chang
VP Conferences – David </a:t>
            </a:r>
            <a:r>
              <a:rPr lang="en-US" sz="1200" dirty="0" err="1">
                <a:solidFill>
                  <a:srgbClr val="000000"/>
                </a:solidFill>
              </a:rPr>
              <a:t>Atienza</a:t>
            </a:r>
            <a:r>
              <a:rPr lang="en-US" sz="1200" dirty="0">
                <a:solidFill>
                  <a:srgbClr val="000000"/>
                </a:solidFill>
              </a:rPr>
              <a:t>   	
VP Finance - </a:t>
            </a:r>
            <a:r>
              <a:rPr lang="en-US" sz="1200" dirty="0" err="1">
                <a:solidFill>
                  <a:srgbClr val="000000"/>
                </a:solidFill>
              </a:rPr>
              <a:t>Shishpal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err="1">
                <a:solidFill>
                  <a:srgbClr val="000000"/>
                </a:solidFill>
              </a:rPr>
              <a:t>Rawat</a:t>
            </a:r>
            <a:r>
              <a:rPr lang="en-US" sz="1200" dirty="0">
                <a:solidFill>
                  <a:srgbClr val="000000"/>
                </a:solidFill>
              </a:rPr>
              <a:t>
VP Publications - </a:t>
            </a:r>
            <a:r>
              <a:rPr lang="en-US" sz="1200" dirty="0" err="1">
                <a:solidFill>
                  <a:srgbClr val="000000"/>
                </a:solidFill>
              </a:rPr>
              <a:t>Sachin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err="1">
                <a:solidFill>
                  <a:srgbClr val="000000"/>
                </a:solidFill>
              </a:rPr>
              <a:t>Sapatnekar</a:t>
            </a:r>
            <a:r>
              <a:rPr lang="en-US" sz="1200" dirty="0">
                <a:solidFill>
                  <a:srgbClr val="000000"/>
                </a:solidFill>
              </a:rPr>
              <a:t>
VP Strategy - William Joyner
VP Publicity - Rajesh Gupta 
VP Activities - Joel Phillips</a:t>
            </a:r>
            <a:endParaRPr lang="en-US" sz="1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55269" y="1607087"/>
            <a:ext cx="3217332" cy="326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333399"/>
              </a:buClr>
              <a:defRPr/>
            </a:pPr>
            <a:endParaRPr lang="en-US" sz="1200" b="1" kern="0" dirty="0">
              <a:solidFill>
                <a:srgbClr val="000000"/>
              </a:solidFill>
              <a:latin typeface="Lucida Grande"/>
              <a:ea typeface="ヒラギノ角ゴ ProN W3"/>
              <a:cs typeface="ヒラギノ角ゴ ProN W3"/>
              <a:sym typeface="Gill Sans" charset="0"/>
            </a:endParaRPr>
          </a:p>
          <a:p>
            <a:pPr marL="228600" indent="-22860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333399"/>
              </a:buClr>
              <a:defRPr/>
            </a:pPr>
            <a:endParaRPr lang="en-US" sz="1200" b="1" kern="0" dirty="0">
              <a:solidFill>
                <a:srgbClr val="000000"/>
              </a:solidFill>
              <a:latin typeface="Lucida Grande"/>
              <a:ea typeface="ヒラギノ角ゴ ProN W3"/>
              <a:cs typeface="ヒラギノ角ゴ ProN W3"/>
              <a:sym typeface="Gill Sans" charset="0"/>
            </a:endParaRPr>
          </a:p>
          <a:p>
            <a:pPr marL="228600" indent="-22860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333399"/>
              </a:buClr>
              <a:defRPr/>
            </a:pPr>
            <a:r>
              <a:rPr lang="en-US" sz="1200" b="1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STANDING COMMITTEE CHAIRS   </a:t>
            </a:r>
          </a:p>
          <a:p>
            <a:pPr marL="228600" indent="-22860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333399"/>
              </a:buClr>
              <a:buFont typeface="Arial" pitchFamily="34" charset="0"/>
              <a:buChar char="•"/>
              <a:defRPr/>
            </a:pPr>
            <a:r>
              <a:rPr lang="en-US" sz="1200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Awards – David </a:t>
            </a:r>
            <a:r>
              <a:rPr lang="en-US" sz="1200" kern="0" dirty="0" err="1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Yeh</a:t>
            </a:r>
            <a:r>
              <a:rPr lang="en-US" sz="1200" kern="0" dirty="0">
                <a:solidFill>
                  <a:srgbClr val="FF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		
</a:t>
            </a:r>
            <a:r>
              <a:rPr lang="en-US" sz="1200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Conferences – David </a:t>
            </a:r>
            <a:r>
              <a:rPr lang="en-US" sz="1200" kern="0" dirty="0" err="1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Atienza</a:t>
            </a:r>
            <a:endParaRPr lang="en-US" sz="1200" kern="0" dirty="0">
              <a:solidFill>
                <a:srgbClr val="000000"/>
              </a:solidFill>
              <a:latin typeface="Lucida Grande"/>
              <a:ea typeface="ヒラギノ角ゴ ProN W3"/>
              <a:cs typeface="ヒラギノ角ゴ ProN W3"/>
              <a:sym typeface="Gill Sans" charset="0"/>
            </a:endParaRPr>
          </a:p>
          <a:p>
            <a:pPr marL="228600" indent="-22860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333399"/>
              </a:buClr>
              <a:buFont typeface="Arial" pitchFamily="34" charset="0"/>
              <a:buChar char="•"/>
              <a:defRPr/>
            </a:pPr>
            <a:r>
              <a:rPr lang="en-US" sz="1200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Constitution and Bylaws – Bryan </a:t>
            </a:r>
            <a:r>
              <a:rPr lang="en-US" sz="1200" kern="0" dirty="0" err="1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Ackland</a:t>
            </a:r>
            <a:r>
              <a:rPr lang="en-US" sz="1200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
Finance - </a:t>
            </a:r>
            <a:r>
              <a:rPr lang="en-US" sz="1200" kern="0" dirty="0" err="1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Shishpal</a:t>
            </a:r>
            <a:r>
              <a:rPr lang="en-US" sz="1200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Rawat</a:t>
            </a:r>
            <a:r>
              <a:rPr lang="en-US" sz="1200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
Nominations – Andreas </a:t>
            </a:r>
            <a:r>
              <a:rPr lang="en-US" sz="1200" kern="0" dirty="0" err="1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Kuehlmann</a:t>
            </a:r>
            <a:r>
              <a:rPr lang="en-US" sz="1200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	
Publications - </a:t>
            </a:r>
            <a:r>
              <a:rPr lang="en-US" sz="1200" kern="0" dirty="0" err="1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Sachin</a:t>
            </a:r>
            <a:r>
              <a:rPr lang="en-US" sz="1200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Sapatnekar</a:t>
            </a:r>
            <a:r>
              <a:rPr lang="en-US" sz="1200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 </a:t>
            </a:r>
          </a:p>
          <a:p>
            <a:pPr marL="228600" indent="-22860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333399"/>
              </a:buClr>
              <a:buFont typeface="Arial" pitchFamily="34" charset="0"/>
              <a:buChar char="•"/>
              <a:defRPr/>
            </a:pPr>
            <a:r>
              <a:rPr lang="en-US" sz="1200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Activities – Joel Phillips</a:t>
            </a:r>
            <a:endParaRPr lang="en-US" sz="1200" b="1" kern="0" dirty="0">
              <a:solidFill>
                <a:srgbClr val="000000"/>
              </a:solidFill>
              <a:latin typeface="Lucida Grande"/>
              <a:ea typeface="ヒラギノ角ゴ ProN W3"/>
              <a:cs typeface="ヒラギノ角ゴ ProN W3"/>
              <a:sym typeface="Gill Sans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92871" y="5213887"/>
            <a:ext cx="7526862" cy="111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333399"/>
              </a:buClr>
              <a:defRPr/>
            </a:pPr>
            <a:r>
              <a:rPr lang="en-US" sz="2400" b="1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Results of email vote  (Need 11 out of 21 to pass)</a:t>
            </a:r>
          </a:p>
          <a:p>
            <a:pPr marL="228600" indent="-22860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333399"/>
              </a:buClr>
              <a:buFont typeface="Wingdings" pitchFamily="2" charset="2"/>
              <a:buChar char="§"/>
              <a:defRPr/>
            </a:pPr>
            <a:r>
              <a:rPr lang="en-US" sz="2400" kern="0" dirty="0">
                <a:solidFill>
                  <a:srgbClr val="000000"/>
                </a:solidFill>
                <a:latin typeface="Lucida Grande"/>
                <a:ea typeface="ヒラギノ角ゴ ProN W3" charset="0"/>
                <a:cs typeface="ヒラギノ角ゴ ProN W3"/>
                <a:sym typeface="Gill Sans" charset="0"/>
              </a:rPr>
              <a:t>15 – For	0 – Against		0 – Abstain</a:t>
            </a:r>
            <a:endParaRPr lang="en-US" sz="2400" b="1" kern="0" dirty="0">
              <a:solidFill>
                <a:srgbClr val="000000"/>
              </a:solidFill>
              <a:latin typeface="Lucida Grande"/>
              <a:ea typeface="ヒラギノ角ゴ ProN W3"/>
              <a:cs typeface="ヒラギノ角ゴ ProN W3"/>
              <a:sym typeface="Gill Sans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6295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533401"/>
            <a:ext cx="7696200" cy="1066800"/>
          </a:xfrm>
        </p:spPr>
        <p:txBody>
          <a:bodyPr/>
          <a:lstStyle/>
          <a:p>
            <a:r>
              <a:rPr lang="en-US" sz="2800" dirty="0"/>
              <a:t>2012-2013 Technical Organization Members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10280"/>
            <a:ext cx="4114800" cy="4285720"/>
          </a:xfrm>
        </p:spPr>
        <p:txBody>
          <a:bodyPr/>
          <a:lstStyle/>
          <a:p>
            <a:pPr algn="l">
              <a:buNone/>
            </a:pPr>
            <a:r>
              <a:rPr lang="en-US" sz="1600" b="1" dirty="0">
                <a:solidFill>
                  <a:schemeClr val="tx1"/>
                </a:solidFill>
              </a:rPr>
              <a:t>Sponsoring Societies: 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  APS – 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  CS – 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  CAS – Georges </a:t>
            </a:r>
            <a:r>
              <a:rPr lang="en-US" sz="1600" b="1" dirty="0" err="1">
                <a:solidFill>
                  <a:schemeClr val="tx1"/>
                </a:solidFill>
              </a:rPr>
              <a:t>Gielen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 err="1">
                <a:solidFill>
                  <a:schemeClr val="tx1"/>
                </a:solidFill>
              </a:rPr>
              <a:t>Enrico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Macii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  EDS – 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  MTT – David Root, Michal </a:t>
            </a:r>
            <a:r>
              <a:rPr lang="en-US" sz="1600" b="1" dirty="0" err="1">
                <a:solidFill>
                  <a:schemeClr val="tx1"/>
                </a:solidFill>
              </a:rPr>
              <a:t>Odyniec</a:t>
            </a:r>
            <a:endParaRPr lang="en-US" sz="1600" b="1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  SSCS – 	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			</a:t>
            </a:r>
          </a:p>
          <a:p>
            <a:pPr algn="l">
              <a:buNone/>
            </a:pPr>
            <a:r>
              <a:rPr lang="en-US" sz="1600" b="1" dirty="0">
                <a:solidFill>
                  <a:schemeClr val="tx1"/>
                </a:solidFill>
              </a:rPr>
              <a:t>Conferences: 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  DAC – 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  ICCAD – </a:t>
            </a:r>
            <a:r>
              <a:rPr lang="en-US" sz="1600" b="1" dirty="0" err="1">
                <a:solidFill>
                  <a:schemeClr val="tx1"/>
                </a:solidFill>
              </a:rPr>
              <a:t>Jeorg</a:t>
            </a:r>
            <a:r>
              <a:rPr lang="en-US" sz="1600" b="1" dirty="0">
                <a:solidFill>
                  <a:schemeClr val="tx1"/>
                </a:solidFill>
              </a:rPr>
              <a:t> Henkel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  DATE (new) – Bernard </a:t>
            </a:r>
            <a:r>
              <a:rPr lang="en-US" sz="1600" b="1" dirty="0" err="1">
                <a:solidFill>
                  <a:schemeClr val="tx1"/>
                </a:solidFill>
              </a:rPr>
              <a:t>Courtois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38335" y="1776414"/>
            <a:ext cx="3530600" cy="3828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333399"/>
              </a:buClr>
              <a:defRPr/>
            </a:pPr>
            <a:r>
              <a:rPr lang="en-US" sz="1600" b="1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Publications: </a:t>
            </a:r>
          </a:p>
          <a:p>
            <a:pPr marL="228600" indent="-22860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333399"/>
              </a:buClr>
              <a:buFont typeface="Arial" pitchFamily="34" charset="0"/>
              <a:buChar char="•"/>
              <a:defRPr/>
            </a:pPr>
            <a:r>
              <a:rPr lang="en-US" sz="1600" b="1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T-CAD – </a:t>
            </a:r>
            <a:r>
              <a:rPr lang="en-US" sz="1600" b="1" kern="0" dirty="0" err="1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Sachin</a:t>
            </a:r>
            <a:r>
              <a:rPr lang="en-US" sz="1600" b="1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 </a:t>
            </a:r>
            <a:r>
              <a:rPr lang="en-US" sz="1600" b="1" kern="0" dirty="0" err="1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Sapatnekar</a:t>
            </a:r>
            <a:r>
              <a:rPr lang="en-US" sz="1600" b="1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 </a:t>
            </a:r>
          </a:p>
          <a:p>
            <a:pPr marL="228600" indent="-22860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333399"/>
              </a:buClr>
              <a:buFont typeface="Arial" pitchFamily="34" charset="0"/>
              <a:buChar char="•"/>
              <a:defRPr/>
            </a:pPr>
            <a:r>
              <a:rPr lang="en-US" sz="1600" b="1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D&amp;T – </a:t>
            </a:r>
            <a:r>
              <a:rPr lang="en-US" sz="1600" b="1" kern="0" dirty="0" err="1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Krishnendu</a:t>
            </a:r>
            <a:r>
              <a:rPr lang="en-US" sz="1600" b="1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 </a:t>
            </a:r>
            <a:r>
              <a:rPr lang="en-US" sz="1600" b="1" kern="0" dirty="0" err="1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Chakrabarty</a:t>
            </a:r>
            <a:endParaRPr lang="en-US" sz="1600" kern="0" dirty="0">
              <a:solidFill>
                <a:srgbClr val="000000"/>
              </a:solidFill>
              <a:latin typeface="Lucida Grande"/>
              <a:ea typeface="ヒラギノ角ゴ ProN W3" charset="0"/>
              <a:cs typeface="ヒラギノ角ゴ ProN W3"/>
              <a:sym typeface="Gill Sans" charset="0"/>
            </a:endParaRPr>
          </a:p>
          <a:p>
            <a:pPr marL="228600" indent="-22860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333399"/>
              </a:buClr>
              <a:buFont typeface="Arial" pitchFamily="34" charset="0"/>
              <a:buChar char="•"/>
              <a:defRPr/>
            </a:pPr>
            <a:r>
              <a:rPr lang="en-US" sz="1600" b="1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ESL (new) – </a:t>
            </a:r>
          </a:p>
          <a:p>
            <a:pPr marL="228600" indent="-22860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333399"/>
              </a:buClr>
              <a:defRPr/>
            </a:pPr>
            <a:r>
              <a:rPr lang="en-US" sz="1600" b="1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		</a:t>
            </a:r>
          </a:p>
          <a:p>
            <a:pPr marL="228600" indent="-22860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333399"/>
              </a:buClr>
              <a:defRPr/>
            </a:pPr>
            <a:r>
              <a:rPr lang="en-US" sz="1600" b="1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Technical Committees: </a:t>
            </a:r>
          </a:p>
          <a:p>
            <a:pPr marL="228600" indent="-22860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333399"/>
              </a:buClr>
              <a:buFont typeface="Arial" pitchFamily="34" charset="0"/>
              <a:buChar char="•"/>
              <a:defRPr/>
            </a:pPr>
            <a:r>
              <a:rPr lang="en-US" sz="1600" b="1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CANDE – </a:t>
            </a:r>
            <a:r>
              <a:rPr lang="en-US" sz="1600" b="1" kern="0" dirty="0" err="1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Farinaz</a:t>
            </a:r>
            <a:r>
              <a:rPr lang="en-US" sz="1600" b="1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 </a:t>
            </a:r>
            <a:r>
              <a:rPr lang="en-US" sz="1600" b="1" kern="0" dirty="0" err="1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Koushanfar</a:t>
            </a:r>
            <a:endParaRPr lang="en-US" sz="1600" b="1" kern="0" dirty="0">
              <a:solidFill>
                <a:srgbClr val="000000"/>
              </a:solidFill>
              <a:latin typeface="Lucida Grande"/>
              <a:ea typeface="ヒラギノ角ゴ ProN W3"/>
              <a:cs typeface="ヒラギノ角ゴ ProN W3"/>
              <a:sym typeface="Gill Sans" charset="0"/>
            </a:endParaRPr>
          </a:p>
          <a:p>
            <a:pPr marL="228600" indent="-22860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333399"/>
              </a:buClr>
              <a:buFont typeface="Arial" pitchFamily="34" charset="0"/>
              <a:buChar char="•"/>
              <a:defRPr/>
            </a:pPr>
            <a:r>
              <a:rPr lang="en-US" sz="1600" b="1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DATC – Yuan </a:t>
            </a:r>
            <a:r>
              <a:rPr lang="en-US" sz="1600" b="1" kern="0" dirty="0" err="1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Xie</a:t>
            </a:r>
            <a:r>
              <a:rPr lang="en-US" sz="1600" b="1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 </a:t>
            </a:r>
          </a:p>
          <a:p>
            <a:pPr marL="228600" indent="-22860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333399"/>
              </a:buClr>
              <a:buFont typeface="Arial" pitchFamily="34" charset="0"/>
              <a:buChar char="•"/>
              <a:defRPr/>
            </a:pPr>
            <a:r>
              <a:rPr lang="en-US" sz="1600" b="1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DTC – 2012 Chair</a:t>
            </a:r>
          </a:p>
          <a:p>
            <a:pPr marL="228600" indent="-22860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333399"/>
              </a:buClr>
              <a:buFont typeface="Arial" pitchFamily="34" charset="0"/>
              <a:buChar char="•"/>
              <a:defRPr/>
            </a:pPr>
            <a:r>
              <a:rPr lang="en-US" sz="1600" b="1" kern="0" dirty="0">
                <a:solidFill>
                  <a:srgbClr val="000000"/>
                </a:solidFill>
                <a:latin typeface="Lucida Grande"/>
                <a:ea typeface="ヒラギノ角ゴ ProN W3" charset="0"/>
                <a:cs typeface="ヒラギノ角ゴ ProN W3"/>
                <a:sym typeface="Gill Sans" charset="0"/>
              </a:rPr>
              <a:t>TTTC</a:t>
            </a:r>
            <a:r>
              <a:rPr lang="en-US" sz="1600" kern="0" dirty="0">
                <a:solidFill>
                  <a:srgbClr val="000000"/>
                </a:solidFill>
                <a:latin typeface="Lucida Grande"/>
                <a:ea typeface="ヒラギノ角ゴ ProN W3" charset="0"/>
                <a:cs typeface="ヒラギノ角ゴ ProN W3"/>
                <a:sym typeface="Gill Sans" charset="0"/>
              </a:rPr>
              <a:t> </a:t>
            </a:r>
            <a:r>
              <a:rPr lang="en-US" sz="1600" b="1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(new) – </a:t>
            </a:r>
            <a:r>
              <a:rPr lang="en-US" sz="1600" b="1" kern="0" dirty="0" err="1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Adit</a:t>
            </a:r>
            <a:r>
              <a:rPr lang="en-US" sz="1600" b="1" kern="0" dirty="0">
                <a:solidFill>
                  <a:srgbClr val="000000"/>
                </a:solidFill>
                <a:latin typeface="Lucida Grande"/>
                <a:ea typeface="ヒラギノ角ゴ ProN W3"/>
                <a:cs typeface="ヒラギノ角ゴ ProN W3"/>
                <a:sym typeface="Gill Sans" charset="0"/>
              </a:rPr>
              <a:t> Singh</a:t>
            </a:r>
          </a:p>
          <a:p>
            <a:pPr marL="228600" indent="-22860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333399"/>
              </a:buClr>
              <a:buFont typeface="Wingdings" pitchFamily="2" charset="2"/>
              <a:buChar char="§"/>
              <a:defRPr/>
            </a:pPr>
            <a:endParaRPr lang="en-US" sz="1600" b="1" kern="0" dirty="0">
              <a:solidFill>
                <a:srgbClr val="000000"/>
              </a:solidFill>
              <a:latin typeface="Lucida Grande"/>
              <a:ea typeface="ヒラギノ角ゴ ProN W3"/>
              <a:cs typeface="ヒラギノ角ゴ ProN W3"/>
              <a:sym typeface="Gill Sans" charset="0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604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- Title Slide">
  <a:themeElements>
    <a:clrScheme name="Default - 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236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Calibri</vt:lpstr>
      <vt:lpstr>Calibri Light</vt:lpstr>
      <vt:lpstr>Gill Sans</vt:lpstr>
      <vt:lpstr>Lucida Grande</vt:lpstr>
      <vt:lpstr>Tahoma</vt:lpstr>
      <vt:lpstr>Wingdings</vt:lpstr>
      <vt:lpstr>Office Theme</vt:lpstr>
      <vt:lpstr>SRC</vt:lpstr>
      <vt:lpstr>1_Blue Pearl DeLuxe</vt:lpstr>
      <vt:lpstr>Default - Title Slide</vt:lpstr>
      <vt:lpstr>PowerPoint Presentation</vt:lpstr>
      <vt:lpstr>2012-2013 Elections</vt:lpstr>
      <vt:lpstr>2012-2013 Technical Organization Members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30</cp:revision>
  <dcterms:created xsi:type="dcterms:W3CDTF">2022-06-09T15:14:19Z</dcterms:created>
  <dcterms:modified xsi:type="dcterms:W3CDTF">2022-06-09T16:03:28Z</dcterms:modified>
</cp:coreProperties>
</file>