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0" r:id="rId3"/>
    <p:sldMasterId id="2147483682" r:id="rId4"/>
  </p:sldMasterIdLst>
  <p:notesMasterIdLst>
    <p:notesMasterId r:id="rId8"/>
  </p:notesMasterIdLst>
  <p:sldIdLst>
    <p:sldId id="1145" r:id="rId5"/>
    <p:sldId id="1096" r:id="rId6"/>
    <p:sldId id="109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B57C6-860C-46AA-9A9F-6BD5EA735C9E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CAA84-DC94-43EE-8A62-4832C6E52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7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F0E3E-21D3-31A8-C27E-A993B9CC4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F36DB1-F579-4D82-6CD0-4257D770F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68C52-24AE-B080-B671-30C0EF1C2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2D4F1-FBF3-FF6B-748E-4EE24A7C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EB8AB-A917-1235-873E-4FEC1804B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4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42A08-5789-A157-793A-DD36A0F97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61A81-13B8-706A-B4DB-A47A8F3CA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88FB9-5F7C-02E2-ED6B-C8D979E40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37035-6A67-67A8-94FA-B7C8AB309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297B5-97E8-9219-2BD3-08BCE5060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C5D34-2A5A-753E-F1DB-5DE57493E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A8E232-67A7-1DD3-D547-4672765ED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4E895-A260-84DB-62DC-8096BD071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71E7B-ED8A-A560-AD18-18C84D2A6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1C117-E9DA-31DB-DE33-3B60CA612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49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0" y="3276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5" name="Picture 8" descr="CEDAlogoCol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801" y="838200"/>
            <a:ext cx="7897284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1" y="3886200"/>
            <a:ext cx="10363200" cy="579438"/>
          </a:xfrm>
        </p:spPr>
        <p:txBody>
          <a:bodyPr wrap="square" anchor="b">
            <a:spAutoFit/>
          </a:bodyPr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7601" y="5105401"/>
            <a:ext cx="10363200" cy="519113"/>
          </a:xfrm>
        </p:spPr>
        <p:txBody>
          <a:bodyPr/>
          <a:lstStyle>
            <a:lvl1pPr marL="0" indent="0" algn="ctr">
              <a:buFont typeface="Wingdings" charset="2"/>
              <a:buNone/>
              <a:defRPr>
                <a:solidFill>
                  <a:srgbClr val="6578A2"/>
                </a:solidFill>
              </a:defRPr>
            </a:lvl1pPr>
          </a:lstStyle>
          <a:p>
            <a:r>
              <a:rPr lang="en-US"/>
              <a:t>Subtitle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0962218" y="6435725"/>
            <a:ext cx="1071033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>
                <a:solidFill>
                  <a:srgbClr val="E51837"/>
                </a:solidFill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08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46482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80FE5-F6A4-4408-9D64-7361C7D3C1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29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 sz="3600" b="1" cap="small" baseline="0"/>
            </a:lvl1pPr>
          </a:lstStyle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j-lt"/>
                <a:ea typeface="MS PGothic" pitchFamily="34" charset="-128"/>
              </a:rPr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 algn="ctr">
              <a:spcAft>
                <a:spcPts val="1200"/>
              </a:spcAft>
              <a:buNone/>
              <a:def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-12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Click to edit Master title style</a:t>
            </a:r>
          </a:p>
          <a:p>
            <a:pPr lvl="0"/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42220-7FDF-4CE8-8A03-14384AFC49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15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FF5684-82FC-4091-8ED3-85161EC077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69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CE70A-5F06-4FCD-8800-B7B1AFE74A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6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A793C-B2FF-40D2-AA08-30DB1590CF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37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61BF1-5648-4B97-B973-4482831CC4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69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19144-DA24-4577-B593-7F31D12A1F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9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CA266-4CB5-6127-1729-7721CC5C7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208CC-DD98-AB03-62EC-33056E97D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F7765-7766-605D-C228-55E21D0F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8267E-9BAC-1AFE-1BB2-C4B39EB7F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40DE5-B4FE-DF4D-14C9-F19DDBF4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51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08A0A-9EE6-4522-B414-FEFF62E946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64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blackWhite">
          <a:xfrm>
            <a:off x="0" y="0"/>
            <a:ext cx="12192000" cy="1690688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pic>
        <p:nvPicPr>
          <p:cNvPr id="5" name="Picture 9" descr="CEDAlogoColor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8564033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7253" name="Rectangle 5"/>
          <p:cNvSpPr>
            <a:spLocks noGrp="1" noChangeArrowheads="1"/>
          </p:cNvSpPr>
          <p:nvPr>
            <p:ph type="ctrTitle"/>
          </p:nvPr>
        </p:nvSpPr>
        <p:spPr bwMode="black">
          <a:xfrm>
            <a:off x="520701" y="2493964"/>
            <a:ext cx="10606617" cy="1470025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77254" name="Rectangle 6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043364"/>
            <a:ext cx="8534400" cy="998537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-108" charset="2"/>
              <a:buNone/>
              <a:defRPr b="0">
                <a:solidFill>
                  <a:srgbClr val="0000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04800" y="6221413"/>
            <a:ext cx="3862917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D1D38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7188200" y="6221413"/>
            <a:ext cx="2159000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A3ADFA8-FE0E-4C21-9EF8-A745CA6B4666}" type="datetime1">
              <a:rPr lang="en-US"/>
              <a:pPr>
                <a:defRPr/>
              </a:pPr>
              <a:t>6/9/2022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72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</a:t>
            </a:r>
            <a:r>
              <a:rPr lang="it-IT" dirty="0" err="1"/>
              <a:t>title</a:t>
            </a:r>
            <a:r>
              <a:rPr lang="it-IT" dirty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5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42032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76414"/>
            <a:ext cx="5082117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8" y="1776414"/>
            <a:ext cx="5082116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852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4772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058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 err="1"/>
              <a:t>Secondlevel</a:t>
            </a:r>
            <a:endParaRPr lang="it-IT" dirty="0"/>
          </a:p>
          <a:p>
            <a:pPr lvl="2"/>
            <a:r>
              <a:rPr lang="it-IT" dirty="0" err="1"/>
              <a:t>Thirdlevel</a:t>
            </a:r>
            <a:endParaRPr lang="it-IT" dirty="0"/>
          </a:p>
          <a:p>
            <a:pPr lvl="3"/>
            <a:r>
              <a:rPr lang="it-IT" dirty="0" err="1"/>
              <a:t>Fourthlevel</a:t>
            </a:r>
            <a:endParaRPr lang="it-IT" dirty="0"/>
          </a:p>
          <a:p>
            <a:pPr lvl="4"/>
            <a:r>
              <a:rPr lang="it-IT" dirty="0" err="1"/>
              <a:t>Fifthlevel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7058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218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4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48577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91352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4128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DB287-CA0A-9C18-0937-0EA3B0E54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9E9D9-8C15-9807-CFA1-CCDAE1D6B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7ED7C-28E4-DCF0-8D61-94650BE9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24CE6-C138-A5F6-E598-AB37EF84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0B67F-397E-2521-5AD3-1F606032C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041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00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13233" y="871538"/>
            <a:ext cx="2768600" cy="4806950"/>
          </a:xfrm>
        </p:spPr>
        <p:txBody>
          <a:bodyPr vert="eaVert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318" y="871538"/>
            <a:ext cx="8104716" cy="4806950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663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02534643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4701871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7986867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76414"/>
            <a:ext cx="5082117" cy="5081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8" y="1776414"/>
            <a:ext cx="5082116" cy="5081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9258514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92232011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55061626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3502205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197824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EEA10-A724-0304-B0CE-D7E308D34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B3297-39C4-4945-BB20-5D8071A97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D7566-CCEB-5FBB-982D-C1C263346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709DD-121D-CC97-33AE-F82EF8D33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3FAE7-8486-A68A-C51D-13A9B31B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6A687-C1B8-FC8F-01AE-B65E8969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680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8246061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3425560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4833" y="0"/>
            <a:ext cx="2667000" cy="6858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0"/>
            <a:ext cx="7802033" cy="685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1701609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DED1B-A878-AD98-663C-9EB670A84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2080E-8813-81A4-F651-15114E90D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9DEEF-4F46-0D06-AEE5-F91E7CD3F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98D04A-B088-6376-CA8D-B8C4E371D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48760D-C36C-9C17-7277-1F125D80E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3CF413-A497-26D9-0277-5D12BF4DB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ADE8AA-F5E5-4437-90ED-2461BB55F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9D64A2-581A-F4E0-55B3-234EFADFF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3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05858-7C59-4F91-924E-4C3D55D0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AB693-A380-A434-8262-36683396A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B277E-3D3E-2815-0205-21D4DCF6A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547E5-543D-1D14-196C-EFE91B640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4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2C251B-1786-0A7B-2C21-2E4082CB4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EDC2E-5B83-B950-46F7-4856A7A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D9BB4-33AF-FC09-7A9B-F6351A04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2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9AECC-6A42-94DA-9BFE-A49375B41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13A5B-C9BB-E37C-97FC-5C5DC6E29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BA259-5AC9-B208-EE0B-9052EE43A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DCB00-866D-7997-C839-FCBF38586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40334-73BE-89B6-2E49-151834CA8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905E7-4461-D160-2538-70B72001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5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842D6-2B26-2DEA-9757-450DEB47C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E9EDCE-B96F-BA84-9139-F2472ACB9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7825CE-0FDB-42C9-21D7-777C8084B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DAFA7-EB47-E9DD-2728-0AF7CFBFF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71215-885C-2BF8-1805-85D4AA56E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0BAED-85E8-CE2A-4B9B-24CEACDFD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5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E4361E-C04D-7D5A-5526-F2219FAAF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6894D-FE22-57C8-543F-BC201D1BE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D677F-BABE-7D08-A3A4-9B2CE9672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8803C-1D93-D720-4EA9-B8AC62498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BD7FA-8CDE-4662-A047-BCBBC5747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1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6200"/>
            <a:ext cx="1048173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11582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477000"/>
            <a:ext cx="117686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400" b="0">
                <a:solidFill>
                  <a:srgbClr val="002D62"/>
                </a:solidFill>
              </a:defRPr>
            </a:lvl1pPr>
          </a:lstStyle>
          <a:p>
            <a:fld id="{69E833DE-8EDD-4C46-8D59-275092CA30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0" y="990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1030" name="Picture 10" descr="CEDA_Log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211888"/>
            <a:ext cx="27432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3200" y="6477000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1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10000"/>
        <a:buFont typeface="Wingdings" pitchFamily="2" charset="2"/>
        <a:buChar char="§"/>
        <a:defRPr sz="2400">
          <a:solidFill>
            <a:srgbClr val="002D62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Font typeface="Wingdings" pitchFamily="2" charset="2"/>
        <a:buChar char="§"/>
        <a:defRPr sz="2000">
          <a:solidFill>
            <a:srgbClr val="6D7FA7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5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SzPct val="95000"/>
        <a:buChar char="•"/>
        <a:defRPr>
          <a:solidFill>
            <a:srgbClr val="6D7FA7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05318" y="871539"/>
            <a:ext cx="1099396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 Title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776414"/>
            <a:ext cx="10367433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76231" name="Rectangle 7"/>
          <p:cNvSpPr>
            <a:spLocks noChangeArrowheads="1"/>
          </p:cNvSpPr>
          <p:nvPr/>
        </p:nvSpPr>
        <p:spPr bwMode="black">
          <a:xfrm>
            <a:off x="7632701" y="6499226"/>
            <a:ext cx="440901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1000" b="0">
                <a:solidFill>
                  <a:srgbClr val="FFFFFF"/>
                </a:solidFill>
              </a:rPr>
              <a:t>© 2006 IBM Corporation</a:t>
            </a:r>
          </a:p>
        </p:txBody>
      </p:sp>
      <p:sp>
        <p:nvSpPr>
          <p:cNvPr id="1076237" name="Line 13"/>
          <p:cNvSpPr>
            <a:spLocks noChangeShapeType="1"/>
          </p:cNvSpPr>
          <p:nvPr/>
        </p:nvSpPr>
        <p:spPr bwMode="black">
          <a:xfrm>
            <a:off x="1320800" y="6480175"/>
            <a:ext cx="0" cy="1920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 pitchFamily="-108" charset="0"/>
              <a:cs typeface="+mn-cs"/>
            </a:endParaRPr>
          </a:p>
        </p:txBody>
      </p:sp>
      <p:sp>
        <p:nvSpPr>
          <p:cNvPr id="1076238" name="Rectangle 14"/>
          <p:cNvSpPr>
            <a:spLocks noChangeArrowheads="1"/>
          </p:cNvSpPr>
          <p:nvPr userDrawn="1"/>
        </p:nvSpPr>
        <p:spPr bwMode="blackWhite">
          <a:xfrm>
            <a:off x="0" y="0"/>
            <a:ext cx="12192000" cy="433388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pic>
        <p:nvPicPr>
          <p:cNvPr id="1031" name="Picture 8" descr="CEDAlogoColor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9958917" y="0"/>
            <a:ext cx="2233083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855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9pPr>
    </p:titleStyle>
    <p:bodyStyle>
      <a:lvl1pPr marL="228600" indent="-228600" algn="l" rtl="0" eaLnBrk="0" fontAlgn="base" hangingPunct="0">
        <a:spcBef>
          <a:spcPct val="35000"/>
        </a:spcBef>
        <a:spcAft>
          <a:spcPct val="15000"/>
        </a:spcAft>
        <a:buClr>
          <a:schemeClr val="accent2"/>
        </a:buClr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7013" algn="l" rtl="0" eaLnBrk="0" fontAlgn="base" hangingPunct="0">
        <a:spcBef>
          <a:spcPct val="25000"/>
        </a:spcBef>
        <a:spcAft>
          <a:spcPct val="15000"/>
        </a:spcAft>
        <a:buClr>
          <a:schemeClr val="accent2"/>
        </a:buClr>
        <a:buFont typeface="Arial" charset="0"/>
        <a:buChar char="–"/>
        <a:defRPr sz="2200">
          <a:solidFill>
            <a:schemeClr val="tx1"/>
          </a:solidFill>
          <a:latin typeface="+mn-lt"/>
          <a:ea typeface="+mn-ea"/>
          <a:cs typeface="+mn-cs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91281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1"/>
            <a:ext cx="10028767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 Bold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776414"/>
            <a:ext cx="10367433" cy="508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 Bold" charset="0"/>
              </a:rPr>
              <a:t>Click to edit Master text styles</a:t>
            </a:r>
          </a:p>
          <a:p>
            <a:pPr lvl="1"/>
            <a:r>
              <a:rPr lang="en-US">
                <a:sym typeface="Arial" pitchFamily="34" charset="0"/>
              </a:rPr>
              <a:t>Second level</a:t>
            </a:r>
          </a:p>
          <a:p>
            <a:pPr lvl="2"/>
            <a:r>
              <a:rPr lang="en-US">
                <a:sym typeface="Arial" pitchFamily="34" charset="0"/>
              </a:rPr>
              <a:t>Third level</a:t>
            </a:r>
          </a:p>
          <a:p>
            <a:pPr lvl="3"/>
            <a:r>
              <a:rPr lang="en-US">
                <a:sym typeface="Arial" pitchFamily="34" charset="0"/>
              </a:rPr>
              <a:t>Fourth level</a:t>
            </a:r>
          </a:p>
          <a:p>
            <a:pPr lvl="4"/>
            <a:r>
              <a:rPr lang="en-US">
                <a:sym typeface="Arial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4602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+mj-lt"/>
          <a:ea typeface="+mj-ea"/>
          <a:cs typeface="+mj-cs"/>
          <a:sym typeface="Arial Bold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9pPr>
    </p:titleStyle>
    <p:bodyStyle>
      <a:lvl1pPr marL="228600" indent="-228600" algn="l" rtl="0" fontAlgn="base">
        <a:spcBef>
          <a:spcPts val="1000"/>
        </a:spcBef>
        <a:spcAft>
          <a:spcPct val="0"/>
        </a:spcAft>
        <a:buClr>
          <a:srgbClr val="0000FF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  <a:sym typeface="Arial Bold" charset="0"/>
        </a:defRPr>
      </a:lvl1pPr>
      <a:lvl2pPr marL="419100" indent="-228600" algn="l" rtl="0" fontAlgn="base">
        <a:spcBef>
          <a:spcPts val="7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–"/>
        <a:defRPr sz="22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2pPr>
      <a:lvl3pPr marL="644525" indent="-225425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•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3pPr>
      <a:lvl4pPr marL="874713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–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4pPr>
      <a:lvl5pPr marL="11049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5pPr>
      <a:lvl6pPr marL="15621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6pPr>
      <a:lvl7pPr marL="20193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7pPr>
      <a:lvl8pPr marL="24765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8pPr>
      <a:lvl9pPr marL="29337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1"/>
          <p:cNvSpPr>
            <a:spLocks/>
          </p:cNvSpPr>
          <p:nvPr/>
        </p:nvSpPr>
        <p:spPr bwMode="auto">
          <a:xfrm>
            <a:off x="7253288" y="6499225"/>
            <a:ext cx="3314700" cy="2159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FFFFFF"/>
                </a:solidFill>
                <a:latin typeface="Arial" pitchFamily="34" charset="0"/>
                <a:ea typeface="ヒラギノ角ゴ ProN W3" charset="0"/>
                <a:cs typeface="Arial" pitchFamily="34" charset="0"/>
                <a:sym typeface="Arial" pitchFamily="34" charset="0"/>
              </a:rPr>
              <a:t>© 2006 IBM Corporation</a:t>
            </a:r>
          </a:p>
        </p:txBody>
      </p:sp>
      <p:sp>
        <p:nvSpPr>
          <p:cNvPr id="71682" name="Line 2"/>
          <p:cNvSpPr>
            <a:spLocks noChangeShapeType="1"/>
          </p:cNvSpPr>
          <p:nvPr/>
        </p:nvSpPr>
        <p:spPr bwMode="auto">
          <a:xfrm>
            <a:off x="2514600" y="6480175"/>
            <a:ext cx="0" cy="192088"/>
          </a:xfrm>
          <a:prstGeom prst="line">
            <a:avLst/>
          </a:prstGeom>
          <a:noFill/>
          <a:ln w="9525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71683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716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 bwMode="auto">
          <a:xfrm>
            <a:off x="2209800" y="2130426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800" kern="0" dirty="0">
                <a:solidFill>
                  <a:srgbClr val="1E3AF8"/>
                </a:solidFill>
                <a:latin typeface="Arial Bold"/>
                <a:ea typeface="ヒラギノ角ゴ ProN W6"/>
                <a:cs typeface="ヒラギノ角ゴ ProN W6"/>
                <a:sym typeface="Arial Bold" charset="0"/>
              </a:rPr>
              <a:t>MTT</a:t>
            </a:r>
            <a:br>
              <a:rPr lang="en-US" sz="3200" kern="0" dirty="0">
                <a:solidFill>
                  <a:srgbClr val="0000FF"/>
                </a:solidFill>
                <a:latin typeface="Arial Bold"/>
                <a:ea typeface="ヒラギノ角ゴ ProN W6"/>
                <a:cs typeface="ヒラギノ角ゴ ProN W6"/>
                <a:sym typeface="Arial Bold" charset="0"/>
              </a:rPr>
            </a:br>
            <a:endParaRPr lang="en-US" sz="3200" kern="0" dirty="0">
              <a:solidFill>
                <a:srgbClr val="0000FF"/>
              </a:solidFill>
              <a:latin typeface="Arial Bold"/>
              <a:ea typeface="ヒラギノ角ゴ ProN W6"/>
              <a:cs typeface="ヒラギノ角ゴ ProN W6"/>
              <a:sym typeface="Arial Bold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2895600" y="3886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28600" indent="-228600" algn="ctr" fontAlgn="base">
              <a:spcBef>
                <a:spcPts val="1000"/>
              </a:spcBef>
              <a:spcAft>
                <a:spcPct val="0"/>
              </a:spcAft>
              <a:buClr>
                <a:srgbClr val="0000FF"/>
              </a:buClr>
              <a:buSzPct val="100000"/>
              <a:defRPr/>
            </a:pPr>
            <a:r>
              <a:rPr lang="en-US" sz="2400" kern="0" dirty="0">
                <a:solidFill>
                  <a:srgbClr val="0000FF"/>
                </a:solidFill>
                <a:latin typeface="Arial Bold"/>
                <a:ea typeface="ヒラギノ角ゴ ProN W6"/>
                <a:cs typeface="ヒラギノ角ゴ ProN W6"/>
                <a:sym typeface="Arial Bold" charset="0"/>
              </a:rPr>
              <a:t>David Root,   </a:t>
            </a:r>
            <a:r>
              <a:rPr lang="en-US" sz="2400" kern="0" dirty="0" err="1">
                <a:solidFill>
                  <a:srgbClr val="0000FF"/>
                </a:solidFill>
                <a:latin typeface="Arial Bold"/>
                <a:ea typeface="ヒラギノ角ゴ ProN W6"/>
                <a:cs typeface="ヒラギノ角ゴ ProN W6"/>
                <a:sym typeface="Arial Bold" charset="0"/>
              </a:rPr>
              <a:t>Michał</a:t>
            </a:r>
            <a:r>
              <a:rPr lang="en-US" sz="2400" kern="0" dirty="0">
                <a:solidFill>
                  <a:srgbClr val="0000FF"/>
                </a:solidFill>
                <a:latin typeface="Arial Bold"/>
                <a:ea typeface="ヒラギノ角ゴ ProN W6"/>
                <a:cs typeface="ヒラギノ角ゴ ProN W6"/>
                <a:sym typeface="Arial Bold" charset="0"/>
              </a:rPr>
              <a:t> </a:t>
            </a:r>
            <a:r>
              <a:rPr lang="en-US" sz="2400" kern="0" dirty="0" err="1">
                <a:solidFill>
                  <a:srgbClr val="0000FF"/>
                </a:solidFill>
                <a:latin typeface="Arial Bold"/>
                <a:ea typeface="ヒラギノ角ゴ ProN W6"/>
                <a:cs typeface="ヒラギノ角ゴ ProN W6"/>
                <a:sym typeface="Arial Bold" charset="0"/>
              </a:rPr>
              <a:t>Odyniec</a:t>
            </a:r>
            <a:endParaRPr lang="en-US" sz="2400" kern="0" dirty="0">
              <a:solidFill>
                <a:srgbClr val="0000FF"/>
              </a:solidFill>
              <a:latin typeface="Arial Bold"/>
              <a:ea typeface="ヒラギノ角ゴ ProN W6"/>
              <a:cs typeface="ヒラギノ角ゴ ProN W6"/>
              <a:sym typeface="Arial Bold" charset="0"/>
            </a:endParaRPr>
          </a:p>
        </p:txBody>
      </p:sp>
      <p:sp>
        <p:nvSpPr>
          <p:cNvPr id="11" name="Rectangle 1"/>
          <p:cNvSpPr>
            <a:spLocks/>
          </p:cNvSpPr>
          <p:nvPr/>
        </p:nvSpPr>
        <p:spPr bwMode="auto">
          <a:xfrm>
            <a:off x="1524000" y="0"/>
            <a:ext cx="9156700" cy="16906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1" y="0"/>
            <a:ext cx="6423025" cy="16827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8915089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677988" y="491070"/>
            <a:ext cx="8075612" cy="461431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MTT Activities,     CEDA BoG Meeting, November 6, 2011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752600" y="1028700"/>
            <a:ext cx="8763000" cy="582930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MTT - Conferences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IMS June,  </a:t>
            </a:r>
            <a:r>
              <a:rPr lang="en-US" dirty="0" err="1">
                <a:solidFill>
                  <a:srgbClr val="0070C0"/>
                </a:solidFill>
              </a:rPr>
              <a:t>EuMW</a:t>
            </a:r>
            <a:r>
              <a:rPr lang="en-US" dirty="0">
                <a:solidFill>
                  <a:srgbClr val="0070C0"/>
                </a:solidFill>
              </a:rPr>
              <a:t> October,  APMC December, 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RWW  (Radio Wireless Week) January, ARFTG (June + Dec),</a:t>
            </a:r>
          </a:p>
          <a:p>
            <a:r>
              <a:rPr lang="en-US" dirty="0">
                <a:solidFill>
                  <a:srgbClr val="0070C0"/>
                </a:solidFill>
              </a:rPr>
              <a:t>IMS trends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Materials, “</a:t>
            </a:r>
            <a:r>
              <a:rPr lang="en-US" dirty="0" err="1">
                <a:solidFill>
                  <a:srgbClr val="0070C0"/>
                </a:solidFill>
              </a:rPr>
              <a:t>multiphysics</a:t>
            </a:r>
            <a:r>
              <a:rPr lang="en-US" dirty="0">
                <a:solidFill>
                  <a:srgbClr val="0070C0"/>
                </a:solidFill>
              </a:rPr>
              <a:t>’: circuits + temperature + fields,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EM simulation - low frequency transition, </a:t>
            </a:r>
          </a:p>
          <a:p>
            <a:r>
              <a:rPr lang="en-US" dirty="0">
                <a:solidFill>
                  <a:srgbClr val="0070C0"/>
                </a:solidFill>
              </a:rPr>
              <a:t>DML/Speakers Bureau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3-4 DMLs appointed each year (20 candidates in 2011)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</a:rPr>
              <a:t>Device Modeling (D. Root, J. Wood, C. Snowden), 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</a:rPr>
              <a:t>Near Field Imaging (N. Nikolova), 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</a:rPr>
              <a:t>Microwave </a:t>
            </a:r>
            <a:r>
              <a:rPr lang="en-US" sz="2000" dirty="0" err="1">
                <a:solidFill>
                  <a:srgbClr val="0070C0"/>
                </a:solidFill>
              </a:rPr>
              <a:t>Modelling</a:t>
            </a:r>
            <a:r>
              <a:rPr lang="en-US" sz="2000" dirty="0">
                <a:solidFill>
                  <a:srgbClr val="0070C0"/>
                </a:solidFill>
              </a:rPr>
              <a:t> (</a:t>
            </a:r>
            <a:r>
              <a:rPr lang="en-US" sz="2000" dirty="0" err="1">
                <a:solidFill>
                  <a:srgbClr val="0070C0"/>
                </a:solidFill>
              </a:rPr>
              <a:t>J.Bandler</a:t>
            </a:r>
            <a:r>
              <a:rPr lang="en-US" sz="2000" dirty="0">
                <a:solidFill>
                  <a:srgbClr val="0070C0"/>
                </a:solidFill>
              </a:rPr>
              <a:t>, M. Steer)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</a:rPr>
              <a:t>Nonlinear Dynamics (</a:t>
            </a:r>
            <a:r>
              <a:rPr lang="en-US" sz="2000" dirty="0" err="1">
                <a:solidFill>
                  <a:srgbClr val="0070C0"/>
                </a:solidFill>
              </a:rPr>
              <a:t>A.Suarez</a:t>
            </a:r>
            <a:r>
              <a:rPr lang="en-US" sz="2000" dirty="0">
                <a:solidFill>
                  <a:srgbClr val="0070C0"/>
                </a:solidFill>
              </a:rPr>
              <a:t>), 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650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677988" y="491070"/>
            <a:ext cx="8075612" cy="512231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MTT Activities,     CEDA BoG Meeting, November 6, 2011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752600" y="1481669"/>
            <a:ext cx="8763000" cy="510540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MTT-1 CAD Technical Committee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IMS workshops, tutorials, focused sessions,  Mini-Special Issues,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CAD tools, circuits and EM, usage and development, </a:t>
            </a:r>
          </a:p>
          <a:p>
            <a:pPr lvl="1"/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MTT-CEDA interdisciplinary workshop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SIAM :</a:t>
            </a:r>
          </a:p>
          <a:p>
            <a:pPr marL="914400" lvl="1">
              <a:buFont typeface="Arial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 ICIAM 2011 (Vancouver) - </a:t>
            </a:r>
            <a:r>
              <a:rPr lang="en-US" dirty="0" err="1">
                <a:solidFill>
                  <a:srgbClr val="0070C0"/>
                </a:solidFill>
              </a:rPr>
              <a:t>minisymposium</a:t>
            </a:r>
            <a:r>
              <a:rPr lang="en-US" dirty="0">
                <a:solidFill>
                  <a:srgbClr val="0070C0"/>
                </a:solidFill>
              </a:rPr>
              <a:t>, </a:t>
            </a:r>
          </a:p>
          <a:p>
            <a:pPr marL="914400" lvl="1">
              <a:buFont typeface="Arial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 Dynamical systems (Snow Bird) – special session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Attempts at AMS Design Automation Workshop (Utah, July)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DAC 2012 ? 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9100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RC">
  <a:themeElements>
    <a:clrScheme name="SRC 13">
      <a:dk1>
        <a:srgbClr val="003562"/>
      </a:dk1>
      <a:lt1>
        <a:srgbClr val="FFFFFF"/>
      </a:lt1>
      <a:dk2>
        <a:srgbClr val="003562"/>
      </a:dk2>
      <a:lt2>
        <a:srgbClr val="6D7FA7"/>
      </a:lt2>
      <a:accent1>
        <a:srgbClr val="D2D8E4"/>
      </a:accent1>
      <a:accent2>
        <a:srgbClr val="E51837"/>
      </a:accent2>
      <a:accent3>
        <a:srgbClr val="FFFFFF"/>
      </a:accent3>
      <a:accent4>
        <a:srgbClr val="002C53"/>
      </a:accent4>
      <a:accent5>
        <a:srgbClr val="E5E9EF"/>
      </a:accent5>
      <a:accent6>
        <a:srgbClr val="CF1531"/>
      </a:accent6>
      <a:hlink>
        <a:srgbClr val="0066FF"/>
      </a:hlink>
      <a:folHlink>
        <a:srgbClr val="0066FF"/>
      </a:folHlink>
    </a:clrScheme>
    <a:fontScheme name="SRC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R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3">
        <a:dk1>
          <a:srgbClr val="003562"/>
        </a:dk1>
        <a:lt1>
          <a:srgbClr val="FFFFFF"/>
        </a:lt1>
        <a:dk2>
          <a:srgbClr val="003562"/>
        </a:dk2>
        <a:lt2>
          <a:srgbClr val="6D7FA7"/>
        </a:lt2>
        <a:accent1>
          <a:srgbClr val="D2D8E4"/>
        </a:accent1>
        <a:accent2>
          <a:srgbClr val="E51837"/>
        </a:accent2>
        <a:accent3>
          <a:srgbClr val="FFFFFF"/>
        </a:accent3>
        <a:accent4>
          <a:srgbClr val="002C53"/>
        </a:accent4>
        <a:accent5>
          <a:srgbClr val="E5E9EF"/>
        </a:accent5>
        <a:accent6>
          <a:srgbClr val="CF1531"/>
        </a:accent6>
        <a:hlink>
          <a:srgbClr val="0066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ue Pearl DeLuxe">
  <a:themeElements>
    <a:clrScheme name="1_Blue Pearl DeLuxe 1">
      <a:dk1>
        <a:srgbClr val="000000"/>
      </a:dk1>
      <a:lt1>
        <a:srgbClr val="FFFFFF"/>
      </a:lt1>
      <a:dk2>
        <a:srgbClr val="7889FB"/>
      </a:dk2>
      <a:lt2>
        <a:srgbClr val="808080"/>
      </a:lt2>
      <a:accent1>
        <a:srgbClr val="7889FB"/>
      </a:accent1>
      <a:accent2>
        <a:srgbClr val="2DB6B3"/>
      </a:accent2>
      <a:accent3>
        <a:srgbClr val="FFFFFF"/>
      </a:accent3>
      <a:accent4>
        <a:srgbClr val="000000"/>
      </a:accent4>
      <a:accent5>
        <a:srgbClr val="BEC4FD"/>
      </a:accent5>
      <a:accent6>
        <a:srgbClr val="28A5A2"/>
      </a:accent6>
      <a:hlink>
        <a:srgbClr val="C0C0C0"/>
      </a:hlink>
      <a:folHlink>
        <a:srgbClr val="D18213"/>
      </a:folHlink>
    </a:clrScheme>
    <a:fontScheme name="1_Blue Pearl DeLux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lnDef>
  </a:objectDefaults>
  <a:extraClrSchemeLst>
    <a:extraClrScheme>
      <a:clrScheme name="1_Blue Pearl DeLuxe 1">
        <a:dk1>
          <a:srgbClr val="000000"/>
        </a:dk1>
        <a:lt1>
          <a:srgbClr val="FFFFFF"/>
        </a:lt1>
        <a:dk2>
          <a:srgbClr val="7889FB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28A5A2"/>
        </a:accent6>
        <a:hlink>
          <a:srgbClr val="C0C0C0"/>
        </a:hlink>
        <a:folHlink>
          <a:srgbClr val="D182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earl DeLuxe 2">
        <a:dk1>
          <a:srgbClr val="808080"/>
        </a:dk1>
        <a:lt1>
          <a:srgbClr val="FFFFFF"/>
        </a:lt1>
        <a:dk2>
          <a:srgbClr val="000000"/>
        </a:dk2>
        <a:lt2>
          <a:srgbClr val="CCCCFF"/>
        </a:lt2>
        <a:accent1>
          <a:srgbClr val="7889FB"/>
        </a:accent1>
        <a:accent2>
          <a:srgbClr val="DFFF66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CAE75C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- Title and Content cop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AAF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and Content copy">
      <a:majorFont>
        <a:latin typeface="Arial Bold"/>
        <a:ea typeface="ヒラギノ角ゴ ProN W6"/>
        <a:cs typeface="ヒラギノ角ゴ ProN W6"/>
      </a:majorFont>
      <a:minorFont>
        <a:latin typeface="Arial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and Content cop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199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Arial</vt:lpstr>
      <vt:lpstr>Arial Bold</vt:lpstr>
      <vt:lpstr>Calibri</vt:lpstr>
      <vt:lpstr>Calibri Light</vt:lpstr>
      <vt:lpstr>Gill Sans</vt:lpstr>
      <vt:lpstr>Tahoma</vt:lpstr>
      <vt:lpstr>Wingdings</vt:lpstr>
      <vt:lpstr>Office Theme</vt:lpstr>
      <vt:lpstr>SRC</vt:lpstr>
      <vt:lpstr>1_Blue Pearl DeLuxe</vt:lpstr>
      <vt:lpstr>Default - Title and Content copy</vt:lpstr>
      <vt:lpstr>PowerPoint Presentation</vt:lpstr>
      <vt:lpstr>MTT Activities,     CEDA BoG Meeting, November 6, 2011</vt:lpstr>
      <vt:lpstr>MTT Activities,     CEDA BoG Meeting, November 6, 2011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Madie Nelson</dc:creator>
  <cp:lastModifiedBy>Madie Nelson</cp:lastModifiedBy>
  <cp:revision>33</cp:revision>
  <dcterms:created xsi:type="dcterms:W3CDTF">2022-06-09T15:14:19Z</dcterms:created>
  <dcterms:modified xsi:type="dcterms:W3CDTF">2022-06-09T16:04:35Z</dcterms:modified>
</cp:coreProperties>
</file>