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  <p:sldMasterId id="2147483682" r:id="rId4"/>
  </p:sldMasterIdLst>
  <p:notesMasterIdLst>
    <p:notesMasterId r:id="rId29"/>
  </p:notesMasterIdLst>
  <p:sldIdLst>
    <p:sldId id="1024" r:id="rId5"/>
    <p:sldId id="1025" r:id="rId6"/>
    <p:sldId id="1026" r:id="rId7"/>
    <p:sldId id="1027" r:id="rId8"/>
    <p:sldId id="1029" r:id="rId9"/>
    <p:sldId id="1030" r:id="rId10"/>
    <p:sldId id="1031" r:id="rId11"/>
    <p:sldId id="1033" r:id="rId12"/>
    <p:sldId id="1119" r:id="rId13"/>
    <p:sldId id="1034" r:id="rId14"/>
    <p:sldId id="1120" r:id="rId15"/>
    <p:sldId id="1121" r:id="rId16"/>
    <p:sldId id="1035" r:id="rId17"/>
    <p:sldId id="1122" r:id="rId18"/>
    <p:sldId id="1123" r:id="rId19"/>
    <p:sldId id="1124" r:id="rId20"/>
    <p:sldId id="1125" r:id="rId21"/>
    <p:sldId id="1126" r:id="rId22"/>
    <p:sldId id="1127" r:id="rId23"/>
    <p:sldId id="1128" r:id="rId24"/>
    <p:sldId id="1129" r:id="rId25"/>
    <p:sldId id="1130" r:id="rId26"/>
    <p:sldId id="1131" r:id="rId27"/>
    <p:sldId id="113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B57C6-860C-46AA-9A9F-6BD5EA735C9E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CAA84-DC94-43EE-8A62-4832C6E52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74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881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0573" indent="-284836" defTabSz="928881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39342" indent="-227868" defTabSz="928881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95079" indent="-227868" defTabSz="928881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0816" indent="-227868" defTabSz="928881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06553" indent="-227868" defTabSz="928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62290" indent="-227868" defTabSz="928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18027" indent="-227868" defTabSz="928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73764" indent="-227868" defTabSz="928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2888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E1DEEA-FB57-BF4F-AB3B-BC06436A222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rPr>
              <a:pPr marL="0" marR="0" lvl="0" indent="0" algn="r" defTabSz="9288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F0E3E-21D3-31A8-C27E-A993B9CC4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36DB1-F579-4D82-6CD0-4257D770F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68C52-24AE-B080-B671-30C0EF1C2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CDA3-D46F-4281-8D86-1D1112960A9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2D4F1-FBF3-FF6B-748E-4EE24A7C0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EB8AB-A917-1235-873E-4FEC1804B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435D-00EB-401B-AFBF-E081A271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46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42A08-5789-A157-793A-DD36A0F97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861A81-13B8-706A-B4DB-A47A8F3CA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88FB9-5F7C-02E2-ED6B-C8D979E40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CDA3-D46F-4281-8D86-1D1112960A9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37035-6A67-67A8-94FA-B7C8AB309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297B5-97E8-9219-2BD3-08BCE506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435D-00EB-401B-AFBF-E081A271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1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8C5D34-2A5A-753E-F1DB-5DE57493ED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A8E232-67A7-1DD3-D547-4672765EDD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4E895-A260-84DB-62DC-8096BD071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CDA3-D46F-4281-8D86-1D1112960A9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71E7B-ED8A-A560-AD18-18C84D2A6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1C117-E9DA-31DB-DE33-3B60CA612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435D-00EB-401B-AFBF-E081A271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49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3276600"/>
            <a:ext cx="12192000" cy="0"/>
          </a:xfrm>
          <a:prstGeom prst="line">
            <a:avLst/>
          </a:prstGeom>
          <a:noFill/>
          <a:ln w="38100">
            <a:solidFill>
              <a:srgbClr val="002D6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pic>
        <p:nvPicPr>
          <p:cNvPr id="5" name="Picture 8" descr="CEDAlogoColo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1" y="838200"/>
            <a:ext cx="7897284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6001" y="3886200"/>
            <a:ext cx="10363200" cy="579438"/>
          </a:xfrm>
        </p:spPr>
        <p:txBody>
          <a:bodyPr wrap="square" anchor="b">
            <a:spAutoFit/>
          </a:bodyPr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7601" y="5105401"/>
            <a:ext cx="10363200" cy="519113"/>
          </a:xfrm>
        </p:spPr>
        <p:txBody>
          <a:bodyPr/>
          <a:lstStyle>
            <a:lvl1pPr marL="0" indent="0" algn="ctr">
              <a:buFont typeface="Wingdings" charset="2"/>
              <a:buNone/>
              <a:defRPr>
                <a:solidFill>
                  <a:srgbClr val="6578A2"/>
                </a:solidFill>
              </a:defRPr>
            </a:lvl1pPr>
          </a:lstStyle>
          <a:p>
            <a:r>
              <a:rPr lang="en-US"/>
              <a:t>Subtitle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0962218" y="6435725"/>
            <a:ext cx="1071033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0">
                <a:solidFill>
                  <a:srgbClr val="E51837"/>
                </a:solidFill>
                <a:latin typeface="Tahoma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08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6482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D80FE5-F6A4-4408-9D64-7361C7D3C16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www.ieee-ceda.org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429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/>
              <a:defRPr sz="3600" b="1" cap="small" baseline="0"/>
            </a:lvl1pPr>
          </a:lstStyle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D62"/>
                </a:solidFill>
                <a:effectLst/>
                <a:uLnTx/>
                <a:uFillTx/>
                <a:latin typeface="+mj-lt"/>
                <a:ea typeface="MS PGothic" pitchFamily="34" charset="-128"/>
              </a:rPr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 algn="ctr">
              <a:spcAft>
                <a:spcPts val="1200"/>
              </a:spcAft>
              <a:buNone/>
              <a:def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D62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-128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D62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Click to edit Master title style</a:t>
            </a:r>
          </a:p>
          <a:p>
            <a:pPr lvl="0"/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D62"/>
              </a:solidFill>
              <a:effectLst/>
              <a:uLnTx/>
              <a:uFillTx/>
              <a:latin typeface="+mn-lt"/>
              <a:ea typeface="MS PGothic" pitchFamily="34" charset="-128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F42220-7FDF-4CE8-8A03-14384AFC497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www.ieee-ceda.org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715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5689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689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FF5684-82FC-4091-8ED3-85161EC0774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www.ieee-ceda.org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569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CE70A-5F06-4FCD-8800-B7B1AFE74A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www.ieee-ceda.org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267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9A793C-B2FF-40D2-AA08-30DB1590CFD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www.ieee-ceda.org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637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261BF1-5648-4B97-B973-4482831CC49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www.ieee-ceda.org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869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B19144-DA24-4577-B593-7F31D12A1FB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www.ieee-ceda.org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192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CA266-4CB5-6127-1729-7721CC5C7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208CC-DD98-AB03-62EC-33056E97D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F7765-7766-605D-C228-55E21D0F9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CDA3-D46F-4281-8D86-1D1112960A9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8267E-9BAC-1AFE-1BB2-C4B39EB7F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40DE5-B4FE-DF4D-14C9-F19DDBF43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435D-00EB-401B-AFBF-E081A271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51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B08A0A-9EE6-4522-B414-FEFF62E946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www.ieee-ceda.org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664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blackWhite">
          <a:xfrm>
            <a:off x="0" y="0"/>
            <a:ext cx="12192000" cy="1690688"/>
          </a:xfrm>
          <a:prstGeom prst="rect">
            <a:avLst/>
          </a:prstGeom>
          <a:solidFill>
            <a:srgbClr val="0000FF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  <p:pic>
        <p:nvPicPr>
          <p:cNvPr id="5" name="Picture 9" descr="CEDAlogoColo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8564033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7253" name="Rectangle 5"/>
          <p:cNvSpPr>
            <a:spLocks noGrp="1" noChangeArrowheads="1"/>
          </p:cNvSpPr>
          <p:nvPr>
            <p:ph type="ctrTitle"/>
          </p:nvPr>
        </p:nvSpPr>
        <p:spPr bwMode="black">
          <a:xfrm>
            <a:off x="520701" y="2493964"/>
            <a:ext cx="10606617" cy="1470025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77254" name="Rectangle 6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043364"/>
            <a:ext cx="8534400" cy="998537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-108" charset="2"/>
              <a:buNone/>
              <a:defRPr b="0">
                <a:solidFill>
                  <a:srgbClr val="0000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04800" y="6221413"/>
            <a:ext cx="3862917" cy="3111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rgbClr val="FD1D38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quarter" idx="11"/>
          </p:nvPr>
        </p:nvSpPr>
        <p:spPr bwMode="auto">
          <a:xfrm>
            <a:off x="7188200" y="6221413"/>
            <a:ext cx="2159000" cy="3111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3ADFA8-FE0E-4C21-9EF8-A745CA6B4666}" type="datetime1">
              <a:rPr lang="en-US"/>
              <a:pPr>
                <a:defRPr/>
              </a:pPr>
              <a:t>6/9/2022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72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Click </a:t>
            </a:r>
            <a:r>
              <a:rPr lang="it-IT" dirty="0" err="1"/>
              <a:t>toedit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4203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76414"/>
            <a:ext cx="5082117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718" y="1776414"/>
            <a:ext cx="5082116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852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4772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058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toedit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toedit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 err="1"/>
              <a:t>Secondlevel</a:t>
            </a:r>
            <a:endParaRPr lang="it-IT" dirty="0"/>
          </a:p>
          <a:p>
            <a:pPr lvl="2"/>
            <a:r>
              <a:rPr lang="it-IT" dirty="0" err="1"/>
              <a:t>Thirdlevel</a:t>
            </a:r>
            <a:endParaRPr lang="it-IT" dirty="0"/>
          </a:p>
          <a:p>
            <a:pPr lvl="3"/>
            <a:r>
              <a:rPr lang="it-IT" dirty="0" err="1"/>
              <a:t>Fourthlevel</a:t>
            </a:r>
            <a:endParaRPr lang="it-IT" dirty="0"/>
          </a:p>
          <a:p>
            <a:pPr lvl="4"/>
            <a:r>
              <a:rPr lang="it-IT" dirty="0" err="1"/>
              <a:t>Fifthlevel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7058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toedit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21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8577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91352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4128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DB287-CA0A-9C18-0937-0EA3B0E54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9E9D9-8C15-9807-CFA1-CCDAE1D6B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7ED7C-28E4-DCF0-8D61-94650BE90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CDA3-D46F-4281-8D86-1D1112960A9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24CE6-C138-A5F6-E598-AB37EF841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0B67F-397E-2521-5AD3-1F606032C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435D-00EB-401B-AFBF-E081A271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041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00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13233" y="871538"/>
            <a:ext cx="2768600" cy="4806950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318" y="871538"/>
            <a:ext cx="8104716" cy="4806950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663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6500" y="3648076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06500" y="3648076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/>
            </a:lvl1pPr>
          </a:lstStyle>
          <a:p>
            <a:fld id="{45088347-3010-1E4C-875E-D64603650A90}" type="datetimeFigureOut">
              <a:rPr lang="en-US">
                <a:solidFill>
                  <a:srgbClr val="464653"/>
                </a:solidFill>
              </a:rPr>
              <a:pPr/>
              <a:t>6/9/2022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5033" y="6354763"/>
            <a:ext cx="4633384" cy="366712"/>
          </a:xfrm>
        </p:spPr>
        <p:txBody>
          <a:bodyPr/>
          <a:lstStyle>
            <a:lvl1pPr>
              <a:defRPr sz="1400"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727CA3">
                    <a:tint val="20000"/>
                  </a:srgbClr>
                </a:solidFill>
              </a:rPr>
              <a:t>Rajesh Gupta</a:t>
            </a:r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367" y="6354763"/>
            <a:ext cx="1625600" cy="366712"/>
          </a:xfrm>
        </p:spPr>
        <p:txBody>
          <a:bodyPr/>
          <a:lstStyle>
            <a:lvl1pPr>
              <a:defRPr/>
            </a:lvl1pPr>
          </a:lstStyle>
          <a:p>
            <a:fld id="{16A94C80-D3F3-D144-AA93-5CA220A339E1}" type="slidenum">
              <a:rPr lang="en-US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27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 baseline="0">
                <a:solidFill>
                  <a:srgbClr val="3333CC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D28368-9076-F24E-B03E-1B7D03C34CDE}" type="datetimeFigureOut">
              <a:rPr lang="en-US">
                <a:solidFill>
                  <a:srgbClr val="464653"/>
                </a:solidFill>
              </a:rPr>
              <a:pPr/>
              <a:t>6/9/2022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2B5D4-3ECA-9A46-AC49-8468FD968AF5}" type="slidenum">
              <a:rPr lang="en-US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041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2819401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2819401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/>
            </a:lvl1pPr>
          </a:lstStyle>
          <a:p>
            <a:fld id="{1702D5C8-57C2-C545-B956-47A65F4A81C6}" type="datetimeFigureOut">
              <a:rPr lang="en-US">
                <a:solidFill>
                  <a:srgbClr val="DDE9EC"/>
                </a:solidFill>
              </a:rPr>
              <a:pPr/>
              <a:t>6/9/2022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5033" y="6354763"/>
            <a:ext cx="4633384" cy="366712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634" y="6354763"/>
            <a:ext cx="2027767" cy="366712"/>
          </a:xfrm>
        </p:spPr>
        <p:txBody>
          <a:bodyPr/>
          <a:lstStyle>
            <a:lvl1pPr>
              <a:defRPr/>
            </a:lvl1pPr>
          </a:lstStyle>
          <a:p>
            <a:fld id="{189FB869-8F84-D448-AB98-2279B14E416A}" type="slidenum">
              <a:rPr lang="en-US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414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5" y="1216152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49CC4B-4F25-5B47-B84D-CFD3F576854E}" type="datetimeFigureOut">
              <a:rPr lang="en-US">
                <a:solidFill>
                  <a:srgbClr val="464653"/>
                </a:solidFill>
              </a:rPr>
              <a:pPr/>
              <a:t>6/9/2022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DDD4E-E6CD-DD47-B7D5-4E4207A68179}" type="slidenum">
              <a:rPr lang="en-US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880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285875"/>
            <a:ext cx="5386917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4" y="1295400"/>
            <a:ext cx="5389033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4C437-CBC2-7E4F-8F3E-CF3CFBA2551C}" type="datetimeFigureOut">
              <a:rPr lang="en-US">
                <a:solidFill>
                  <a:srgbClr val="464653"/>
                </a:solidFill>
              </a:rPr>
              <a:pPr/>
              <a:t>6/9/2022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5E612-BCB9-AF45-909F-D38D3D6D117D}" type="slidenum">
              <a:rPr lang="en-US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049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2400" b="0">
              <a:solidFill>
                <a:prstClr val="black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3075FB-B291-0A43-9EC4-192BE7DDA753}" type="datetimeFigureOut">
              <a:rPr lang="en-US">
                <a:solidFill>
                  <a:srgbClr val="464653"/>
                </a:solidFill>
              </a:rPr>
              <a:pPr/>
              <a:t>6/9/2022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6503B-BBB9-314A-A55C-7798A1856EAF}" type="slidenum">
              <a:rPr lang="en-US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1442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2400" b="0">
              <a:solidFill>
                <a:prstClr val="black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6" name="Straight Connector 11"/>
          <p:cNvSpPr>
            <a:spLocks noChangeShapeType="1"/>
          </p:cNvSpPr>
          <p:nvPr/>
        </p:nvSpPr>
        <p:spPr bwMode="auto">
          <a:xfrm rot="5400000">
            <a:off x="5220229" y="3324226"/>
            <a:ext cx="6035675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2400" b="0">
              <a:solidFill>
                <a:prstClr val="black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2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FF8CA1-A379-424A-BDDD-0E0C1BFD8A5A}" type="datetimeFigureOut">
              <a:rPr lang="en-US">
                <a:solidFill>
                  <a:srgbClr val="464653"/>
                </a:solidFill>
              </a:rPr>
              <a:pPr/>
              <a:t>6/9/2022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C549B-9BBB-2647-9658-AAB2184C6AE4}" type="slidenum">
              <a:rPr lang="en-US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9243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2400" b="0">
              <a:solidFill>
                <a:prstClr val="white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1" y="500063"/>
            <a:ext cx="243417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05F412-3000-4143-B312-D07411B9AC32}" type="datetimeFigureOut">
              <a:rPr lang="en-US">
                <a:solidFill>
                  <a:srgbClr val="DDE9EC"/>
                </a:solidFill>
              </a:rPr>
              <a:pPr/>
              <a:t>6/9/2022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673F5-520D-A04E-880F-F8357DEA593B}" type="slidenum">
              <a:rPr lang="en-US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69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EEA10-A724-0304-B0CE-D7E308D34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B3297-39C4-4945-BB20-5D8071A97F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CD7566-CCEB-5FBB-982D-C1C263346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709DD-121D-CC97-33AE-F82EF8D3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CDA3-D46F-4281-8D86-1D1112960A9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3FAE7-8486-A68A-C51D-13A9B31B8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6A687-C1B8-FC8F-01AE-B65E8969A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435D-00EB-401B-AFBF-E081A271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680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7E59D4-69D7-0443-AC5D-0F4B84B965E0}" type="datetimeFigureOut">
              <a:rPr lang="en-US">
                <a:solidFill>
                  <a:srgbClr val="464653"/>
                </a:solidFill>
              </a:rPr>
              <a:pPr/>
              <a:t>6/9/2022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94CF1-7BBE-5847-8908-81077B1B9CA9}" type="slidenum">
              <a:rPr lang="en-US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6576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0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2400" b="0">
              <a:solidFill>
                <a:prstClr val="black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6" name="Straight Connector 12"/>
          <p:cNvSpPr>
            <a:spLocks noChangeShapeType="1"/>
          </p:cNvSpPr>
          <p:nvPr/>
        </p:nvSpPr>
        <p:spPr bwMode="auto">
          <a:xfrm rot="5400000">
            <a:off x="5816071" y="3201988"/>
            <a:ext cx="5851525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2400" b="0">
              <a:solidFill>
                <a:prstClr val="black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98396-D599-8347-9E72-2A89FC070716}" type="datetimeFigureOut">
              <a:rPr lang="en-US">
                <a:solidFill>
                  <a:srgbClr val="464653"/>
                </a:solidFill>
              </a:rPr>
              <a:pPr/>
              <a:t>6/9/2022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6598D-110B-2A43-8FE2-53FBD2169DDA}" type="slidenum">
              <a:rPr lang="en-US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2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DED1B-A878-AD98-663C-9EB670A8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2080E-8813-81A4-F651-15114E90D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F9DEEF-4F46-0D06-AEE5-F91E7CD3F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98D04A-B088-6376-CA8D-B8C4E371DC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48760D-C36C-9C17-7277-1F125D80E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3CF413-A497-26D9-0277-5D12BF4DB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CDA3-D46F-4281-8D86-1D1112960A9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ADE8AA-F5E5-4437-90ED-2461BB55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9D64A2-581A-F4E0-55B3-234EFADFF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435D-00EB-401B-AFBF-E081A271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3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05858-7C59-4F91-924E-4C3D55D04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3AB693-A380-A434-8262-36683396A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CDA3-D46F-4281-8D86-1D1112960A9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6B277E-3D3E-2815-0205-21D4DCF6A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5547E5-543D-1D14-196C-EFE91B640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435D-00EB-401B-AFBF-E081A271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4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2C251B-1786-0A7B-2C21-2E4082CB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CDA3-D46F-4281-8D86-1D1112960A9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EDC2E-5B83-B950-46F7-4856A7A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D9BB4-33AF-FC09-7A9B-F6351A043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435D-00EB-401B-AFBF-E081A271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2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9AECC-6A42-94DA-9BFE-A49375B41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13A5B-C9BB-E37C-97FC-5C5DC6E29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BA259-5AC9-B208-EE0B-9052EE43A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DCB00-866D-7997-C839-FCBF3858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CDA3-D46F-4281-8D86-1D1112960A9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40334-73BE-89B6-2E49-151834CA8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7905E7-4461-D160-2538-70B72001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435D-00EB-401B-AFBF-E081A271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5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842D6-2B26-2DEA-9757-450DEB47C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E9EDCE-B96F-BA84-9139-F2472ACB9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5CE-0FDB-42C9-21D7-777C8084B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DAFA7-EB47-E9DD-2728-0AF7CFBFF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CDA3-D46F-4281-8D86-1D1112960A9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371215-885C-2BF8-1805-85D4AA56E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50BAED-85E8-CE2A-4B9B-24CEACDFD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435D-00EB-401B-AFBF-E081A271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51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E4361E-C04D-7D5A-5526-F2219FAAF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6894D-FE22-57C8-543F-BC201D1BE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D677F-BABE-7D08-A3A4-9B2CE96728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4CDA3-D46F-4281-8D86-1D1112960A9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8803C-1D93-D720-4EA9-B8AC62498D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BD7FA-8CDE-4662-A047-BCBBC5747B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1435D-00EB-401B-AFBF-E081A271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1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76200"/>
            <a:ext cx="1048173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11582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1200" y="6477000"/>
            <a:ext cx="11768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400" b="0">
                <a:solidFill>
                  <a:srgbClr val="002D62"/>
                </a:solidFill>
              </a:defRPr>
            </a:lvl1pPr>
          </a:lstStyle>
          <a:p>
            <a:fld id="{69E833DE-8EDD-4C46-8D59-275092CA302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>
            <a:off x="0" y="990600"/>
            <a:ext cx="12192000" cy="0"/>
          </a:xfrm>
          <a:prstGeom prst="line">
            <a:avLst/>
          </a:prstGeom>
          <a:noFill/>
          <a:ln w="38100">
            <a:solidFill>
              <a:srgbClr val="002D6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pic>
        <p:nvPicPr>
          <p:cNvPr id="1030" name="Picture 10" descr="CEDA_Logo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211888"/>
            <a:ext cx="27432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3200" y="6477000"/>
            <a:ext cx="2844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Tahoma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www.ieee-ceda.org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31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2D6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2D62"/>
          </a:solidFill>
          <a:latin typeface="Tahoma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2D62"/>
          </a:solidFill>
          <a:latin typeface="Tahoma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2D62"/>
          </a:solidFill>
          <a:latin typeface="Tahoma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2D62"/>
          </a:solidFill>
          <a:latin typeface="Tahoma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2D62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2D62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2D62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2D6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10000"/>
        <a:buFont typeface="Wingdings" pitchFamily="2" charset="2"/>
        <a:buChar char="§"/>
        <a:defRPr sz="2400">
          <a:solidFill>
            <a:srgbClr val="002D62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D7FA7"/>
        </a:buClr>
        <a:buFont typeface="Wingdings" pitchFamily="2" charset="2"/>
        <a:buChar char="§"/>
        <a:defRPr sz="2000">
          <a:solidFill>
            <a:srgbClr val="6D7FA7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5000"/>
        <a:buChar char="•"/>
        <a:defRPr>
          <a:solidFill>
            <a:srgbClr val="002D62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D7FA7"/>
        </a:buClr>
        <a:buSzPct val="95000"/>
        <a:buChar char="•"/>
        <a:defRPr>
          <a:solidFill>
            <a:srgbClr val="6D7FA7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2D62"/>
        </a:buClr>
        <a:buSzPct val="80000"/>
        <a:buChar char="•"/>
        <a:defRPr>
          <a:solidFill>
            <a:srgbClr val="002D62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2D62"/>
        </a:buClr>
        <a:buSzPct val="80000"/>
        <a:buChar char="•"/>
        <a:defRPr sz="2000">
          <a:solidFill>
            <a:srgbClr val="002D62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2D62"/>
        </a:buClr>
        <a:buSzPct val="80000"/>
        <a:buChar char="•"/>
        <a:defRPr sz="2000">
          <a:solidFill>
            <a:srgbClr val="002D62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2D62"/>
        </a:buClr>
        <a:buSzPct val="80000"/>
        <a:buChar char="•"/>
        <a:defRPr sz="2000">
          <a:solidFill>
            <a:srgbClr val="002D62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2D62"/>
        </a:buClr>
        <a:buSzPct val="80000"/>
        <a:buChar char="•"/>
        <a:defRPr sz="2000">
          <a:solidFill>
            <a:srgbClr val="002D62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05318" y="871539"/>
            <a:ext cx="1099396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 Title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776414"/>
            <a:ext cx="10367433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76231" name="Rectangle 7"/>
          <p:cNvSpPr>
            <a:spLocks noChangeArrowheads="1"/>
          </p:cNvSpPr>
          <p:nvPr/>
        </p:nvSpPr>
        <p:spPr bwMode="black">
          <a:xfrm>
            <a:off x="7632701" y="6499226"/>
            <a:ext cx="440901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000" b="0">
                <a:solidFill>
                  <a:srgbClr val="FFFFFF"/>
                </a:solidFill>
              </a:rPr>
              <a:t>© 2006 IBM Corporation</a:t>
            </a:r>
          </a:p>
        </p:txBody>
      </p:sp>
      <p:sp>
        <p:nvSpPr>
          <p:cNvPr id="1076237" name="Line 13"/>
          <p:cNvSpPr>
            <a:spLocks noChangeShapeType="1"/>
          </p:cNvSpPr>
          <p:nvPr/>
        </p:nvSpPr>
        <p:spPr bwMode="black">
          <a:xfrm>
            <a:off x="1320800" y="6480175"/>
            <a:ext cx="0" cy="1920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pitchFamily="-108" charset="0"/>
              <a:cs typeface="+mn-cs"/>
            </a:endParaRPr>
          </a:p>
        </p:txBody>
      </p:sp>
      <p:sp>
        <p:nvSpPr>
          <p:cNvPr id="1076238" name="Rectangle 14"/>
          <p:cNvSpPr>
            <a:spLocks noChangeArrowheads="1"/>
          </p:cNvSpPr>
          <p:nvPr userDrawn="1"/>
        </p:nvSpPr>
        <p:spPr bwMode="blackWhite">
          <a:xfrm>
            <a:off x="0" y="0"/>
            <a:ext cx="12192000" cy="433388"/>
          </a:xfrm>
          <a:prstGeom prst="rect">
            <a:avLst/>
          </a:prstGeom>
          <a:solidFill>
            <a:srgbClr val="0000FF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  <p:pic>
        <p:nvPicPr>
          <p:cNvPr id="1031" name="Picture 8" descr="CEDAlogoColor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9958917" y="0"/>
            <a:ext cx="223308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855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9pPr>
    </p:titleStyle>
    <p:bodyStyle>
      <a:lvl1pPr marL="228600" indent="-228600" algn="l" rtl="0" eaLnBrk="0" fontAlgn="base" hangingPunct="0">
        <a:spcBef>
          <a:spcPct val="35000"/>
        </a:spcBef>
        <a:spcAft>
          <a:spcPct val="15000"/>
        </a:spcAft>
        <a:buClr>
          <a:schemeClr val="accent2"/>
        </a:buClr>
        <a:buFont typeface="Wingdings" pitchFamily="2" charset="2"/>
        <a:buChar char="§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7013" algn="l" rtl="0" eaLnBrk="0" fontAlgn="base" hangingPunct="0">
        <a:spcBef>
          <a:spcPct val="25000"/>
        </a:spcBef>
        <a:spcAft>
          <a:spcPct val="15000"/>
        </a:spcAft>
        <a:buClr>
          <a:schemeClr val="accent2"/>
        </a:buClr>
        <a:buFont typeface="Arial" charset="0"/>
        <a:buChar char="–"/>
        <a:defRPr sz="2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238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91281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itchFamily="-108" charset="0"/>
        <a:buChar char="&gt;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itchFamily="-108" charset="0"/>
        <a:buChar char="&gt;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itchFamily="-108" charset="0"/>
        <a:buChar char="&gt;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itchFamily="-108" charset="0"/>
        <a:buChar char="&gt;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1097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219200"/>
            <a:ext cx="109728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fld id="{759DB4E1-B588-2246-A065-16891A9ECB9D}" type="datetimeFigureOut">
              <a:rPr lang="en-US" b="0" smtClean="0">
                <a:solidFill>
                  <a:srgbClr val="464653"/>
                </a:solidFill>
                <a:latin typeface="Times New Roman" charset="0"/>
                <a:ea typeface="ＭＳ Ｐゴシック" charset="0"/>
                <a:cs typeface="+mn-cs"/>
              </a:rPr>
              <a:pPr/>
              <a:t>6/9/2022</a:t>
            </a:fld>
            <a:endParaRPr lang="en-US" sz="1000" b="0">
              <a:solidFill>
                <a:prstClr val="black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5033" y="6356351"/>
            <a:ext cx="46736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b="0">
              <a:solidFill>
                <a:prstClr val="black"/>
              </a:solidFill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fld id="{6A532D5C-BB31-134E-B304-528313328B91}" type="slidenum">
              <a:rPr lang="en-US" b="0" smtClean="0">
                <a:solidFill>
                  <a:srgbClr val="464653"/>
                </a:solidFill>
                <a:latin typeface="Times New Roman" charset="0"/>
                <a:ea typeface="ＭＳ Ｐゴシック" charset="0"/>
                <a:cs typeface="+mn-cs"/>
              </a:rPr>
              <a:pPr/>
              <a:t>‹#›</a:t>
            </a:fld>
            <a:endParaRPr lang="en-US" sz="1000" b="0">
              <a:solidFill>
                <a:prstClr val="black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031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2400" b="0">
              <a:solidFill>
                <a:prstClr val="black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032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2400" b="0">
              <a:solidFill>
                <a:prstClr val="black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0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89373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charset="0"/>
        <a:buChar char="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charset="0"/>
        <a:buChar char=""/>
        <a:defRPr sz="23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charset="0"/>
        <a:buChar char="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charset="0"/>
        <a:buChar char="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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designandtestmagazine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site/designandtestmagazine/to-dos/name-change-issue" TargetMode="Externa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5181600"/>
            <a:ext cx="64770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900" dirty="0">
                <a:ea typeface="+mj-ea"/>
              </a:rPr>
              <a:t>Publications update to BOG &amp; EXCOM, ICCAD 2011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2209800"/>
            <a:ext cx="6400800" cy="30480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en-US" sz="1600" i="1" dirty="0"/>
              <a:t>Jose L. Ayala, Madrid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en-US" sz="1600" i="1" dirty="0"/>
              <a:t>David </a:t>
            </a:r>
            <a:r>
              <a:rPr lang="en-US" sz="1600" i="1" dirty="0" err="1"/>
              <a:t>Atienza</a:t>
            </a:r>
            <a:r>
              <a:rPr lang="en-US" sz="1600" i="1" dirty="0"/>
              <a:t>, EPFL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en-US" sz="1600" i="1" dirty="0" err="1"/>
              <a:t>Krish</a:t>
            </a:r>
            <a:r>
              <a:rPr lang="en-US" sz="1600" i="1" dirty="0"/>
              <a:t> </a:t>
            </a:r>
            <a:r>
              <a:rPr lang="en-US" sz="1600" i="1" dirty="0" err="1"/>
              <a:t>Chakrabarty</a:t>
            </a:r>
            <a:r>
              <a:rPr lang="en-US" sz="1600" i="1" dirty="0"/>
              <a:t>, Duke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en-US" sz="1600" i="1" dirty="0"/>
              <a:t>Shih-</a:t>
            </a:r>
            <a:r>
              <a:rPr lang="en-US" sz="1600" i="1" dirty="0" err="1"/>
              <a:t>Chieh</a:t>
            </a:r>
            <a:r>
              <a:rPr lang="en-US" sz="1600" i="1" dirty="0"/>
              <a:t> Chang, NTHU, Taiwan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en-US" sz="1600" i="1" dirty="0" err="1"/>
              <a:t>Pai</a:t>
            </a:r>
            <a:r>
              <a:rPr lang="en-US" sz="1600" i="1" dirty="0"/>
              <a:t> Chou, UC Irvine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en-US" sz="1600" i="1" dirty="0"/>
              <a:t>Patrick </a:t>
            </a:r>
            <a:r>
              <a:rPr lang="en-US" sz="1600" i="1" dirty="0" err="1"/>
              <a:t>Groeneveld</a:t>
            </a:r>
            <a:r>
              <a:rPr lang="en-US" sz="1600" i="1" dirty="0"/>
              <a:t>, Magma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en-US" sz="1600" i="1" dirty="0">
                <a:solidFill>
                  <a:srgbClr val="0000FF"/>
                </a:solidFill>
              </a:rPr>
              <a:t>Rajesh Gupta, UC San Diego</a:t>
            </a:r>
            <a:endParaRPr lang="en-US" sz="1600" i="1" dirty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en-US" sz="1600" i="1" dirty="0" err="1"/>
              <a:t>Farinaz</a:t>
            </a:r>
            <a:r>
              <a:rPr lang="en-US" sz="1600" i="1" dirty="0"/>
              <a:t> </a:t>
            </a:r>
            <a:r>
              <a:rPr lang="en-US" sz="1600" i="1" dirty="0" err="1"/>
              <a:t>Koushenfar</a:t>
            </a:r>
            <a:r>
              <a:rPr lang="en-US" sz="1600" i="1" dirty="0"/>
              <a:t>, Rice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en-US" sz="1600" i="1" dirty="0" err="1"/>
              <a:t>Rakesh</a:t>
            </a:r>
            <a:r>
              <a:rPr lang="en-US" sz="1600" i="1" dirty="0"/>
              <a:t> Kumar, UIUC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en-US" sz="1600" i="1" dirty="0" err="1"/>
              <a:t>Enrico</a:t>
            </a:r>
            <a:r>
              <a:rPr lang="en-US" sz="1600" i="1" dirty="0"/>
              <a:t> </a:t>
            </a:r>
            <a:r>
              <a:rPr lang="en-US" sz="1600" i="1" dirty="0" err="1"/>
              <a:t>Macii</a:t>
            </a:r>
            <a:r>
              <a:rPr lang="en-US" sz="1600" i="1" dirty="0"/>
              <a:t>, Torino, Italy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en-US" sz="1600" i="1" dirty="0" err="1"/>
              <a:t>Anand</a:t>
            </a:r>
            <a:r>
              <a:rPr lang="en-US" sz="1600" i="1" dirty="0"/>
              <a:t> </a:t>
            </a:r>
            <a:r>
              <a:rPr lang="en-US" sz="1600" i="1" dirty="0" err="1"/>
              <a:t>Raghunathan</a:t>
            </a:r>
            <a:r>
              <a:rPr lang="en-US" sz="1600" i="1" dirty="0"/>
              <a:t>, Purdue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en-US" sz="1600" i="1" dirty="0"/>
              <a:t>Vijay </a:t>
            </a:r>
            <a:r>
              <a:rPr lang="en-US" sz="1600" i="1" dirty="0" err="1"/>
              <a:t>Raghunathan</a:t>
            </a:r>
            <a:r>
              <a:rPr lang="en-US" sz="1600" i="1" dirty="0"/>
              <a:t>, Purdue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en-US" sz="1600" i="1" dirty="0" err="1"/>
              <a:t>Sachin</a:t>
            </a:r>
            <a:r>
              <a:rPr lang="en-US" sz="1600" i="1" dirty="0"/>
              <a:t> </a:t>
            </a:r>
            <a:r>
              <a:rPr lang="en-US" sz="1600" i="1" dirty="0" err="1"/>
              <a:t>Sapatnekar</a:t>
            </a:r>
            <a:r>
              <a:rPr lang="en-US" sz="1600" i="1" dirty="0"/>
              <a:t>, U Minnesota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en-US" sz="1600" i="1" dirty="0" err="1"/>
              <a:t>Sandeep</a:t>
            </a:r>
            <a:r>
              <a:rPr lang="en-US" sz="1600" i="1" dirty="0"/>
              <a:t> </a:t>
            </a:r>
            <a:r>
              <a:rPr lang="en-US" sz="1600" i="1" dirty="0" err="1"/>
              <a:t>Shukla</a:t>
            </a:r>
            <a:r>
              <a:rPr lang="en-US" sz="1600" i="1" dirty="0"/>
              <a:t>, Virginia Tech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en-US" sz="1600" i="1" dirty="0"/>
              <a:t>Gang </a:t>
            </a:r>
            <a:r>
              <a:rPr lang="en-US" sz="1600" i="1" dirty="0" err="1"/>
              <a:t>Qu</a:t>
            </a:r>
            <a:r>
              <a:rPr lang="en-US" sz="1600" i="1" dirty="0"/>
              <a:t>, University of Maryland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en-US" sz="1600" i="1" dirty="0"/>
              <a:t>Norbert When, </a:t>
            </a:r>
            <a:r>
              <a:rPr lang="en-US" sz="1600" i="1" dirty="0" err="1"/>
              <a:t>Uni</a:t>
            </a:r>
            <a:r>
              <a:rPr lang="en-US" sz="1600" i="1" dirty="0"/>
              <a:t> Kaiserslautern</a:t>
            </a:r>
          </a:p>
        </p:txBody>
      </p:sp>
      <p:sp>
        <p:nvSpPr>
          <p:cNvPr id="12292" name="WordArt 5"/>
          <p:cNvSpPr>
            <a:spLocks noChangeArrowheads="1" noChangeShapeType="1" noTextEdit="1"/>
          </p:cNvSpPr>
          <p:nvPr/>
        </p:nvSpPr>
        <p:spPr bwMode="auto">
          <a:xfrm>
            <a:off x="9296401" y="3124200"/>
            <a:ext cx="1323975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solidFill>
                  <a:srgbClr val="80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Pristina"/>
                <a:ea typeface="Pristina"/>
                <a:cs typeface="Pristina"/>
              </a:rPr>
              <a:t>Currents</a:t>
            </a:r>
          </a:p>
        </p:txBody>
      </p:sp>
      <p:pic>
        <p:nvPicPr>
          <p:cNvPr id="12293" name="Picture 7" descr="CEDAlogo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381000"/>
            <a:ext cx="5922963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 descr="DTes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3810001"/>
            <a:ext cx="16002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286001"/>
            <a:ext cx="2362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5" descr="Computer-Aided Design of Integrated Circuits and Systems, IEEE Transactions 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419601"/>
            <a:ext cx="2286000" cy="461963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706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2133600"/>
            <a:ext cx="5160137" cy="3989310"/>
          </a:xfrm>
          <a:prstGeom prst="rect">
            <a:avLst/>
          </a:prstGeom>
          <a:noFill/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charset="0"/>
              </a:rPr>
              <a:t>D&amp;T  </a:t>
            </a:r>
          </a:p>
        </p:txBody>
      </p:sp>
      <p:sp>
        <p:nvSpPr>
          <p:cNvPr id="22532" name="Content Placeholder 3"/>
          <p:cNvSpPr>
            <a:spLocks noGrp="1"/>
          </p:cNvSpPr>
          <p:nvPr>
            <p:ph sz="quarter" idx="1"/>
          </p:nvPr>
        </p:nvSpPr>
        <p:spPr>
          <a:xfrm>
            <a:off x="1600200" y="1219200"/>
            <a:ext cx="4343400" cy="5181600"/>
          </a:xfrm>
        </p:spPr>
        <p:txBody>
          <a:bodyPr>
            <a:normAutofit lnSpcReduction="10000"/>
          </a:bodyPr>
          <a:lstStyle/>
          <a:p>
            <a:r>
              <a:rPr lang="en-US" sz="2400">
                <a:latin typeface="Gill Sans MT" charset="0"/>
                <a:hlinkClick r:id="rId3"/>
              </a:rPr>
              <a:t>https://sites.google.com/site/designandtestmagazine/</a:t>
            </a:r>
            <a:endParaRPr lang="en-US" sz="2400">
              <a:latin typeface="Gill Sans MT" charset="0"/>
            </a:endParaRPr>
          </a:p>
          <a:p>
            <a:r>
              <a:rPr lang="en-US" sz="2400">
                <a:latin typeface="Gill Sans MT" charset="0"/>
              </a:rPr>
              <a:t>All approvals in place: CAS, SSCS, TTTC, CEDA</a:t>
            </a:r>
          </a:p>
          <a:p>
            <a:pPr lvl="1"/>
            <a:r>
              <a:rPr lang="en-US" sz="2000">
                <a:latin typeface="Gill Sans MT" charset="0"/>
              </a:rPr>
              <a:t>MOU passed with unanimous vote of CEDA 4/27/2011</a:t>
            </a:r>
          </a:p>
          <a:p>
            <a:pPr lvl="1"/>
            <a:r>
              <a:rPr lang="en-US" sz="2000">
                <a:latin typeface="Gill Sans MT" charset="0"/>
              </a:rPr>
              <a:t>MOU passed by partners</a:t>
            </a:r>
            <a:endParaRPr lang="en-US">
              <a:latin typeface="Gill Sans MT" charset="0"/>
            </a:endParaRPr>
          </a:p>
          <a:p>
            <a:pPr lvl="2"/>
            <a:r>
              <a:rPr lang="en-US" sz="1600">
                <a:latin typeface="Gill Sans MT" charset="0"/>
              </a:rPr>
              <a:t>CEDA takes over D&amp;T 1/1/2012</a:t>
            </a:r>
          </a:p>
          <a:p>
            <a:pPr lvl="2"/>
            <a:r>
              <a:rPr lang="en-US" sz="1600">
                <a:latin typeface="Gill Sans MT" charset="0"/>
              </a:rPr>
              <a:t>CEDA maintains logo and look of D&amp;T</a:t>
            </a:r>
          </a:p>
          <a:p>
            <a:pPr lvl="2"/>
            <a:r>
              <a:rPr lang="en-US" sz="1600">
                <a:latin typeface="Gill Sans MT" charset="0"/>
              </a:rPr>
              <a:t>D&amp;T included in CSDL 2012-2014, stop after that.</a:t>
            </a:r>
          </a:p>
          <a:p>
            <a:pPr lvl="2"/>
            <a:r>
              <a:rPr lang="en-US" sz="1600">
                <a:latin typeface="Gill Sans MT" charset="0"/>
              </a:rPr>
              <a:t>No CSDL revenue effective 1/1/2012. All others to CEDA.</a:t>
            </a:r>
            <a:endParaRPr lang="en-US" sz="2000">
              <a:latin typeface="Gill Sans MT" charset="0"/>
            </a:endParaRPr>
          </a:p>
          <a:p>
            <a:r>
              <a:rPr lang="en-US" sz="2400">
                <a:latin typeface="Gill Sans MT" charset="0"/>
              </a:rPr>
              <a:t>Steering Committee in place</a:t>
            </a:r>
          </a:p>
          <a:p>
            <a:pPr lvl="1"/>
            <a:r>
              <a:rPr lang="en-US" sz="2000">
                <a:latin typeface="Gill Sans MT" charset="0"/>
              </a:rPr>
              <a:t>Gianluca Setti, Glen Gulak, Yervant Zorian, R. Gupta</a:t>
            </a:r>
          </a:p>
          <a:p>
            <a:endParaRPr lang="en-US" sz="2400">
              <a:latin typeface="Gill Sans MT" charset="0"/>
            </a:endParaRPr>
          </a:p>
          <a:p>
            <a:endParaRPr lang="en-US" sz="240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680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An Exciting New Opportunity!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219201"/>
            <a:ext cx="8229600" cy="4937125"/>
          </a:xfrm>
        </p:spPr>
        <p:txBody>
          <a:bodyPr/>
          <a:lstStyle/>
          <a:p>
            <a:r>
              <a:rPr lang="en-US">
                <a:solidFill>
                  <a:srgbClr val="0066FF"/>
                </a:solidFill>
                <a:ea typeface="ＭＳ Ｐゴシック" pitchFamily="34" charset="-128"/>
              </a:rPr>
              <a:t>IEEE Design and Test of Computers</a:t>
            </a:r>
            <a:r>
              <a:rPr lang="en-US">
                <a:ea typeface="ＭＳ Ｐゴシック" pitchFamily="34" charset="-128"/>
              </a:rPr>
              <a:t> makes a transition to </a:t>
            </a:r>
            <a:r>
              <a:rPr lang="en-US">
                <a:solidFill>
                  <a:srgbClr val="0033CC"/>
                </a:solidFill>
                <a:ea typeface="ＭＳ Ｐゴシック" pitchFamily="34" charset="-128"/>
              </a:rPr>
              <a:t>IEEE Design and Test</a:t>
            </a:r>
          </a:p>
          <a:p>
            <a:pPr lvl="1"/>
            <a:r>
              <a:rPr lang="en-US">
                <a:solidFill>
                  <a:schemeClr val="tx1"/>
                </a:solidFill>
                <a:ea typeface="ＭＳ Ｐゴシック" pitchFamily="34" charset="-128"/>
              </a:rPr>
              <a:t>Name change issue under discussion to be decided 12/5</a:t>
            </a:r>
          </a:p>
          <a:p>
            <a:pPr lvl="2"/>
            <a:r>
              <a:rPr lang="en-US">
                <a:ea typeface="ＭＳ Ｐゴシック" pitchFamily="34" charset="-128"/>
                <a:hlinkClick r:id="rId2"/>
              </a:rPr>
              <a:t>https://sites.google.com/site/designandtestmagazine/to-dos/name-change-issue</a:t>
            </a:r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Expand the community (read scope) to include</a:t>
            </a:r>
          </a:p>
          <a:p>
            <a:pPr lvl="1"/>
            <a:r>
              <a:rPr lang="en-US">
                <a:ea typeface="ＭＳ Ｐゴシック" pitchFamily="34" charset="-128"/>
              </a:rPr>
              <a:t>Advances being seen in forums such as ISSCC, CASS forums</a:t>
            </a:r>
          </a:p>
          <a:p>
            <a:pPr lvl="2"/>
            <a:r>
              <a:rPr lang="en-US">
                <a:ea typeface="ＭＳ Ｐゴシック" pitchFamily="34" charset="-128"/>
              </a:rPr>
              <a:t>SOCs, Circuits, Devices, EDA</a:t>
            </a:r>
          </a:p>
          <a:p>
            <a:pPr lvl="1"/>
            <a:r>
              <a:rPr lang="en-US">
                <a:ea typeface="ＭＳ Ｐゴシック" pitchFamily="34" charset="-128"/>
              </a:rPr>
              <a:t>New departments and technical areas being created</a:t>
            </a:r>
          </a:p>
          <a:p>
            <a:pPr lvl="2"/>
            <a:r>
              <a:rPr lang="en-US">
                <a:ea typeface="ＭＳ Ｐゴシック" pitchFamily="34" charset="-128"/>
              </a:rPr>
              <a:t>Current EIC in charge, term extended by 1-year</a:t>
            </a:r>
          </a:p>
          <a:p>
            <a:pPr lvl="2"/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D&amp;T SC Action Items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1416050"/>
            <a:ext cx="6234113" cy="539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charset="0"/>
              </a:rPr>
              <a:t>D&amp;T Action Items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219200"/>
            <a:ext cx="8229600" cy="5105400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Current Arrangements</a:t>
            </a:r>
          </a:p>
          <a:p>
            <a:pPr lvl="1"/>
            <a:r>
              <a:rPr lang="en-US">
                <a:latin typeface="Gill Sans MT" charset="0"/>
              </a:rPr>
              <a:t>Administrative assistance by S. Dailey: $5K/year</a:t>
            </a:r>
          </a:p>
          <a:p>
            <a:pPr lvl="1"/>
            <a:r>
              <a:rPr lang="en-US">
                <a:latin typeface="Gill Sans MT" charset="0"/>
              </a:rPr>
              <a:t>IEEE Publishing Budget</a:t>
            </a:r>
          </a:p>
          <a:p>
            <a:pPr lvl="2"/>
            <a:r>
              <a:rPr lang="en-US">
                <a:latin typeface="Gill Sans MT" charset="0"/>
              </a:rPr>
              <a:t>See Next Page</a:t>
            </a:r>
          </a:p>
          <a:p>
            <a:pPr lvl="2"/>
            <a:r>
              <a:rPr lang="en-US">
                <a:latin typeface="Gill Sans MT" charset="0"/>
              </a:rPr>
              <a:t>Motion: Adopt budget with following elements</a:t>
            </a:r>
          </a:p>
          <a:p>
            <a:pPr lvl="3"/>
            <a:r>
              <a:rPr lang="en-US">
                <a:latin typeface="Gill Sans MT" charset="0"/>
              </a:rPr>
              <a:t>IEEE Publishing Costs for Basic Design Services</a:t>
            </a:r>
          </a:p>
          <a:p>
            <a:pPr lvl="3"/>
            <a:r>
              <a:rPr lang="en-US">
                <a:latin typeface="Gill Sans MT" charset="0"/>
              </a:rPr>
              <a:t>D&amp;T Contracted Coverpage</a:t>
            </a:r>
          </a:p>
          <a:p>
            <a:pPr lvl="3"/>
            <a:r>
              <a:rPr lang="en-US">
                <a:latin typeface="Gill Sans MT" charset="0"/>
              </a:rPr>
              <a:t>D&amp;T Shared Administrative Assistant</a:t>
            </a:r>
          </a:p>
          <a:p>
            <a:pPr lvl="3"/>
            <a:r>
              <a:rPr lang="en-US">
                <a:latin typeface="Gill Sans MT" charset="0"/>
              </a:rPr>
              <a:t>Co-publication Tax</a:t>
            </a:r>
          </a:p>
          <a:p>
            <a:pPr lvl="3"/>
            <a:r>
              <a:rPr lang="en-US">
                <a:latin typeface="Gill Sans MT" charset="0"/>
              </a:rPr>
              <a:t>IEEE Surprise: 10% of Revenue</a:t>
            </a:r>
          </a:p>
          <a:p>
            <a:pPr lvl="3"/>
            <a:endParaRPr lang="en-US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741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Services Being Contracted from IEEE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219201"/>
            <a:ext cx="8229600" cy="4937125"/>
          </a:xfrm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Common Design Service</a:t>
            </a:r>
          </a:p>
          <a:p>
            <a:pPr lvl="1"/>
            <a:r>
              <a:rPr lang="en-US">
                <a:ea typeface="ＭＳ Ｐゴシック" pitchFamily="34" charset="-128"/>
              </a:rPr>
              <a:t>Editorial Service includes copy editing for style, basic grammar and QC only.  </a:t>
            </a:r>
          </a:p>
          <a:p>
            <a:pPr lvl="1"/>
            <a:r>
              <a:rPr lang="en-US">
                <a:ea typeface="ＭＳ Ｐゴシック" pitchFamily="34" charset="-128"/>
              </a:rPr>
              <a:t>Layout utilizes a common 3-column design throughout based on design of IEEE Transactions on Professional Communications. </a:t>
            </a:r>
          </a:p>
          <a:p>
            <a:pPr lvl="1"/>
            <a:r>
              <a:rPr lang="en-US">
                <a:ea typeface="ＭＳ Ｐゴシック" pitchFamily="34" charset="-128"/>
              </a:rPr>
              <a:t>All author-supplied graphics, such as charts, diagrams and photographs are processed as supplied, there is no type replacement or redrawing of graphics and there is no color.</a:t>
            </a:r>
          </a:p>
          <a:p>
            <a:endParaRPr lang="en-US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11114"/>
            <a:ext cx="4405312" cy="585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900113"/>
            <a:ext cx="5235575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9699" name="TextBox 1"/>
          <p:cNvSpPr txBox="1">
            <a:spLocks noChangeArrowheads="1"/>
          </p:cNvSpPr>
          <p:nvPr/>
        </p:nvSpPr>
        <p:spPr bwMode="auto">
          <a:xfrm>
            <a:off x="1524000" y="5867401"/>
            <a:ext cx="388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charset="0"/>
                <a:cs typeface="Arial" charset="0"/>
              </a:rPr>
              <a:t>Please approve this publishing budget.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However, Keep in Mind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743200" y="1295400"/>
          <a:ext cx="6096000" cy="4537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9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2012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2013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2014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92">
                <a:tc>
                  <a:txBody>
                    <a:bodyPr/>
                    <a:lstStyle/>
                    <a:p>
                      <a:r>
                        <a:rPr lang="en-US" sz="1200" dirty="0"/>
                        <a:t>#Articles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72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72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72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92">
                <a:tc>
                  <a:txBody>
                    <a:bodyPr/>
                    <a:lstStyle/>
                    <a:p>
                      <a:r>
                        <a:rPr lang="en-US" sz="1200" dirty="0"/>
                        <a:t>Pages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92">
                <a:tc>
                  <a:txBody>
                    <a:bodyPr/>
                    <a:lstStyle/>
                    <a:p>
                      <a:r>
                        <a:rPr lang="en-US" sz="1200" dirty="0"/>
                        <a:t>Issues</a:t>
                      </a:r>
                      <a:r>
                        <a:rPr lang="en-US" sz="1200" baseline="0" dirty="0"/>
                        <a:t>/</a:t>
                      </a:r>
                      <a:r>
                        <a:rPr lang="en-US" sz="1200" baseline="0" dirty="0" err="1"/>
                        <a:t>Yr</a:t>
                      </a:r>
                      <a:endParaRPr lang="en-US" sz="12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92">
                <a:tc>
                  <a:txBody>
                    <a:bodyPr/>
                    <a:lstStyle/>
                    <a:p>
                      <a:r>
                        <a:rPr lang="en-US" sz="1200" dirty="0"/>
                        <a:t>Revenue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$139,895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$143,312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$148,673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92">
                <a:tc>
                  <a:txBody>
                    <a:bodyPr/>
                    <a:lstStyle/>
                    <a:p>
                      <a:r>
                        <a:rPr lang="en-US" sz="1200" dirty="0"/>
                        <a:t>Expenses: Fixed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$86,821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$85,981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$85,981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92">
                <a:tc>
                  <a:txBody>
                    <a:bodyPr/>
                    <a:lstStyle/>
                    <a:p>
                      <a:r>
                        <a:rPr lang="en-US" sz="1200" dirty="0"/>
                        <a:t>Expenses: Variable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$31,304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$31,304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$31,304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9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33CC"/>
                          </a:solidFill>
                        </a:rPr>
                        <a:t>Net Per IEEE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33CC"/>
                          </a:solidFill>
                        </a:rPr>
                        <a:t>$21,770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33CC"/>
                          </a:solidFill>
                        </a:rPr>
                        <a:t>$26,027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33CC"/>
                          </a:solidFill>
                        </a:rPr>
                        <a:t>$31,388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64">
                <a:tc>
                  <a:txBody>
                    <a:bodyPr/>
                    <a:lstStyle/>
                    <a:p>
                      <a:r>
                        <a:rPr lang="en-US" sz="1200" dirty="0"/>
                        <a:t>Administrative</a:t>
                      </a:r>
                      <a:r>
                        <a:rPr lang="en-US" sz="1200" baseline="0" dirty="0"/>
                        <a:t> Admin</a:t>
                      </a:r>
                      <a:endParaRPr lang="en-US" sz="12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($5,000)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($5,000)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($5,000)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92">
                <a:tc>
                  <a:txBody>
                    <a:bodyPr/>
                    <a:lstStyle/>
                    <a:p>
                      <a:r>
                        <a:rPr lang="en-US" sz="1200" dirty="0"/>
                        <a:t>TAB</a:t>
                      </a:r>
                      <a:r>
                        <a:rPr lang="en-US" sz="1200" baseline="0" dirty="0"/>
                        <a:t> Tax</a:t>
                      </a:r>
                      <a:endParaRPr lang="en-US" sz="12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($20,000)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($20,000)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($20,000)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92">
                <a:tc>
                  <a:txBody>
                    <a:bodyPr/>
                    <a:lstStyle/>
                    <a:p>
                      <a:r>
                        <a:rPr lang="en-US" sz="1200" dirty="0"/>
                        <a:t>10%</a:t>
                      </a:r>
                      <a:r>
                        <a:rPr lang="en-US" sz="1200" baseline="0" dirty="0"/>
                        <a:t> Margin</a:t>
                      </a:r>
                      <a:endParaRPr lang="en-US" sz="12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($14,000)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($14,000)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($15,000)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9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CC0000"/>
                          </a:solidFill>
                        </a:rPr>
                        <a:t>Net to Societies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CC0000"/>
                          </a:solidFill>
                        </a:rPr>
                        <a:t>($17,230)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CC0000"/>
                          </a:solidFill>
                        </a:rPr>
                        <a:t>($12,973)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CC0000"/>
                          </a:solidFill>
                        </a:rPr>
                        <a:t>($8,612)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Going Forward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219201"/>
            <a:ext cx="8229600" cy="4937125"/>
          </a:xfrm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We need to create products that</a:t>
            </a:r>
          </a:p>
          <a:p>
            <a:pPr lvl="1"/>
            <a:r>
              <a:rPr lang="en-US">
                <a:ea typeface="ＭＳ Ｐゴシック" pitchFamily="34" charset="-128"/>
              </a:rPr>
              <a:t>Enhance the value of current offerings</a:t>
            </a:r>
          </a:p>
          <a:p>
            <a:pPr lvl="1"/>
            <a:r>
              <a:rPr lang="en-US">
                <a:ea typeface="ＭＳ Ｐゴシック" pitchFamily="34" charset="-128"/>
              </a:rPr>
              <a:t>Create new value for our readers, contributors</a:t>
            </a:r>
          </a:p>
          <a:p>
            <a:r>
              <a:rPr lang="en-US">
                <a:ea typeface="ＭＳ Ｐゴシック" pitchFamily="34" charset="-128"/>
              </a:rPr>
              <a:t>We need to create processes that</a:t>
            </a:r>
          </a:p>
          <a:p>
            <a:pPr lvl="1"/>
            <a:r>
              <a:rPr lang="en-US">
                <a:ea typeface="ＭＳ Ｐゴシック" pitchFamily="34" charset="-128"/>
              </a:rPr>
              <a:t>Ensure maximization of revenue generating opportunities for CEDA </a:t>
            </a:r>
          </a:p>
          <a:p>
            <a:pPr lvl="1"/>
            <a:r>
              <a:rPr lang="en-US">
                <a:ea typeface="ＭＳ Ｐゴシック" pitchFamily="34" charset="-128"/>
              </a:rPr>
              <a:t>Prevent loss of revenue for CEDA </a:t>
            </a:r>
          </a:p>
          <a:p>
            <a:pPr lvl="1"/>
            <a:r>
              <a:rPr lang="en-US">
                <a:ea typeface="ＭＳ Ｐゴシック" pitchFamily="34" charset="-128"/>
              </a:rPr>
              <a:t>Ensure cross-coupling of participant value across functional areas of CEDA</a:t>
            </a:r>
          </a:p>
          <a:p>
            <a:r>
              <a:rPr lang="en-US">
                <a:ea typeface="ＭＳ Ｐゴシック" pitchFamily="34" charset="-128"/>
              </a:rPr>
              <a:t>All of this is currently being worked on a proposal to be brought before excom EOY.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cs typeface="+mj-cs"/>
              </a:rPr>
              <a:t>FYI: Assessing Impact of Our Publications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219201"/>
            <a:ext cx="8229600" cy="4937125"/>
          </a:xfrm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Publication success intimately tied to success of the technical community affiliated with it</a:t>
            </a:r>
          </a:p>
          <a:p>
            <a:pPr lvl="1"/>
            <a:r>
              <a:rPr lang="en-US">
                <a:ea typeface="ＭＳ Ｐゴシック" pitchFamily="34" charset="-128"/>
              </a:rPr>
              <a:t>Impact of publication, its availability</a:t>
            </a:r>
          </a:p>
          <a:p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Therefore, it is important to look at measures that our contributors will look at closely</a:t>
            </a:r>
          </a:p>
          <a:p>
            <a:pPr lvl="1"/>
            <a:r>
              <a:rPr lang="en-US">
                <a:ea typeface="ＭＳ Ｐゴシック" pitchFamily="34" charset="-128"/>
              </a:rPr>
              <a:t>One such measure is </a:t>
            </a:r>
            <a:r>
              <a:rPr lang="en-US">
                <a:solidFill>
                  <a:srgbClr val="FF0000"/>
                </a:solidFill>
                <a:ea typeface="ＭＳ Ｐゴシック" pitchFamily="34" charset="-128"/>
              </a:rPr>
              <a:t>citations</a:t>
            </a:r>
          </a:p>
          <a:p>
            <a:pPr lvl="1"/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Let us take a closer look to under our current trajectory…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ESL Content: 66 papers published 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8934450" cy="641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372600" y="4572000"/>
            <a:ext cx="12954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72600" y="5410200"/>
            <a:ext cx="12954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8839201" y="5638800"/>
            <a:ext cx="17491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C000"/>
                </a:solidFill>
                <a:latin typeface="Arial" charset="0"/>
                <a:cs typeface="Arial" charset="0"/>
              </a:rPr>
              <a:t>Revenue Loss</a:t>
            </a:r>
          </a:p>
        </p:txBody>
      </p:sp>
      <p:sp>
        <p:nvSpPr>
          <p:cNvPr id="33798" name="TextBox 8"/>
          <p:cNvSpPr txBox="1">
            <a:spLocks noChangeArrowheads="1"/>
          </p:cNvSpPr>
          <p:nvPr/>
        </p:nvSpPr>
        <p:spPr bwMode="auto">
          <a:xfrm>
            <a:off x="6880225" y="1981200"/>
            <a:ext cx="31811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charset="0"/>
                <a:cs typeface="Arial" charset="0"/>
              </a:rPr>
              <a:t>Since June 2009, Quarterly.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14800" y="152400"/>
            <a:ext cx="395537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Gill Sans MT"/>
              </a:rPr>
              <a:t>Screen Shot from Publish or Perish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Bookman Old Style" charset="0"/>
              </a:rPr>
              <a:t>Outline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219201"/>
            <a:ext cx="8229600" cy="49371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 3" pitchFamily="18" charset="2"/>
              <a:buChar char=""/>
              <a:defRPr/>
            </a:pPr>
            <a:r>
              <a:rPr lang="en-US" dirty="0">
                <a:ea typeface="+mn-ea"/>
              </a:rPr>
              <a:t>What is new?</a:t>
            </a:r>
          </a:p>
          <a:p>
            <a:pPr eaLnBrk="1" hangingPunct="1">
              <a:buFont typeface="Wingdings 3" pitchFamily="18" charset="2"/>
              <a:buChar char=""/>
              <a:defRPr/>
            </a:pPr>
            <a:endParaRPr lang="en-US" dirty="0">
              <a:ea typeface="+mn-ea"/>
            </a:endParaRPr>
          </a:p>
          <a:p>
            <a:pPr eaLnBrk="1" hangingPunct="1">
              <a:buFont typeface="Wingdings 3" pitchFamily="18" charset="2"/>
              <a:buChar char=""/>
              <a:defRPr/>
            </a:pPr>
            <a:r>
              <a:rPr lang="en-US" dirty="0">
                <a:ea typeface="+mn-ea"/>
              </a:rPr>
              <a:t>Publication Updates</a:t>
            </a:r>
          </a:p>
          <a:p>
            <a:pPr lvl="1" eaLnBrk="1" hangingPunct="1">
              <a:buFont typeface="Wingdings 3" pitchFamily="18" charset="2"/>
              <a:buChar char=""/>
              <a:defRPr/>
            </a:pPr>
            <a:r>
              <a:rPr lang="en-US" dirty="0">
                <a:ea typeface="+mn-ea"/>
              </a:rPr>
              <a:t>Currents Newsletter</a:t>
            </a:r>
          </a:p>
          <a:p>
            <a:pPr lvl="1" eaLnBrk="1" hangingPunct="1">
              <a:buFont typeface="Wingdings 3" pitchFamily="18" charset="2"/>
              <a:buChar char=""/>
              <a:defRPr/>
            </a:pPr>
            <a:r>
              <a:rPr lang="en-US" dirty="0">
                <a:ea typeface="+mn-ea"/>
              </a:rPr>
              <a:t>IEEE ESL</a:t>
            </a:r>
          </a:p>
          <a:p>
            <a:pPr lvl="1" eaLnBrk="1" hangingPunct="1">
              <a:buFont typeface="Wingdings 3" pitchFamily="18" charset="2"/>
              <a:buChar char=""/>
              <a:defRPr/>
            </a:pPr>
            <a:r>
              <a:rPr lang="en-US" dirty="0">
                <a:ea typeface="+mn-ea"/>
              </a:rPr>
              <a:t>IEEE TCAD</a:t>
            </a:r>
          </a:p>
          <a:p>
            <a:pPr eaLnBrk="1" hangingPunct="1">
              <a:buFont typeface="Wingdings 3" pitchFamily="18" charset="2"/>
              <a:buChar char=""/>
              <a:defRPr/>
            </a:pPr>
            <a:endParaRPr lang="en-US" dirty="0">
              <a:ea typeface="+mn-ea"/>
            </a:endParaRPr>
          </a:p>
          <a:p>
            <a:pPr eaLnBrk="1" hangingPunct="1">
              <a:buFont typeface="Wingdings 3" pitchFamily="18" charset="2"/>
              <a:buChar char=""/>
              <a:defRPr/>
            </a:pPr>
            <a:r>
              <a:rPr lang="en-US" dirty="0">
                <a:ea typeface="+mn-ea"/>
              </a:rPr>
              <a:t>IEEE Design &amp; Test</a:t>
            </a:r>
          </a:p>
          <a:p>
            <a:pPr lvl="1" eaLnBrk="1" hangingPunct="1">
              <a:buFont typeface="Wingdings 3" pitchFamily="18" charset="2"/>
              <a:buChar char=""/>
              <a:defRPr/>
            </a:pPr>
            <a:r>
              <a:rPr lang="en-US" dirty="0">
                <a:ea typeface="+mn-ea"/>
              </a:rPr>
              <a:t>Recap and Status</a:t>
            </a:r>
          </a:p>
          <a:p>
            <a:pPr lvl="1" eaLnBrk="1" hangingPunct="1">
              <a:buFont typeface="Wingdings 3" pitchFamily="18" charset="2"/>
              <a:buChar char=""/>
              <a:defRPr/>
            </a:pPr>
            <a:r>
              <a:rPr lang="en-US" dirty="0">
                <a:ea typeface="+mn-ea"/>
              </a:rPr>
              <a:t>Going Forward</a:t>
            </a:r>
          </a:p>
          <a:p>
            <a:pPr lvl="1" eaLnBrk="1" hangingPunct="1">
              <a:buFont typeface="Wingdings 3" pitchFamily="18" charset="2"/>
              <a:buChar char=""/>
              <a:defRPr/>
            </a:pPr>
            <a:endParaRPr lang="en-US" dirty="0">
              <a:ea typeface="+mn-ea"/>
            </a:endParaRPr>
          </a:p>
          <a:p>
            <a:pPr eaLnBrk="1" hangingPunct="1">
              <a:buFont typeface="Wingdings 3" pitchFamily="18" charset="2"/>
              <a:buChar char=""/>
              <a:defRPr/>
            </a:pPr>
            <a:r>
              <a:rPr lang="en-US" dirty="0">
                <a:ea typeface="+mn-ea"/>
              </a:rPr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2179996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3400"/>
            <a:ext cx="874395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Some Calibration</a:t>
            </a: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4219576"/>
            <a:ext cx="8810625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4820" name="TextBox 8"/>
          <p:cNvSpPr txBox="1">
            <a:spLocks noChangeArrowheads="1"/>
          </p:cNvSpPr>
          <p:nvPr/>
        </p:nvSpPr>
        <p:spPr bwMode="auto">
          <a:xfrm>
            <a:off x="6858001" y="1371600"/>
            <a:ext cx="2578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charset="0"/>
                <a:cs typeface="Arial" charset="0"/>
              </a:rPr>
              <a:t>Since 2002, Quarterly.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8829675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4038600"/>
            <a:ext cx="8867775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843" name="TextBox 5"/>
          <p:cNvSpPr txBox="1">
            <a:spLocks noChangeArrowheads="1"/>
          </p:cNvSpPr>
          <p:nvPr/>
        </p:nvSpPr>
        <p:spPr bwMode="auto">
          <a:xfrm>
            <a:off x="6850064" y="685800"/>
            <a:ext cx="2437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charset="0"/>
                <a:cs typeface="Arial" charset="0"/>
              </a:rPr>
              <a:t>Since 1997, Monthly.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1" y="1"/>
            <a:ext cx="8943975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4343400"/>
            <a:ext cx="88773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6858001" y="990600"/>
            <a:ext cx="2437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charset="0"/>
                <a:cs typeface="Arial" charset="0"/>
              </a:rPr>
              <a:t>Since 1980, Monthly.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09539"/>
            <a:ext cx="9877425" cy="663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7890" name="TextBox 3"/>
          <p:cNvSpPr txBox="1">
            <a:spLocks noChangeArrowheads="1"/>
          </p:cNvSpPr>
          <p:nvPr/>
        </p:nvSpPr>
        <p:spPr bwMode="auto">
          <a:xfrm>
            <a:off x="1687513" y="1069975"/>
            <a:ext cx="10438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Caution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0" y="2667000"/>
            <a:ext cx="1295400" cy="16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  <a:latin typeface="Gill Sans MT"/>
            </a:endParaRPr>
          </a:p>
        </p:txBody>
      </p:sp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4" y="460376"/>
            <a:ext cx="4941887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9601200" y="914400"/>
            <a:ext cx="1143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  <a:latin typeface="Gill Sans M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0287000" y="1219200"/>
            <a:ext cx="609600" cy="1447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740650" y="6248400"/>
            <a:ext cx="457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  <a:latin typeface="Gill Sans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61939"/>
            <a:ext cx="9839325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8800" y="2743200"/>
            <a:ext cx="609600" cy="16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1" y="2743200"/>
            <a:ext cx="1457325" cy="1676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  <a:latin typeface="Gill Sans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Bookman Old Style" charset="0"/>
              </a:rPr>
              <a:t>What is New (Since ICCAD 2010)?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>
              <a:solidFill>
                <a:srgbClr val="0000FF"/>
              </a:solidFill>
              <a:latin typeface="Gill Sans MT" charset="0"/>
            </a:endParaRPr>
          </a:p>
          <a:p>
            <a:r>
              <a:rPr lang="en-US">
                <a:solidFill>
                  <a:srgbClr val="0000FF"/>
                </a:solidFill>
                <a:latin typeface="Gill Sans MT" charset="0"/>
              </a:rPr>
              <a:t>Latest JCR Data</a:t>
            </a:r>
          </a:p>
          <a:p>
            <a:r>
              <a:rPr lang="en-US">
                <a:solidFill>
                  <a:srgbClr val="0000FF"/>
                </a:solidFill>
                <a:latin typeface="Gill Sans MT" charset="0"/>
              </a:rPr>
              <a:t>IEEE ESL EIC and D-EIC are in place</a:t>
            </a:r>
          </a:p>
          <a:p>
            <a:r>
              <a:rPr lang="en-US">
                <a:solidFill>
                  <a:srgbClr val="0000FF"/>
                </a:solidFill>
                <a:latin typeface="Gill Sans MT" charset="0"/>
              </a:rPr>
              <a:t>IEEE D&amp;T In Full Swing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Gill Sans MT" charset="0"/>
              </a:rPr>
              <a:t>MOUs executed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Gill Sans MT" charset="0"/>
              </a:rPr>
              <a:t>Steering Committee Formed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Gill Sans MT" charset="0"/>
              </a:rPr>
              <a:t>Full speed on operation decisions – Need your approval</a:t>
            </a:r>
          </a:p>
          <a:p>
            <a:pPr lvl="1"/>
            <a:endParaRPr lang="en-US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20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charset="0"/>
              </a:rPr>
              <a:t>JCR Data (July 2011)</a:t>
            </a:r>
          </a:p>
        </p:txBody>
      </p:sp>
      <p:sp>
        <p:nvSpPr>
          <p:cNvPr id="15508" name="TextBox 4"/>
          <p:cNvSpPr txBox="1">
            <a:spLocks noChangeArrowheads="1"/>
          </p:cNvSpPr>
          <p:nvPr/>
        </p:nvSpPr>
        <p:spPr bwMode="auto">
          <a:xfrm>
            <a:off x="2057400" y="6323013"/>
            <a:ext cx="791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prstClr val="black"/>
                </a:solidFill>
                <a:cs typeface="Arial" charset="0"/>
              </a:rPr>
              <a:t>TCAD IF: 2008/1.466; 2009/1.230. Variation mainly due to page purchases in 2006.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81200" y="1397000"/>
          <a:ext cx="8382000" cy="5014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429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34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90385">
                <a:tc>
                  <a:txBody>
                    <a:bodyPr/>
                    <a:lstStyle/>
                    <a:p>
                      <a:r>
                        <a:rPr lang="en-US" sz="1100" dirty="0"/>
                        <a:t>Journal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2010 total</a:t>
                      </a:r>
                      <a:r>
                        <a:rPr lang="en-US" sz="1100" baseline="0" dirty="0"/>
                        <a:t> Cites</a:t>
                      </a:r>
                      <a:endParaRPr lang="en-US" sz="1100" dirty="0"/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Impact Factor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5-year Impact Factor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Immediacy Index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2010 Articles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Cited Half-life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Eigenfactor</a:t>
                      </a:r>
                      <a:r>
                        <a:rPr lang="en-US" sz="1100" dirty="0"/>
                        <a:t> Score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Article Influence Score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IF</a:t>
                      </a:r>
                      <a:r>
                        <a:rPr lang="en-US" sz="1100" baseline="0" dirty="0"/>
                        <a:t> Rank</a:t>
                      </a:r>
                    </a:p>
                    <a:p>
                      <a:r>
                        <a:rPr lang="en-US" sz="800" baseline="0" dirty="0"/>
                        <a:t>CS/HW/Arch</a:t>
                      </a:r>
                      <a:endParaRPr lang="en-US" sz="800" dirty="0"/>
                    </a:p>
                  </a:txBody>
                  <a:tcPr marT="44635" marB="4463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572">
                <a:tc>
                  <a:txBody>
                    <a:bodyPr/>
                    <a:lstStyle/>
                    <a:p>
                      <a:r>
                        <a:rPr lang="en-US" sz="1100" dirty="0"/>
                        <a:t>IEEE Micro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1,321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2.5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3.0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0.244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45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6.5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0.00514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1.3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 marT="44635" marB="4463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039">
                <a:tc>
                  <a:txBody>
                    <a:bodyPr/>
                    <a:lstStyle/>
                    <a:p>
                      <a:r>
                        <a:rPr lang="en-US" sz="1100" dirty="0"/>
                        <a:t>CACM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11,393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2.4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2.49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0.386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158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&gt;10.0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0.01288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0.829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 marT="44635" marB="4463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039">
                <a:tc>
                  <a:txBody>
                    <a:bodyPr/>
                    <a:lstStyle/>
                    <a:p>
                      <a:r>
                        <a:rPr lang="en-US" sz="1100" dirty="0"/>
                        <a:t>Computer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3,383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1.8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2.28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0.226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84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8.2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0.00848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0.902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</a:t>
                      </a:r>
                    </a:p>
                  </a:txBody>
                  <a:tcPr marT="44635" marB="4463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039">
                <a:tc>
                  <a:txBody>
                    <a:bodyPr/>
                    <a:lstStyle/>
                    <a:p>
                      <a:r>
                        <a:rPr lang="en-US" sz="1100" dirty="0"/>
                        <a:t>T COMP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6,460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1.6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2.03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0.216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139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&gt;10.0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0.01125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0.842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12</a:t>
                      </a:r>
                    </a:p>
                  </a:txBody>
                  <a:tcPr marT="44635" marB="4463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039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T CAD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3,551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1.3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1.50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0.159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182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7.3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0.00896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0.478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17</a:t>
                      </a:r>
                    </a:p>
                  </a:txBody>
                  <a:tcPr marT="44635" marB="4463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572">
                <a:tc>
                  <a:txBody>
                    <a:bodyPr/>
                    <a:lstStyle/>
                    <a:p>
                      <a:r>
                        <a:rPr lang="en-US" sz="1100" dirty="0"/>
                        <a:t>ACM TECS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356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1.06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0.093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54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4.1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0.00174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24</a:t>
                      </a:r>
                    </a:p>
                  </a:txBody>
                  <a:tcPr marT="44635" marB="4463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039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D&amp;T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926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0.96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2.0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0.382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34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6.2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0.00354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0.829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26</a:t>
                      </a:r>
                    </a:p>
                  </a:txBody>
                  <a:tcPr marT="44635" marB="4463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039">
                <a:tc>
                  <a:txBody>
                    <a:bodyPr/>
                    <a:lstStyle/>
                    <a:p>
                      <a:r>
                        <a:rPr lang="en-US" sz="1100" dirty="0"/>
                        <a:t>T VLSI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2,097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0.90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1.34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0.207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188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6.0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0.00820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0.558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27</a:t>
                      </a:r>
                    </a:p>
                  </a:txBody>
                  <a:tcPr marT="44635" marB="4463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4586">
                <a:tc>
                  <a:txBody>
                    <a:bodyPr/>
                    <a:lstStyle/>
                    <a:p>
                      <a:r>
                        <a:rPr lang="en-US" sz="1100" dirty="0"/>
                        <a:t>ACM TACO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133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0.824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0.000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21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5.3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0.00060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30</a:t>
                      </a:r>
                    </a:p>
                  </a:txBody>
                  <a:tcPr marT="44635" marB="4463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4586">
                <a:tc>
                  <a:txBody>
                    <a:bodyPr/>
                    <a:lstStyle/>
                    <a:p>
                      <a:r>
                        <a:rPr lang="en-US" sz="1100" dirty="0"/>
                        <a:t>ACM</a:t>
                      </a:r>
                      <a:r>
                        <a:rPr lang="en-US" sz="1100" baseline="0" dirty="0"/>
                        <a:t> TODAES</a:t>
                      </a:r>
                      <a:endParaRPr lang="en-US" sz="1100" dirty="0"/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376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0.484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0.799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0.031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32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5.7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0.00167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0.345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37</a:t>
                      </a:r>
                    </a:p>
                  </a:txBody>
                  <a:tcPr marT="44635" marB="4463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2039">
                <a:tc>
                  <a:txBody>
                    <a:bodyPr/>
                    <a:lstStyle/>
                    <a:p>
                      <a:r>
                        <a:rPr lang="en-US" sz="1100" dirty="0"/>
                        <a:t>DAEM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67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0.167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0.340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0.125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16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0.00014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0.137</a:t>
                      </a:r>
                    </a:p>
                  </a:txBody>
                  <a:tcPr marT="44635" marB="4463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47</a:t>
                      </a:r>
                    </a:p>
                  </a:txBody>
                  <a:tcPr marT="44635" marB="4463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626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charset="0"/>
              </a:rPr>
              <a:t>Publication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219201"/>
            <a:ext cx="8229600" cy="4937125"/>
          </a:xfrm>
        </p:spPr>
        <p:txBody>
          <a:bodyPr>
            <a:normAutofit lnSpcReduction="10000"/>
          </a:bodyPr>
          <a:lstStyle/>
          <a:p>
            <a:pPr>
              <a:buFont typeface="Wingdings 3" pitchFamily="18" charset="2"/>
              <a:buChar char=""/>
              <a:defRPr/>
            </a:pPr>
            <a:r>
              <a:rPr lang="en-US" dirty="0">
                <a:ea typeface="+mn-ea"/>
              </a:rPr>
              <a:t>Currents Newsletter</a:t>
            </a:r>
          </a:p>
          <a:p>
            <a:pPr lvl="1">
              <a:buFont typeface="Wingdings 3" pitchFamily="18" charset="2"/>
              <a:buChar char=""/>
              <a:defRPr/>
            </a:pPr>
            <a:r>
              <a:rPr lang="en-US" dirty="0">
                <a:ea typeface="+mn-ea"/>
              </a:rPr>
              <a:t>To be absorbed in D&amp;T?</a:t>
            </a:r>
          </a:p>
          <a:p>
            <a:pPr>
              <a:buFont typeface="Wingdings 3" pitchFamily="18" charset="2"/>
              <a:buChar char=""/>
              <a:defRPr/>
            </a:pPr>
            <a:endParaRPr lang="en-US" dirty="0">
              <a:ea typeface="+mn-ea"/>
            </a:endParaRPr>
          </a:p>
          <a:p>
            <a:pPr>
              <a:buFont typeface="Wingdings 3" pitchFamily="18" charset="2"/>
              <a:buChar char=""/>
              <a:defRPr/>
            </a:pPr>
            <a:r>
              <a:rPr lang="en-US" dirty="0">
                <a:ea typeface="+mn-ea"/>
              </a:rPr>
              <a:t>IEEE ESL</a:t>
            </a:r>
          </a:p>
          <a:p>
            <a:pPr lvl="1">
              <a:buFont typeface="Wingdings 3" pitchFamily="18" charset="2"/>
              <a:buChar char=""/>
              <a:defRPr/>
            </a:pPr>
            <a:r>
              <a:rPr lang="en-US" dirty="0">
                <a:ea typeface="+mn-ea"/>
              </a:rPr>
              <a:t>Transition to EIC/D-EIC Team</a:t>
            </a:r>
          </a:p>
          <a:p>
            <a:pPr lvl="1">
              <a:buFont typeface="Wingdings 3" pitchFamily="18" charset="2"/>
              <a:buChar char=""/>
              <a:defRPr/>
            </a:pPr>
            <a:endParaRPr lang="en-US" dirty="0">
              <a:ea typeface="+mn-ea"/>
            </a:endParaRPr>
          </a:p>
          <a:p>
            <a:pPr>
              <a:buFont typeface="Wingdings 3" pitchFamily="18" charset="2"/>
              <a:buChar char=""/>
              <a:defRPr/>
            </a:pPr>
            <a:r>
              <a:rPr lang="en-US" dirty="0">
                <a:ea typeface="+mn-ea"/>
              </a:rPr>
              <a:t>IEEE TCAD</a:t>
            </a:r>
          </a:p>
          <a:p>
            <a:pPr lvl="1">
              <a:buFont typeface="Wingdings 3" pitchFamily="18" charset="2"/>
              <a:buChar char=""/>
              <a:defRPr/>
            </a:pPr>
            <a:r>
              <a:rPr lang="en-US" dirty="0">
                <a:ea typeface="+mn-ea"/>
              </a:rPr>
              <a:t>Settled</a:t>
            </a:r>
          </a:p>
          <a:p>
            <a:pPr lvl="1">
              <a:buFont typeface="Wingdings 3" pitchFamily="18" charset="2"/>
              <a:buChar char=""/>
              <a:defRPr/>
            </a:pPr>
            <a:endParaRPr lang="en-US" dirty="0">
              <a:ea typeface="+mn-ea"/>
            </a:endParaRPr>
          </a:p>
          <a:p>
            <a:pPr>
              <a:buFont typeface="Wingdings 3" pitchFamily="18" charset="2"/>
              <a:buChar char=""/>
              <a:defRPr/>
            </a:pPr>
            <a:r>
              <a:rPr lang="en-US" dirty="0">
                <a:ea typeface="+mn-ea"/>
              </a:rPr>
              <a:t>IEEE D&amp;T</a:t>
            </a:r>
          </a:p>
          <a:p>
            <a:pPr lvl="1">
              <a:buFont typeface="Wingdings 3" pitchFamily="18" charset="2"/>
              <a:buChar char=""/>
              <a:defRPr/>
            </a:pPr>
            <a:r>
              <a:rPr lang="en-US" dirty="0">
                <a:ea typeface="+mn-ea"/>
              </a:rPr>
              <a:t>Transition in progress.</a:t>
            </a:r>
          </a:p>
        </p:txBody>
      </p:sp>
    </p:spTree>
    <p:extLst>
      <p:ext uri="{BB962C8B-B14F-4D97-AF65-F5344CB8AC3E}">
        <p14:creationId xmlns:p14="http://schemas.microsoft.com/office/powerpoint/2010/main" val="2978861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228600"/>
            <a:ext cx="5897562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219201"/>
            <a:ext cx="4114800" cy="4937125"/>
          </a:xfrm>
          <a:solidFill>
            <a:schemeClr val="bg1"/>
          </a:solidFill>
        </p:spPr>
        <p:txBody>
          <a:bodyPr/>
          <a:lstStyle/>
          <a:p>
            <a:r>
              <a:rPr lang="en-US">
                <a:latin typeface="Gill Sans MT" charset="0"/>
              </a:rPr>
              <a:t>32 issues published so far, one every two months</a:t>
            </a:r>
          </a:p>
          <a:p>
            <a:pPr lvl="1"/>
            <a:r>
              <a:rPr lang="en-US">
                <a:latin typeface="Gill Sans MT" charset="0"/>
              </a:rPr>
              <a:t>Longest continuously active volunteer activity</a:t>
            </a:r>
          </a:p>
          <a:p>
            <a:pPr lvl="1"/>
            <a:r>
              <a:rPr lang="en-US">
                <a:latin typeface="Gill Sans MT" charset="0"/>
              </a:rPr>
              <a:t>Applause to Jose Ayala, well deserved!</a:t>
            </a:r>
          </a:p>
          <a:p>
            <a:r>
              <a:rPr lang="en-US">
                <a:latin typeface="Gill Sans MT" charset="0"/>
              </a:rPr>
              <a:t>Beginning DAC 2012, provide D&amp;T instead?</a:t>
            </a:r>
          </a:p>
        </p:txBody>
      </p:sp>
      <p:sp>
        <p:nvSpPr>
          <p:cNvPr id="31748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+mj-ea"/>
              </a:rPr>
              <a:t>Currents Newsletter</a:t>
            </a:r>
          </a:p>
        </p:txBody>
      </p:sp>
    </p:spTree>
    <p:extLst>
      <p:ext uri="{BB962C8B-B14F-4D97-AF65-F5344CB8AC3E}">
        <p14:creationId xmlns:p14="http://schemas.microsoft.com/office/powerpoint/2010/main" val="456909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Bookman Old Style" charset="0"/>
              </a:rPr>
              <a:t>IEEE ESL Status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4294967295"/>
          </p:nvPr>
        </p:nvSpPr>
        <p:spPr>
          <a:xfrm>
            <a:off x="1676400" y="1219200"/>
            <a:ext cx="51816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>
                <a:solidFill>
                  <a:srgbClr val="0000FF"/>
                </a:solidFill>
                <a:latin typeface="Gill Sans MT" charset="0"/>
              </a:rPr>
              <a:t>101 papers received YTD 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olidFill>
                  <a:srgbClr val="0000FF"/>
                </a:solidFill>
                <a:latin typeface="Gill Sans MT" charset="0"/>
              </a:rPr>
              <a:t>Pending manuscripts: 18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olidFill>
                  <a:srgbClr val="0000FF"/>
                </a:solidFill>
                <a:latin typeface="Gill Sans MT" charset="0"/>
              </a:rPr>
              <a:t>Acceptance ratio: 22.5%</a:t>
            </a:r>
          </a:p>
          <a:p>
            <a:pPr lvl="1">
              <a:lnSpc>
                <a:spcPct val="80000"/>
              </a:lnSpc>
            </a:pPr>
            <a:endParaRPr lang="en-US" sz="2000">
              <a:solidFill>
                <a:srgbClr val="0000FF"/>
              </a:solidFill>
              <a:latin typeface="Gill Sans MT" charset="0"/>
            </a:endParaRP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0000FF"/>
                </a:solidFill>
                <a:latin typeface="Gill Sans MT" charset="0"/>
              </a:rPr>
              <a:t>Submission to decision: 66 days / 68 final </a:t>
            </a:r>
          </a:p>
          <a:p>
            <a:pPr>
              <a:lnSpc>
                <a:spcPct val="80000"/>
              </a:lnSpc>
            </a:pPr>
            <a:endParaRPr lang="en-US" sz="2000">
              <a:solidFill>
                <a:srgbClr val="0000FF"/>
              </a:solidFill>
              <a:latin typeface="Gill Sans MT" charset="0"/>
            </a:endParaRP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0000FF"/>
                </a:solidFill>
                <a:latin typeface="Gill Sans MT" charset="0"/>
              </a:rPr>
              <a:t>Review turnaround: 20 days</a:t>
            </a:r>
          </a:p>
          <a:p>
            <a:pPr>
              <a:lnSpc>
                <a:spcPct val="80000"/>
              </a:lnSpc>
            </a:pPr>
            <a:endParaRPr lang="en-US" sz="2000">
              <a:solidFill>
                <a:srgbClr val="0000FF"/>
              </a:solidFill>
              <a:latin typeface="Gill Sans MT" charset="0"/>
            </a:endParaRP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0000FF"/>
                </a:solidFill>
                <a:latin typeface="Gill Sans MT" charset="0"/>
              </a:rPr>
              <a:t>Total Received: 360, Total Decided: 286</a:t>
            </a:r>
          </a:p>
          <a:p>
            <a:pPr>
              <a:lnSpc>
                <a:spcPct val="80000"/>
              </a:lnSpc>
            </a:pPr>
            <a:endParaRPr lang="en-US" sz="2000">
              <a:solidFill>
                <a:srgbClr val="0000FF"/>
              </a:solidFill>
              <a:latin typeface="Gill Sans MT" charset="0"/>
            </a:endParaRP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0000FF"/>
                </a:solidFill>
                <a:latin typeface="Gill Sans MT" charset="0"/>
              </a:rPr>
              <a:t>1/3</a:t>
            </a:r>
            <a:r>
              <a:rPr lang="en-US" sz="2000" baseline="30000">
                <a:solidFill>
                  <a:srgbClr val="0000FF"/>
                </a:solidFill>
                <a:latin typeface="Gill Sans MT" charset="0"/>
              </a:rPr>
              <a:t>rd</a:t>
            </a:r>
            <a:r>
              <a:rPr lang="en-US" sz="2000">
                <a:solidFill>
                  <a:srgbClr val="0000FF"/>
                </a:solidFill>
                <a:latin typeface="Gill Sans MT" charset="0"/>
              </a:rPr>
              <a:t> of submissions from US, 1/4</a:t>
            </a:r>
            <a:r>
              <a:rPr lang="en-US" sz="2000" baseline="30000">
                <a:solidFill>
                  <a:srgbClr val="0000FF"/>
                </a:solidFill>
                <a:latin typeface="Gill Sans MT" charset="0"/>
              </a:rPr>
              <a:t>th</a:t>
            </a:r>
            <a:r>
              <a:rPr lang="en-US" sz="2000">
                <a:solidFill>
                  <a:srgbClr val="0000FF"/>
                </a:solidFill>
                <a:latin typeface="Gill Sans MT" charset="0"/>
              </a:rPr>
              <a:t>  accepted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0000FF"/>
                </a:solidFill>
                <a:latin typeface="Gill Sans MT" charset="0"/>
              </a:rPr>
              <a:t>~40% from Europe/Mid-east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0000FF"/>
                </a:solidFill>
                <a:latin typeface="Gill Sans MT" charset="0"/>
              </a:rPr>
              <a:t>~20% from Asia</a:t>
            </a:r>
            <a:endParaRPr lang="en-US" sz="1700">
              <a:solidFill>
                <a:srgbClr val="0000FF"/>
              </a:solidFill>
              <a:latin typeface="Gill Sans MT" charset="0"/>
            </a:endParaRPr>
          </a:p>
          <a:p>
            <a:pPr lvl="1">
              <a:lnSpc>
                <a:spcPct val="80000"/>
              </a:lnSpc>
            </a:pPr>
            <a:r>
              <a:rPr lang="en-US" sz="1700">
                <a:solidFill>
                  <a:srgbClr val="0000FF"/>
                </a:solidFill>
                <a:latin typeface="Gill Sans MT" charset="0"/>
              </a:rPr>
              <a:t>7% from India, 1/5</a:t>
            </a:r>
            <a:r>
              <a:rPr lang="en-US" sz="1700" baseline="30000">
                <a:solidFill>
                  <a:srgbClr val="0000FF"/>
                </a:solidFill>
                <a:latin typeface="Gill Sans MT" charset="0"/>
              </a:rPr>
              <a:t>th</a:t>
            </a:r>
            <a:r>
              <a:rPr lang="en-US" sz="1700">
                <a:solidFill>
                  <a:srgbClr val="0000FF"/>
                </a:solidFill>
                <a:latin typeface="Gill Sans MT" charset="0"/>
              </a:rPr>
              <a:t> accepted</a:t>
            </a:r>
            <a:endParaRPr lang="en-US" sz="1400">
              <a:solidFill>
                <a:srgbClr val="0000FF"/>
              </a:solidFill>
              <a:latin typeface="Gill Sans MT" charset="0"/>
            </a:endParaRPr>
          </a:p>
          <a:p>
            <a:pPr lvl="1">
              <a:lnSpc>
                <a:spcPct val="80000"/>
              </a:lnSpc>
            </a:pPr>
            <a:endParaRPr lang="en-US" sz="1700">
              <a:solidFill>
                <a:srgbClr val="0000FF"/>
              </a:solidFill>
              <a:latin typeface="Gill Sans MT" charset="0"/>
            </a:endParaRPr>
          </a:p>
          <a:p>
            <a:pPr>
              <a:lnSpc>
                <a:spcPct val="80000"/>
              </a:lnSpc>
            </a:pPr>
            <a:endParaRPr lang="en-US" sz="2000">
              <a:solidFill>
                <a:srgbClr val="0000FF"/>
              </a:solidFill>
              <a:latin typeface="Gill Sans MT" charset="0"/>
            </a:endParaRPr>
          </a:p>
          <a:p>
            <a:pPr>
              <a:lnSpc>
                <a:spcPct val="80000"/>
              </a:lnSpc>
            </a:pPr>
            <a:endParaRPr lang="en-US" sz="2000">
              <a:solidFill>
                <a:srgbClr val="0000FF"/>
              </a:solidFill>
              <a:latin typeface="Gill Sans MT" charset="0"/>
            </a:endParaRPr>
          </a:p>
          <a:p>
            <a:pPr>
              <a:lnSpc>
                <a:spcPct val="80000"/>
              </a:lnSpc>
            </a:pPr>
            <a:endParaRPr lang="en-US" sz="2000">
              <a:solidFill>
                <a:srgbClr val="0000FF"/>
              </a:solidFill>
              <a:latin typeface="Gill Sans MT" charset="0"/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1524001" y="94868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9461" name="Rectangle 102"/>
          <p:cNvSpPr>
            <a:spLocks noChangeArrowheads="1"/>
          </p:cNvSpPr>
          <p:nvPr/>
        </p:nvSpPr>
        <p:spPr bwMode="auto">
          <a:xfrm>
            <a:off x="1981201" y="1978323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sz="2400">
                <a:solidFill>
                  <a:prstClr val="black"/>
                </a:solidFill>
                <a:latin typeface="Times New Roman" charset="0"/>
                <a:ea typeface="ＭＳ Ｐゴシック" charset="0"/>
                <a:cs typeface="Arial" charset="0"/>
              </a:rPr>
            </a:br>
            <a:br>
              <a:rPr lang="en-US" sz="600">
                <a:solidFill>
                  <a:prstClr val="black"/>
                </a:solidFill>
                <a:latin typeface="Times New Roman" charset="0"/>
                <a:ea typeface="ＭＳ Ｐゴシック" charset="0"/>
                <a:cs typeface="Arial" charset="0"/>
              </a:rPr>
            </a:br>
            <a:endParaRPr lang="en-US" sz="2400">
              <a:solidFill>
                <a:prstClr val="black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9462" name="Rectangle 107"/>
          <p:cNvSpPr>
            <a:spLocks noChangeArrowheads="1"/>
          </p:cNvSpPr>
          <p:nvPr/>
        </p:nvSpPr>
        <p:spPr bwMode="auto">
          <a:xfrm>
            <a:off x="3303589" y="9883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pic>
        <p:nvPicPr>
          <p:cNvPr id="19463" name="Picture 1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3657600"/>
            <a:ext cx="28733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464" name="Picture 1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76" y="-34925"/>
            <a:ext cx="2868613" cy="384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333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>
          <a:xfrm>
            <a:off x="2057400" y="6248400"/>
            <a:ext cx="7391400" cy="476250"/>
          </a:xfrm>
        </p:spPr>
        <p:txBody>
          <a:bodyPr/>
          <a:lstStyle/>
          <a:p>
            <a:r>
              <a:rPr lang="en-US" sz="2400">
                <a:latin typeface="Bookman Old Style" charset="0"/>
              </a:rPr>
              <a:t>Production Report (Moved to POPP)</a:t>
            </a: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0"/>
            <a:ext cx="7173913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4495800"/>
            <a:ext cx="5334000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535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cs typeface="+mj-cs"/>
              </a:rPr>
              <a:t>IEEE Design and Test: A Rich History</a:t>
            </a:r>
          </a:p>
        </p:txBody>
      </p:sp>
      <p:pic>
        <p:nvPicPr>
          <p:cNvPr id="23554" name="Picture 3" descr="D&amp;TCoverLaunc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5114" y="1212851"/>
            <a:ext cx="4103687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D&amp;TMay20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138238"/>
            <a:ext cx="4419600" cy="571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RC">
  <a:themeElements>
    <a:clrScheme name="SRC 13">
      <a:dk1>
        <a:srgbClr val="003562"/>
      </a:dk1>
      <a:lt1>
        <a:srgbClr val="FFFFFF"/>
      </a:lt1>
      <a:dk2>
        <a:srgbClr val="003562"/>
      </a:dk2>
      <a:lt2>
        <a:srgbClr val="6D7FA7"/>
      </a:lt2>
      <a:accent1>
        <a:srgbClr val="D2D8E4"/>
      </a:accent1>
      <a:accent2>
        <a:srgbClr val="E51837"/>
      </a:accent2>
      <a:accent3>
        <a:srgbClr val="FFFFFF"/>
      </a:accent3>
      <a:accent4>
        <a:srgbClr val="002C53"/>
      </a:accent4>
      <a:accent5>
        <a:srgbClr val="E5E9EF"/>
      </a:accent5>
      <a:accent6>
        <a:srgbClr val="CF1531"/>
      </a:accent6>
      <a:hlink>
        <a:srgbClr val="0066FF"/>
      </a:hlink>
      <a:folHlink>
        <a:srgbClr val="0066FF"/>
      </a:folHlink>
    </a:clrScheme>
    <a:fontScheme name="SR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SR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C 13">
        <a:dk1>
          <a:srgbClr val="003562"/>
        </a:dk1>
        <a:lt1>
          <a:srgbClr val="FFFFFF"/>
        </a:lt1>
        <a:dk2>
          <a:srgbClr val="003562"/>
        </a:dk2>
        <a:lt2>
          <a:srgbClr val="6D7FA7"/>
        </a:lt2>
        <a:accent1>
          <a:srgbClr val="D2D8E4"/>
        </a:accent1>
        <a:accent2>
          <a:srgbClr val="E51837"/>
        </a:accent2>
        <a:accent3>
          <a:srgbClr val="FFFFFF"/>
        </a:accent3>
        <a:accent4>
          <a:srgbClr val="002C53"/>
        </a:accent4>
        <a:accent5>
          <a:srgbClr val="E5E9EF"/>
        </a:accent5>
        <a:accent6>
          <a:srgbClr val="CF1531"/>
        </a:accent6>
        <a:hlink>
          <a:srgbClr val="0066FF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ue Pearl DeLuxe">
  <a:themeElements>
    <a:clrScheme name="1_Blue Pearl DeLuxe 1">
      <a:dk1>
        <a:srgbClr val="000000"/>
      </a:dk1>
      <a:lt1>
        <a:srgbClr val="FFFFFF"/>
      </a:lt1>
      <a:dk2>
        <a:srgbClr val="7889FB"/>
      </a:dk2>
      <a:lt2>
        <a:srgbClr val="808080"/>
      </a:lt2>
      <a:accent1>
        <a:srgbClr val="7889FB"/>
      </a:accent1>
      <a:accent2>
        <a:srgbClr val="2DB6B3"/>
      </a:accent2>
      <a:accent3>
        <a:srgbClr val="FFFFFF"/>
      </a:accent3>
      <a:accent4>
        <a:srgbClr val="000000"/>
      </a:accent4>
      <a:accent5>
        <a:srgbClr val="BEC4FD"/>
      </a:accent5>
      <a:accent6>
        <a:srgbClr val="28A5A2"/>
      </a:accent6>
      <a:hlink>
        <a:srgbClr val="C0C0C0"/>
      </a:hlink>
      <a:folHlink>
        <a:srgbClr val="D18213"/>
      </a:folHlink>
    </a:clrScheme>
    <a:fontScheme name="1_Blue Pearl DeLux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Arial" pitchFamily="-108" charset="0"/>
            <a:cs typeface="Arial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Arial" pitchFamily="-108" charset="0"/>
            <a:cs typeface="Arial" pitchFamily="-108" charset="0"/>
          </a:defRPr>
        </a:defPPr>
      </a:lstStyle>
    </a:lnDef>
  </a:objectDefaults>
  <a:extraClrSchemeLst>
    <a:extraClrScheme>
      <a:clrScheme name="1_Blue Pearl DeLuxe 1">
        <a:dk1>
          <a:srgbClr val="000000"/>
        </a:dk1>
        <a:lt1>
          <a:srgbClr val="FFFFFF"/>
        </a:lt1>
        <a:dk2>
          <a:srgbClr val="7889FB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earl DeLuxe 2">
        <a:dk1>
          <a:srgbClr val="808080"/>
        </a:dk1>
        <a:lt1>
          <a:srgbClr val="FFFFFF"/>
        </a:lt1>
        <a:dk2>
          <a:srgbClr val="000000"/>
        </a:dk2>
        <a:lt2>
          <a:srgbClr val="CCCCFF"/>
        </a:lt2>
        <a:accent1>
          <a:srgbClr val="7889FB"/>
        </a:accent1>
        <a:accent2>
          <a:srgbClr val="DFFF66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CAE75C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1055</Words>
  <Application>Microsoft Office PowerPoint</Application>
  <PresentationFormat>Widescreen</PresentationFormat>
  <Paragraphs>307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Arial</vt:lpstr>
      <vt:lpstr>Bookman Old Style</vt:lpstr>
      <vt:lpstr>Calibri</vt:lpstr>
      <vt:lpstr>Calibri Light</vt:lpstr>
      <vt:lpstr>Gill Sans MT</vt:lpstr>
      <vt:lpstr>Pristina</vt:lpstr>
      <vt:lpstr>Tahoma</vt:lpstr>
      <vt:lpstr>Times New Roman</vt:lpstr>
      <vt:lpstr>Wingdings</vt:lpstr>
      <vt:lpstr>Wingdings 3</vt:lpstr>
      <vt:lpstr>Office Theme</vt:lpstr>
      <vt:lpstr>SRC</vt:lpstr>
      <vt:lpstr>1_Blue Pearl DeLuxe</vt:lpstr>
      <vt:lpstr>Origin</vt:lpstr>
      <vt:lpstr>Publications update to BOG &amp; EXCOM, ICCAD 2011</vt:lpstr>
      <vt:lpstr>Outline</vt:lpstr>
      <vt:lpstr>What is New (Since ICCAD 2010)?</vt:lpstr>
      <vt:lpstr>JCR Data (July 2011)</vt:lpstr>
      <vt:lpstr>Publication Updates</vt:lpstr>
      <vt:lpstr>Currents Newsletter</vt:lpstr>
      <vt:lpstr>IEEE ESL Status</vt:lpstr>
      <vt:lpstr>Production Report (Moved to POPP)</vt:lpstr>
      <vt:lpstr>IEEE Design and Test: A Rich History</vt:lpstr>
      <vt:lpstr>D&amp;T  </vt:lpstr>
      <vt:lpstr>An Exciting New Opportunity!</vt:lpstr>
      <vt:lpstr>D&amp;T SC Action Items</vt:lpstr>
      <vt:lpstr>D&amp;T Action Items</vt:lpstr>
      <vt:lpstr>Services Being Contracted from IEEE</vt:lpstr>
      <vt:lpstr>PowerPoint Presentation</vt:lpstr>
      <vt:lpstr>However, Keep in Mind</vt:lpstr>
      <vt:lpstr>Going Forward</vt:lpstr>
      <vt:lpstr>FYI: Assessing Impact of Our Publications</vt:lpstr>
      <vt:lpstr>ESL Content: 66 papers published </vt:lpstr>
      <vt:lpstr>Some Calibration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Madie Nelson</dc:creator>
  <cp:lastModifiedBy>Madie Nelson</cp:lastModifiedBy>
  <cp:revision>22</cp:revision>
  <dcterms:created xsi:type="dcterms:W3CDTF">2022-06-09T15:14:19Z</dcterms:created>
  <dcterms:modified xsi:type="dcterms:W3CDTF">2022-06-09T15:57:35Z</dcterms:modified>
</cp:coreProperties>
</file>