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  <p:sldMasterId id="2147483694" r:id="rId5"/>
  </p:sldMasterIdLst>
  <p:notesMasterIdLst>
    <p:notesMasterId r:id="rId15"/>
  </p:notesMasterIdLst>
  <p:sldIdLst>
    <p:sldId id="1080" r:id="rId6"/>
    <p:sldId id="1081" r:id="rId7"/>
    <p:sldId id="1082" r:id="rId8"/>
    <p:sldId id="1083" r:id="rId9"/>
    <p:sldId id="1084" r:id="rId10"/>
    <p:sldId id="1111" r:id="rId11"/>
    <p:sldId id="1112" r:id="rId12"/>
    <p:sldId id="1113" r:id="rId13"/>
    <p:sldId id="11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Header Placeholder 3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l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GTO2003EXT.ppt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4463D6-397D-46AA-9263-2F8F5A7CBC26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56050" y="8805863"/>
            <a:ext cx="3027363" cy="463550"/>
          </a:xfrm>
          <a:prstGeom prst="rect">
            <a:avLst/>
          </a:prstGeom>
          <a:noFill/>
        </p:spPr>
        <p:txBody>
          <a:bodyPr lIns="91426" tIns="45713" rIns="91426" bIns="45713"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FCD764-E638-43CF-B96C-D2E8457981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6D64D6-33E2-4F6F-9F05-03D8D18E1072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56497" y="898688"/>
            <a:ext cx="5878402" cy="4400851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Today I am here today as Chairman</a:t>
            </a:r>
            <a:r>
              <a:rPr lang="en-US" baseline="0" dirty="0"/>
              <a:t> of the DTC.</a:t>
            </a:r>
          </a:p>
          <a:p>
            <a:pPr eaLnBrk="1" hangingPunct="1"/>
            <a:r>
              <a:rPr lang="en-US" baseline="0" dirty="0"/>
              <a:t>The DTC does not have roadmap for EDA in 2020 – yet. But we do have common requirements for the near-term.</a:t>
            </a:r>
          </a:p>
          <a:p>
            <a:pPr eaLnBrk="1" hangingPunct="1"/>
            <a:r>
              <a:rPr lang="en-US" baseline="0" dirty="0"/>
              <a:t>What I would like to therefore outline for 2020 is less what EDA will be like in that year but what is needed to actually get us there.</a:t>
            </a:r>
          </a:p>
          <a:p>
            <a:pPr eaLnBrk="1" hangingPunct="1"/>
            <a:r>
              <a:rPr lang="en-US" baseline="0" dirty="0"/>
              <a:t>And not just getting us there but getting us into a better shape at that point in time as far as the actual coverage of our EDA requirements are concerned.</a:t>
            </a:r>
          </a:p>
          <a:p>
            <a:pPr eaLnBrk="1" hangingPunct="1"/>
            <a:r>
              <a:rPr lang="en-US" baseline="0" dirty="0"/>
              <a:t>To start let me quickly tell you about the DTC.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61975" y="898525"/>
            <a:ext cx="5867400" cy="4400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IEEE CEDA the</a:t>
            </a:r>
            <a:r>
              <a:rPr lang="en-US" baseline="0" dirty="0"/>
              <a:t> DTC has a wide possible influence, e.g. on all standardization activities. This will be a focus area for us next year.</a:t>
            </a:r>
            <a:endParaRPr lang="en-US" dirty="0"/>
          </a:p>
          <a:p>
            <a:r>
              <a:rPr lang="en-US" dirty="0"/>
              <a:t>Counterpart to EDAC as the EDA industry representative body.</a:t>
            </a:r>
          </a:p>
          <a:p>
            <a:r>
              <a:rPr lang="en-US" dirty="0"/>
              <a:t>Bringing these users together to collaborate</a:t>
            </a:r>
            <a:r>
              <a:rPr lang="en-US" baseline="0" dirty="0"/>
              <a:t> on common core requirements </a:t>
            </a:r>
            <a:r>
              <a:rPr lang="en-US" dirty="0"/>
              <a:t>is the starting point for the cooperation I mentioned and I will show more of that in the next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A23C9A-1AD3-4D8B-A306-497DA1F3FE9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4929098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541807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2629131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671275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0762565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0796539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49171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8171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158125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050490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04234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6A2D8-AA17-46E3-84DD-EC60B15AB5FF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7427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24AB0-7E93-4798-BCCF-A5B4394B53C1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4155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E8C0F-4F89-40C5-95C7-F4C6491DE24D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4064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34040-3878-44FD-B22C-FE1E3CDE249F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5970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36A4E-64A4-4B6D-B1DD-33A768DC0D02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45416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72DE1-B217-4DCE-B634-1E072AF40D2A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68627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7F5288-021C-4B58-93BD-A59A744D0518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166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97813-1040-438F-BAB3-DEF20D67E9C0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7485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AEA11-CCEB-4C52-A685-A5B5F871E954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99723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74EB8E-0EB5-4C46-B27E-CBCA89E7B70C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692902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3BD924-4F30-4BF7-AB74-51C44A096D5C}" type="slidenum">
              <a:rPr lang="en-US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dirty="0">
              <a:solidFill>
                <a:srgbClr val="000000"/>
              </a:solidFill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775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250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  <a:ea typeface="Arial"/>
              <a:cs typeface="Arial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b="0" dirty="0">
                <a:solidFill>
                  <a:srgbClr val="000000"/>
                </a:solidFill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3B5A96-8484-46D6-A7BC-85C2921025EE}" type="slidenum">
              <a:rPr lang="en-US" b="0" smtClean="0">
                <a:solidFill>
                  <a:srgbClr val="000000"/>
                </a:solidFill>
                <a:ea typeface="Arial"/>
                <a:cs typeface="Arial"/>
              </a:rPr>
              <a:pPr/>
              <a:t>‹#›</a:t>
            </a:fld>
            <a:endParaRPr lang="en-US" b="0" dirty="0">
              <a:solidFill>
                <a:srgbClr val="000000"/>
              </a:solidFill>
              <a:ea typeface="Arial"/>
              <a:cs typeface="Arial"/>
            </a:endParaRPr>
          </a:p>
        </p:txBody>
      </p:sp>
      <p:pic>
        <p:nvPicPr>
          <p:cNvPr id="1031" name="Picture 7" descr="DTC_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9600" y="6172200"/>
            <a:ext cx="99906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609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3733800"/>
            <a:ext cx="7775575" cy="2057400"/>
          </a:xfrm>
        </p:spPr>
        <p:txBody>
          <a:bodyPr/>
          <a:lstStyle/>
          <a:p>
            <a:pPr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dirty="0">
                <a:solidFill>
                  <a:srgbClr val="0000FF"/>
                </a:solidFill>
              </a:rPr>
              <a:t>Nanette Collins, Andreas </a:t>
            </a:r>
            <a:r>
              <a:rPr lang="en-US" dirty="0" err="1">
                <a:solidFill>
                  <a:srgbClr val="0000FF"/>
                </a:solidFill>
              </a:rPr>
              <a:t>Kuehlmann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  <a:t>Publicity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ヒラギノ角ゴ ProN W6"/>
                <a:cs typeface="ヒラギノ角ゴ ProN W6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ヒラギノ角ゴ ProN W6"/>
              <a:cs typeface="ヒラギノ角ゴ ProN W6"/>
              <a:sym typeface="Arial Bold" charset="0"/>
            </a:endParaRP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1524000" y="0"/>
            <a:ext cx="9156700" cy="16906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0"/>
            <a:ext cx="6423025" cy="16827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518814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CEDA Publicity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Yearly PR plan designed to:</a:t>
            </a:r>
          </a:p>
          <a:p>
            <a:pPr lvl="1">
              <a:defRPr/>
            </a:pPr>
            <a:r>
              <a:rPr lang="en-US" dirty="0"/>
              <a:t>Build CEDA’s image</a:t>
            </a:r>
          </a:p>
          <a:p>
            <a:pPr lvl="1">
              <a:defRPr/>
            </a:pPr>
            <a:r>
              <a:rPr lang="en-US" dirty="0"/>
              <a:t>Promote activities through</a:t>
            </a:r>
          </a:p>
          <a:p>
            <a:pPr lvl="2">
              <a:defRPr/>
            </a:pPr>
            <a:r>
              <a:rPr lang="en-US" dirty="0"/>
              <a:t>IEEE CEDA Corner Blog on </a:t>
            </a:r>
            <a:r>
              <a:rPr lang="en-US" dirty="0" err="1"/>
              <a:t>EDACafe</a:t>
            </a:r>
            <a:endParaRPr lang="en-US" dirty="0"/>
          </a:p>
          <a:p>
            <a:pPr lvl="2">
              <a:defRPr/>
            </a:pPr>
            <a:r>
              <a:rPr lang="en-US" dirty="0"/>
              <a:t>News releases</a:t>
            </a:r>
          </a:p>
          <a:p>
            <a:pPr lvl="2">
              <a:defRPr/>
            </a:pPr>
            <a:r>
              <a:rPr lang="en-US" dirty="0"/>
              <a:t>Opinion pieces </a:t>
            </a:r>
          </a:p>
          <a:p>
            <a:pPr lvl="2">
              <a:defRPr/>
            </a:pPr>
            <a:r>
              <a:rPr lang="en-US" dirty="0"/>
              <a:t>Influencer outreach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1502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05038" y="674688"/>
            <a:ext cx="8559800" cy="609600"/>
          </a:xfrm>
        </p:spPr>
        <p:txBody>
          <a:bodyPr/>
          <a:lstStyle/>
          <a:p>
            <a:r>
              <a:rPr lang="en-US" sz="2800"/>
              <a:t>CEDA Publicity: June-November</a:t>
            </a:r>
            <a:br>
              <a:rPr lang="en-US" sz="2800"/>
            </a:br>
            <a:endParaRPr lang="en-US" sz="2800">
              <a:ea typeface="ＭＳ Ｐゴシック" pitchFamily="34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676400" y="1346200"/>
            <a:ext cx="8839200" cy="4800600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/>
              <a:t>IEEE CEDA Corner Blog on EDACafe </a:t>
            </a:r>
          </a:p>
          <a:p>
            <a:pPr marL="571500" lvl="1" indent="-342900">
              <a:spcBef>
                <a:spcPct val="0"/>
              </a:spcBef>
            </a:pPr>
            <a:r>
              <a:rPr lang="en-US"/>
              <a:t>6/24:  Now Available: Video of DAC Lunch Presentation on Truths and Myths of Embedded Computing by Shishpal Rawat</a:t>
            </a:r>
          </a:p>
          <a:p>
            <a:pPr marL="571500" lvl="1" indent="-342900">
              <a:spcBef>
                <a:spcPct val="0"/>
              </a:spcBef>
            </a:pPr>
            <a:r>
              <a:rPr lang="en-US"/>
              <a:t>8/2:  Discussions between Design Technology Committee, EDA vendors off to a Good Start by Thomas Harms</a:t>
            </a:r>
          </a:p>
          <a:p>
            <a:pPr marL="571500" lvl="1" indent="-342900">
              <a:spcBef>
                <a:spcPct val="0"/>
              </a:spcBef>
            </a:pPr>
            <a:r>
              <a:rPr lang="en-US"/>
              <a:t>8/9:  Valeria Bertacco of the University of Michigan to Receive Early Career Award by Donatella Sciuto</a:t>
            </a:r>
          </a:p>
          <a:p>
            <a:pPr marL="571500" lvl="1" indent="-342900">
              <a:spcBef>
                <a:spcPct val="0"/>
              </a:spcBef>
            </a:pPr>
            <a:r>
              <a:rPr lang="en-US"/>
              <a:t>9/13:  Dr. C. L. David Liu to Receive This Year’s Phil Kaufman Award by John Darringer</a:t>
            </a:r>
          </a:p>
          <a:p>
            <a:pPr marL="571500" lvl="1" indent="-342900">
              <a:spcBef>
                <a:spcPct val="0"/>
              </a:spcBef>
            </a:pPr>
            <a:r>
              <a:rPr lang="en-US"/>
              <a:t>10/21:  You’re Invited to the Phil Kaufman Award Dinner November 8 by Andreas Kuehlmann</a:t>
            </a:r>
          </a:p>
          <a:p>
            <a:pPr marL="571500" lvl="1" indent="-342900">
              <a:spcBef>
                <a:spcPct val="0"/>
              </a:spcBef>
            </a:pPr>
            <a:r>
              <a:rPr lang="en-US"/>
              <a:t>10/24:  Catch NVIDIA’s Chris Malachowsky Presentation on “Watts Next” During ICCAD by Dwight Hill</a:t>
            </a:r>
          </a:p>
          <a:p>
            <a:pPr marL="796925" lvl="2" indent="-342900">
              <a:spcBef>
                <a:spcPct val="0"/>
              </a:spcBef>
            </a:pPr>
            <a:r>
              <a:rPr lang="en-US"/>
              <a:t>Blog Location:  www10.edacafe.com/blogs/ceda/</a:t>
            </a:r>
          </a:p>
          <a:p>
            <a:pPr marL="1141413" lvl="3" indent="-457200"/>
            <a:endParaRPr lang="en-US"/>
          </a:p>
          <a:p>
            <a:pPr marL="1141413" lvl="3" indent="-457200"/>
            <a:endParaRPr lang="en-US"/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32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CEDA Publicity:  June-November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News Releases</a:t>
            </a:r>
          </a:p>
          <a:p>
            <a:pPr lvl="1"/>
            <a:r>
              <a:rPr lang="en-US"/>
              <a:t>8/10:  IEEE Council on EDA to Honor Valeria Bertacco of the University of Michigan with Early Career Award</a:t>
            </a:r>
          </a:p>
          <a:p>
            <a:pPr lvl="1"/>
            <a:r>
              <a:rPr lang="en-US"/>
              <a:t>10/13:  EDA Industry to Recognize Dr. C. L. David Liu with Phil Kaufman Award </a:t>
            </a:r>
          </a:p>
          <a:p>
            <a:pPr lvl="1"/>
            <a:r>
              <a:rPr lang="en-US"/>
              <a:t>10/25:  NVIDIA’s Chris Malachowsky to Answer “Watts Next …” During Luncheon Hosted by IEEE Council on EDA at ICCAD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97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CEDA Publicity:  June-November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Outreach to Industry Influencers (editors, analysts, bloggers)</a:t>
            </a:r>
          </a:p>
          <a:p>
            <a:pPr lvl="1"/>
            <a:r>
              <a:rPr lang="en-US"/>
              <a:t>Invitation to ICCAD luncheon </a:t>
            </a:r>
          </a:p>
          <a:p>
            <a:pPr lvl="1"/>
            <a:r>
              <a:rPr lang="en-US"/>
              <a:t>Proposed audio interview with incoming President Donatella Scuito with Graham Bell/EDACafe</a:t>
            </a:r>
          </a:p>
          <a:p>
            <a:pPr lvl="1"/>
            <a:r>
              <a:rPr lang="en-US"/>
              <a:t>Proposed to Ed Sperling of System-Level Design Community a roundtable discussion on SLD</a:t>
            </a: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324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Arial"/>
                <a:cs typeface="Arial"/>
              </a:rPr>
              <a:t>Design Technology Committee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044576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dirty="0"/>
              <a:t>DTC Update at CEDA BOD Meeting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4419600"/>
            <a:ext cx="6400800" cy="1752600"/>
          </a:xfrm>
        </p:spPr>
        <p:txBody>
          <a:bodyPr/>
          <a:lstStyle/>
          <a:p>
            <a:pPr algn="l" eaLnBrk="1" hangingPunct="1"/>
            <a:r>
              <a:rPr lang="en-US" dirty="0"/>
              <a:t>Thomas Harms</a:t>
            </a:r>
          </a:p>
          <a:p>
            <a:pPr algn="l" eaLnBrk="1" hangingPunct="1"/>
            <a:r>
              <a:rPr lang="en-US" dirty="0"/>
              <a:t>Chairman DTC</a:t>
            </a:r>
          </a:p>
          <a:p>
            <a:pPr algn="l" eaLnBrk="1" hangingPunct="1"/>
            <a:r>
              <a:rPr lang="en-US" dirty="0"/>
              <a:t>6-Nov-2011</a:t>
            </a:r>
          </a:p>
        </p:txBody>
      </p:sp>
      <p:pic>
        <p:nvPicPr>
          <p:cNvPr id="14341" name="Picture 4" descr="DTC_Logo2"/>
          <p:cNvPicPr>
            <a:picLocks noChangeAspect="1" noChangeArrowheads="1"/>
          </p:cNvPicPr>
          <p:nvPr/>
        </p:nvPicPr>
        <p:blipFill>
          <a:blip r:embed="rId3" cstate="print"/>
          <a:srcRect l="4580" t="14815" r="3817" b="14074"/>
          <a:stretch>
            <a:fillRect/>
          </a:stretch>
        </p:blipFill>
        <p:spPr bwMode="auto">
          <a:xfrm>
            <a:off x="6629400" y="2667000"/>
            <a:ext cx="3048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392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Activities</a:t>
            </a:r>
            <a:endParaRPr lang="en-US" dirty="0"/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/>
              <a:t>Since DAC we have been engaging with some EDA vendors to discuss our common set of EDA requirements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Cadence (FV, R2G), Jasper (FV), Mentor (FV) and Synopsys (R2G)</a:t>
            </a:r>
          </a:p>
          <a:p>
            <a:pPr>
              <a:lnSpc>
                <a:spcPct val="170000"/>
              </a:lnSpc>
            </a:pPr>
            <a:r>
              <a:rPr lang="en-US" dirty="0"/>
              <a:t>Few </a:t>
            </a:r>
            <a:r>
              <a:rPr lang="en-US" dirty="0" err="1"/>
              <a:t>telcos</a:t>
            </a:r>
            <a:r>
              <a:rPr lang="en-US" dirty="0"/>
              <a:t> with each vendor with good participation on both sides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Listening mode by vendor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Interested in more details</a:t>
            </a:r>
          </a:p>
          <a:p>
            <a:pPr lvl="1">
              <a:lnSpc>
                <a:spcPct val="170000"/>
              </a:lnSpc>
            </a:pPr>
            <a:r>
              <a:rPr lang="en-US" dirty="0"/>
              <a:t>Some concerns with confidentiality in this setup therefore hesitant to share responses</a:t>
            </a:r>
          </a:p>
          <a:p>
            <a:pPr>
              <a:lnSpc>
                <a:spcPct val="170000"/>
              </a:lnSpc>
            </a:pPr>
            <a:r>
              <a:rPr lang="en-US" dirty="0"/>
              <a:t>Follow-up meetings with EDA management on Monday, Nov 7 to gather feedback, define next steps/ actions</a:t>
            </a:r>
          </a:p>
        </p:txBody>
      </p:sp>
      <p:sp>
        <p:nvSpPr>
          <p:cNvPr id="614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b="1">
                <a:solidFill>
                  <a:srgbClr val="000000"/>
                </a:solidFill>
                <a:latin typeface="Arial" charset="0"/>
                <a:ea typeface="Arial"/>
                <a:cs typeface="Arial"/>
              </a:rPr>
              <a:t>Page </a:t>
            </a:r>
            <a:fld id="{FDEEDE80-C59E-4D63-B7E4-46DD59DDEE62}" type="slidenum">
              <a:rPr lang="de-DE" b="1">
                <a:solidFill>
                  <a:srgbClr val="000000"/>
                </a:solidFill>
                <a:latin typeface="Arial" charset="0"/>
                <a:ea typeface="Arial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DE" b="1" dirty="0">
              <a:solidFill>
                <a:srgbClr val="000000"/>
              </a:solidFill>
              <a:latin typeface="Arial" charset="0"/>
              <a:ea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042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Face-to-Face meeting of DTC on Monday, Nov 7 after the EDA meetings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Recap EDA meetings, set directions, define actions, e.g.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Study groups to detail existing requirements and continue discussions with EDA vendors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New study groups for additional flow areas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Discuss new topics to be addressed by DTC in 2012, e.g.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Align standardization interests and coordinate DTC member contributions at standardization bodies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Identify areas for best practice sharing, e.g. LSF queuing methods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Request from Y. Trivedi about DTC presentation at Interoperability Forum, Nov 30</a:t>
            </a:r>
          </a:p>
          <a:p>
            <a:pPr lvl="1">
              <a:lnSpc>
                <a:spcPct val="120000"/>
              </a:lnSpc>
            </a:pPr>
            <a:r>
              <a:rPr lang="en-US" sz="1800" dirty="0"/>
              <a:t>To be discussed in F2F meeting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ea typeface="Arial"/>
                <a:cs typeface="Arial"/>
              </a:rPr>
              <a:t>Design Technology Committee</a:t>
            </a:r>
          </a:p>
        </p:txBody>
      </p:sp>
    </p:spTree>
    <p:extLst>
      <p:ext uri="{BB962C8B-B14F-4D97-AF65-F5344CB8AC3E}">
        <p14:creationId xmlns:p14="http://schemas.microsoft.com/office/powerpoint/2010/main" val="2560831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Update of DTC webpage</a:t>
            </a:r>
          </a:p>
          <a:p>
            <a:pPr lvl="1"/>
            <a:r>
              <a:rPr lang="en-US" sz="1800" dirty="0"/>
              <a:t>Very static page, little current information</a:t>
            </a:r>
          </a:p>
          <a:p>
            <a:endParaRPr lang="en-US" sz="2000" dirty="0"/>
          </a:p>
          <a:p>
            <a:r>
              <a:rPr lang="en-US" sz="2000" dirty="0"/>
              <a:t>Update of DTC mailing list</a:t>
            </a:r>
          </a:p>
          <a:p>
            <a:pPr lvl="1"/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>
                <a:solidFill>
                  <a:srgbClr val="000000"/>
                </a:solidFill>
                <a:latin typeface="Arial" charset="0"/>
                <a:ea typeface="Arial"/>
                <a:cs typeface="Arial"/>
              </a:rPr>
              <a:t>Design Technology Committee</a:t>
            </a:r>
          </a:p>
        </p:txBody>
      </p:sp>
    </p:spTree>
    <p:extLst>
      <p:ext uri="{BB962C8B-B14F-4D97-AF65-F5344CB8AC3E}">
        <p14:creationId xmlns:p14="http://schemas.microsoft.com/office/powerpoint/2010/main" val="209422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693</Words>
  <Application>Microsoft Office PowerPoint</Application>
  <PresentationFormat>Widescreen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1_Blue Pearl DeLuxe</vt:lpstr>
      <vt:lpstr>Default - Title and Content copy</vt:lpstr>
      <vt:lpstr>Default Design</vt:lpstr>
      <vt:lpstr>PowerPoint Presentation</vt:lpstr>
      <vt:lpstr>CEDA Publicity </vt:lpstr>
      <vt:lpstr>CEDA Publicity: June-November </vt:lpstr>
      <vt:lpstr>CEDA Publicity:  June-November</vt:lpstr>
      <vt:lpstr>CEDA Publicity:  June-November</vt:lpstr>
      <vt:lpstr>DTC Update at CEDA BOD Meeting</vt:lpstr>
      <vt:lpstr>Current Activities</vt:lpstr>
      <vt:lpstr>Outlook</vt:lpstr>
      <vt:lpstr>Open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28</cp:revision>
  <dcterms:created xsi:type="dcterms:W3CDTF">2022-06-09T15:14:19Z</dcterms:created>
  <dcterms:modified xsi:type="dcterms:W3CDTF">2022-06-09T16:02:33Z</dcterms:modified>
</cp:coreProperties>
</file>