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  <p:sldMasterId id="2147483682" r:id="rId4"/>
  </p:sldMasterIdLst>
  <p:notesMasterIdLst>
    <p:notesMasterId r:id="rId9"/>
  </p:notesMasterIdLst>
  <p:sldIdLst>
    <p:sldId id="1107" r:id="rId5"/>
    <p:sldId id="1108" r:id="rId6"/>
    <p:sldId id="1109" r:id="rId7"/>
    <p:sldId id="111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b="0" dirty="0"/>
              <a:t># Submissions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2965170603674501"/>
          <c:y val="4.3780774379628712E-2"/>
          <c:w val="0.75149002624671923"/>
          <c:h val="0.430273786245380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# Submissions</c:v>
                </c:pt>
              </c:strCache>
            </c:strRef>
          </c:tx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326</c:v>
                </c:pt>
                <c:pt idx="1">
                  <c:v>353</c:v>
                </c:pt>
                <c:pt idx="2">
                  <c:v>356</c:v>
                </c:pt>
                <c:pt idx="3">
                  <c:v>359</c:v>
                </c:pt>
                <c:pt idx="4">
                  <c:v>416</c:v>
                </c:pt>
                <c:pt idx="5">
                  <c:v>411</c:v>
                </c:pt>
                <c:pt idx="6">
                  <c:v>402</c:v>
                </c:pt>
                <c:pt idx="7">
                  <c:v>459</c:v>
                </c:pt>
                <c:pt idx="8">
                  <c:v>410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63-438B-8924-283870703968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83.894389438943904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63-438B-8924-2838707039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162688"/>
        <c:axId val="46164224"/>
      </c:barChart>
      <c:catAx>
        <c:axId val="46162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46164224"/>
        <c:crosses val="autoZero"/>
        <c:auto val="1"/>
        <c:lblAlgn val="ctr"/>
        <c:lblOffset val="100"/>
        <c:noMultiLvlLbl val="0"/>
      </c:catAx>
      <c:valAx>
        <c:axId val="46164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6162688"/>
        <c:crosses val="autoZero"/>
        <c:crossBetween val="between"/>
        <c:majorUnit val="200"/>
        <c:minorUnit val="1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6906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8564033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1" y="2493964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4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" y="6221413"/>
            <a:ext cx="3862917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D1D38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3"/>
            <a:ext cx="2159000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3ADFA8-FE0E-4C21-9EF8-A745CA6B4666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72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2032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852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4772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058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 err="1"/>
              <a:t>Secondlevel</a:t>
            </a:r>
            <a:endParaRPr lang="it-IT" dirty="0"/>
          </a:p>
          <a:p>
            <a:pPr lvl="2"/>
            <a:r>
              <a:rPr lang="it-IT" dirty="0" err="1"/>
              <a:t>Thirdlevel</a:t>
            </a:r>
            <a:endParaRPr lang="it-IT" dirty="0"/>
          </a:p>
          <a:p>
            <a:pPr lvl="3"/>
            <a:r>
              <a:rPr lang="it-IT" dirty="0" err="1"/>
              <a:t>Fourthlevel</a:t>
            </a:r>
            <a:endParaRPr lang="it-IT" dirty="0"/>
          </a:p>
          <a:p>
            <a:pPr lvl="4"/>
            <a:r>
              <a:rPr lang="it-IT" dirty="0" err="1"/>
              <a:t>Fifthlevel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7058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218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4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857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135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412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00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13233" y="871538"/>
            <a:ext cx="2768600" cy="4806950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318" y="871538"/>
            <a:ext cx="8104716" cy="4806950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663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  <a:latin typeface="Lucida Sans Unicode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  <a:latin typeface="Lucida Sans Unicode"/>
                <a:cs typeface="+mn-cs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white"/>
                </a:solidFill>
                <a:latin typeface="Lucida Sans Unicode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latin typeface="Lucida Sans Unicode"/>
              </a:rPr>
              <a:pPr/>
              <a:t>6/9/2022</a:t>
            </a:fld>
            <a:endParaRPr lang="en-US">
              <a:latin typeface="Lucida Sans Unicode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  <a:latin typeface="Lucida Sans Unicode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latin typeface="Lucida Sans Unicode"/>
              </a:rPr>
              <a:pPr/>
              <a:t>‹#›</a:t>
            </a:fld>
            <a:endParaRPr lang="en-US"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37604356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  <a:latin typeface="Lucida Sans Unicode"/>
              </a:rPr>
              <a:pPr/>
              <a:t>6/9/2022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  <a:latin typeface="Lucida Sans Unicode"/>
              </a:rPr>
              <a:pPr/>
              <a:t>‹#›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628440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  <a:latin typeface="Lucida Sans Unicode"/>
              </a:rPr>
              <a:pPr/>
              <a:t>6/9/2022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  <a:latin typeface="Lucida Sans Unicode"/>
              </a:rPr>
              <a:pPr/>
              <a:t>‹#›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31638593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  <a:latin typeface="Lucida Sans Unicode"/>
              </a:rPr>
              <a:pPr/>
              <a:t>6/9/2022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  <a:latin typeface="Lucida Sans Unicode"/>
              </a:rPr>
              <a:pPr/>
              <a:t>‹#›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87281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  <a:latin typeface="Lucida Sans Unicode"/>
              </a:rPr>
              <a:pPr/>
              <a:t>6/9/2022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  <a:latin typeface="Lucida Sans Unicode"/>
              </a:rPr>
              <a:pPr/>
              <a:t>‹#›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75440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  <a:latin typeface="Lucida Sans Unicode"/>
              </a:rPr>
              <a:pPr/>
              <a:t>6/9/2022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  <a:latin typeface="Lucida Sans Unicode"/>
              </a:rPr>
              <a:pPr/>
              <a:t>‹#›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87222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  <a:latin typeface="Lucida Sans Unicode"/>
              </a:rPr>
              <a:pPr/>
              <a:t>6/9/2022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  <a:latin typeface="Lucida Sans Unicode"/>
              </a:rPr>
              <a:pPr/>
              <a:t>‹#›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4149389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  <a:latin typeface="Lucida Sans Unicode"/>
              </a:rPr>
              <a:pPr/>
              <a:t>6/9/2022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  <a:latin typeface="Lucida Sans Unicode"/>
              </a:rPr>
              <a:pPr/>
              <a:t>‹#›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74387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prstClr val="black"/>
                </a:solidFill>
                <a:latin typeface="Lucida Sans Unicode"/>
              </a:rPr>
              <a:pPr/>
              <a:t>6/9/2022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  <a:latin typeface="Lucida Sans Unicode"/>
              </a:rPr>
              <a:pPr/>
              <a:t>‹#›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  <a:latin typeface="Lucida Sans Unicode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  <a:latin typeface="Lucida Sans Unicode"/>
              <a:cs typeface="+mn-cs"/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  <a:latin typeface="Lucida Sans Unicode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5091597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  <a:latin typeface="Lucida Sans Unicode"/>
              </a:rPr>
              <a:pPr/>
              <a:t>6/9/2022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  <a:latin typeface="Lucida Sans Unicode"/>
              </a:rPr>
              <a:pPr/>
              <a:t>‹#›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4552634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  <a:latin typeface="Lucida Sans Unicode"/>
              </a:rPr>
              <a:pPr/>
              <a:t>6/9/2022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  <a:latin typeface="Lucida Sans Unicode"/>
              </a:rPr>
              <a:pPr/>
              <a:t>‹#›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99382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05318" y="871539"/>
            <a:ext cx="1099396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Title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76231" name="Rectangle 7"/>
          <p:cNvSpPr>
            <a:spLocks noChangeArrowheads="1"/>
          </p:cNvSpPr>
          <p:nvPr/>
        </p:nvSpPr>
        <p:spPr bwMode="black">
          <a:xfrm>
            <a:off x="7632701" y="6499226"/>
            <a:ext cx="440901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000" b="0">
                <a:solidFill>
                  <a:srgbClr val="FFFFFF"/>
                </a:solidFill>
              </a:rPr>
              <a:t>© 2006 IBM Corporation</a:t>
            </a:r>
          </a:p>
        </p:txBody>
      </p:sp>
      <p:sp>
        <p:nvSpPr>
          <p:cNvPr id="1076237" name="Line 13"/>
          <p:cNvSpPr>
            <a:spLocks noChangeShapeType="1"/>
          </p:cNvSpPr>
          <p:nvPr/>
        </p:nvSpPr>
        <p:spPr bwMode="black">
          <a:xfrm>
            <a:off x="1320800" y="6480175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pitchFamily="-108" charset="0"/>
              <a:cs typeface="+mn-cs"/>
            </a:endParaRPr>
          </a:p>
        </p:txBody>
      </p:sp>
      <p:sp>
        <p:nvSpPr>
          <p:cNvPr id="1076238" name="Rectangle 14"/>
          <p:cNvSpPr>
            <a:spLocks noChangeArrowheads="1"/>
          </p:cNvSpPr>
          <p:nvPr userDrawn="1"/>
        </p:nvSpPr>
        <p:spPr bwMode="blackWhite">
          <a:xfrm>
            <a:off x="0" y="0"/>
            <a:ext cx="12192000" cy="4333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1031" name="Picture 8" descr="CEDAlogoColor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9958917" y="0"/>
            <a:ext cx="223308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855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9pPr>
    </p:titleStyle>
    <p:bodyStyle>
      <a:lvl1pPr marL="228600" indent="-228600" algn="l" rtl="0" eaLnBrk="0" fontAlgn="base" hangingPunct="0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  <a:latin typeface="Lucida Sans Unicode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  <a:latin typeface="Lucida Sans Unicode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  <a:latin typeface="Lucida Sans Unicode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6/9/2022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733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1600" y="2187576"/>
            <a:ext cx="5029200" cy="1470025"/>
          </a:xfrm>
        </p:spPr>
        <p:txBody>
          <a:bodyPr/>
          <a:lstStyle/>
          <a:p>
            <a:pPr algn="l"/>
            <a:r>
              <a:rPr lang="en-US" dirty="0"/>
              <a:t>TCAD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1601" y="3733800"/>
            <a:ext cx="5029199" cy="1752600"/>
          </a:xfrm>
        </p:spPr>
        <p:txBody>
          <a:bodyPr>
            <a:normAutofit/>
          </a:bodyPr>
          <a:lstStyle/>
          <a:p>
            <a:r>
              <a:rPr lang="en-US" sz="1800" dirty="0" err="1"/>
              <a:t>Sachin</a:t>
            </a:r>
            <a:r>
              <a:rPr lang="en-US" sz="1800" dirty="0"/>
              <a:t> S. </a:t>
            </a:r>
            <a:r>
              <a:rPr lang="en-US" sz="1800" dirty="0" err="1"/>
              <a:t>Sapatnekar</a:t>
            </a:r>
            <a:r>
              <a:rPr lang="en-US" sz="1800" dirty="0"/>
              <a:t>, </a:t>
            </a:r>
            <a:r>
              <a:rPr lang="en-US" sz="1800" dirty="0" err="1"/>
              <a:t>EiC</a:t>
            </a:r>
            <a:endParaRPr lang="en-US" sz="1800" dirty="0"/>
          </a:p>
          <a:p>
            <a:r>
              <a:rPr lang="en-US" sz="1800" dirty="0"/>
              <a:t>Vijay Narayanan, </a:t>
            </a:r>
            <a:r>
              <a:rPr lang="en-US" sz="1800" dirty="0" err="1"/>
              <a:t>DEiC</a:t>
            </a:r>
            <a:endParaRPr lang="en-US" sz="1800" dirty="0"/>
          </a:p>
          <a:p>
            <a:r>
              <a:rPr lang="en-US" sz="1800" dirty="0"/>
              <a:t>CEDA </a:t>
            </a:r>
            <a:r>
              <a:rPr lang="en-US" sz="1800" dirty="0" err="1"/>
              <a:t>BoG</a:t>
            </a:r>
            <a:r>
              <a:rPr lang="en-US" sz="1800" dirty="0"/>
              <a:t> Meeting</a:t>
            </a:r>
          </a:p>
          <a:p>
            <a:r>
              <a:rPr lang="en-US" sz="1800"/>
              <a:t>November 2011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4038601" y="1905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  <a:latin typeface="Lucida Sans Unicode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514600"/>
            <a:ext cx="1136736" cy="1539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omputeraidedde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62550" y="1737505"/>
            <a:ext cx="4667250" cy="748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937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1981200" y="1066800"/>
          <a:ext cx="3810000" cy="3132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72200" y="1143000"/>
            <a:ext cx="4267200" cy="5334000"/>
          </a:xfrm>
        </p:spPr>
        <p:txBody>
          <a:bodyPr>
            <a:normAutofit/>
          </a:bodyPr>
          <a:lstStyle/>
          <a:p>
            <a:pPr marL="347663" indent="-228600"/>
            <a:r>
              <a:rPr lang="en-US" sz="2000" dirty="0"/>
              <a:t>Number of pages</a:t>
            </a:r>
          </a:p>
          <a:p>
            <a:pPr marL="688975" lvl="1" indent="-231775">
              <a:buFont typeface="Arial" pitchFamily="34" charset="0"/>
              <a:buChar char="•"/>
            </a:pPr>
            <a:r>
              <a:rPr lang="en-US" sz="1600" dirty="0"/>
              <a:t>2010: 2128 used of 2145</a:t>
            </a:r>
          </a:p>
          <a:p>
            <a:pPr marL="688975" lvl="1" indent="-231775">
              <a:buFont typeface="Arial" pitchFamily="34" charset="0"/>
              <a:buChar char="•"/>
            </a:pPr>
            <a:r>
              <a:rPr lang="en-US" sz="1600" dirty="0"/>
              <a:t>2011: 2016 allocated: expect to</a:t>
            </a:r>
          </a:p>
          <a:p>
            <a:pPr marL="393192" lvl="1" indent="0">
              <a:buNone/>
            </a:pPr>
            <a:r>
              <a:rPr lang="en-US" sz="1600" dirty="0"/>
              <a:t>	be within +/-5 pages of this</a:t>
            </a:r>
          </a:p>
          <a:p>
            <a:pPr marL="688975" lvl="1" indent="-231775">
              <a:buFont typeface="Arial" pitchFamily="34" charset="0"/>
              <a:buChar char="•"/>
            </a:pPr>
            <a:r>
              <a:rPr lang="en-US" sz="1600" dirty="0"/>
              <a:t>Backlog stable at ~5 months</a:t>
            </a:r>
            <a:endParaRPr lang="en-US" sz="2000" dirty="0"/>
          </a:p>
          <a:p>
            <a:r>
              <a:rPr lang="en-US" sz="2000" dirty="0"/>
              <a:t>New-look TCAD newsletter</a:t>
            </a:r>
          </a:p>
          <a:p>
            <a:pPr lvl="1"/>
            <a:r>
              <a:rPr lang="en-US" sz="1600" dirty="0"/>
              <a:t>Impact: 15 of 25 top accessed articles from 2011; 4 from 2010</a:t>
            </a:r>
          </a:p>
          <a:p>
            <a:pPr marL="109728" indent="0">
              <a:buNone/>
            </a:pP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Key statistics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26153" y="3048001"/>
            <a:ext cx="3385863" cy="25391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Lucida Sans Unicode"/>
                <a:cs typeface="Arial" charset="0"/>
              </a:rPr>
              <a:t>Impact factor: 1.252</a:t>
            </a:r>
          </a:p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Lucida Sans Unicode"/>
                <a:cs typeface="Arial" charset="0"/>
              </a:rPr>
              <a:t>Submissions up 8%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Lucida Sans Unicode"/>
                <a:cs typeface="Arial" charset="0"/>
              </a:rPr>
              <a:t>Acceptance rate</a:t>
            </a:r>
          </a:p>
          <a:p>
            <a:pPr marL="455613" lvl="1" indent="-2286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Lucida Sans Unicode"/>
                <a:cs typeface="Arial" charset="0"/>
              </a:rPr>
              <a:t>In the last 12 </a:t>
            </a:r>
            <a:r>
              <a:rPr lang="en-US" sz="1600" dirty="0" err="1">
                <a:solidFill>
                  <a:prstClr val="black"/>
                </a:solidFill>
                <a:latin typeface="Lucida Sans Unicode"/>
                <a:cs typeface="Arial" charset="0"/>
              </a:rPr>
              <a:t>mos</a:t>
            </a:r>
            <a:r>
              <a:rPr lang="en-US" sz="1600" dirty="0">
                <a:solidFill>
                  <a:prstClr val="black"/>
                </a:solidFill>
                <a:latin typeface="Lucida Sans Unicode"/>
                <a:cs typeface="Arial" charset="0"/>
              </a:rPr>
              <a:t>: </a:t>
            </a:r>
            <a:r>
              <a:rPr lang="en-US" sz="1600" dirty="0">
                <a:solidFill>
                  <a:srgbClr val="FF0000"/>
                </a:solidFill>
                <a:latin typeface="Lucida Sans Unicode"/>
                <a:cs typeface="Arial" charset="0"/>
              </a:rPr>
              <a:t>39.0%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Lucida Sans Unicode"/>
                <a:cs typeface="Arial" charset="0"/>
              </a:rPr>
              <a:t>Average review cycle: time to </a:t>
            </a:r>
          </a:p>
          <a:p>
            <a:r>
              <a:rPr lang="en-US" sz="1600" dirty="0">
                <a:solidFill>
                  <a:prstClr val="black"/>
                </a:solidFill>
                <a:latin typeface="Lucida Sans Unicode"/>
                <a:cs typeface="Arial" charset="0"/>
              </a:rPr>
              <a:t>    first decision</a:t>
            </a:r>
          </a:p>
          <a:p>
            <a:pPr marL="455613" lvl="1" indent="-228600"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Lucida Sans Unicode"/>
                <a:cs typeface="Arial" charset="0"/>
              </a:rPr>
              <a:t>In the last 12 </a:t>
            </a:r>
            <a:r>
              <a:rPr lang="en-US" sz="1600" dirty="0" err="1">
                <a:solidFill>
                  <a:prstClr val="black"/>
                </a:solidFill>
                <a:latin typeface="Lucida Sans Unicode"/>
                <a:cs typeface="Arial" charset="0"/>
              </a:rPr>
              <a:t>mos</a:t>
            </a:r>
            <a:r>
              <a:rPr lang="en-US" sz="1600" dirty="0">
                <a:solidFill>
                  <a:prstClr val="black"/>
                </a:solidFill>
                <a:latin typeface="Lucida Sans Unicode"/>
                <a:cs typeface="Arial" charset="0"/>
              </a:rPr>
              <a:t>: </a:t>
            </a:r>
            <a:r>
              <a:rPr lang="en-US" sz="1600" dirty="0">
                <a:solidFill>
                  <a:srgbClr val="FF0000"/>
                </a:solidFill>
                <a:latin typeface="Lucida Sans Unicode"/>
                <a:cs typeface="Arial" charset="0"/>
              </a:rPr>
              <a:t>61 days</a:t>
            </a:r>
          </a:p>
          <a:p>
            <a:pPr marL="455613" lvl="1" indent="-228600"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Lucida Sans Unicode"/>
                <a:cs typeface="Arial" charset="0"/>
              </a:rPr>
              <a:t>Average: </a:t>
            </a:r>
            <a:r>
              <a:rPr lang="en-US" sz="1600" dirty="0">
                <a:solidFill>
                  <a:srgbClr val="FF0000"/>
                </a:solidFill>
                <a:latin typeface="Lucida Sans Unicode"/>
                <a:cs typeface="Arial" charset="0"/>
              </a:rPr>
              <a:t>55 days</a:t>
            </a:r>
          </a:p>
          <a:p>
            <a:pPr marL="688975" lvl="1" indent="-231775">
              <a:spcAft>
                <a:spcPts val="600"/>
              </a:spcAft>
              <a:buFont typeface="Arial" pitchFamily="34" charset="0"/>
              <a:buChar char="•"/>
            </a:pPr>
            <a:endParaRPr lang="en-US" sz="1600" dirty="0">
              <a:solidFill>
                <a:prstClr val="black"/>
              </a:solidFill>
              <a:latin typeface="Lucida Sans Unicode"/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9260" y="3581400"/>
            <a:ext cx="4212540" cy="3200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12700" cap="sq" cmpd="sng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333627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en-US" sz="2000" dirty="0"/>
          </a:p>
          <a:p>
            <a:r>
              <a:rPr lang="en-US" sz="2000" dirty="0"/>
              <a:t>Keynote papers/special sections</a:t>
            </a:r>
          </a:p>
          <a:p>
            <a:pPr lvl="1"/>
            <a:r>
              <a:rPr lang="en-US" sz="1700" dirty="0"/>
              <a:t>April</a:t>
            </a:r>
          </a:p>
          <a:p>
            <a:pPr lvl="2"/>
            <a:r>
              <a:rPr lang="en-US" sz="1500" dirty="0"/>
              <a:t>Cong </a:t>
            </a:r>
            <a:r>
              <a:rPr lang="en-US" sz="1500" i="1" dirty="0"/>
              <a:t>et al</a:t>
            </a:r>
            <a:r>
              <a:rPr lang="en-US" sz="1500" dirty="0"/>
              <a:t>.: High-Level Synthesis for FPGAs: From Prototyping to Deployment</a:t>
            </a:r>
          </a:p>
          <a:p>
            <a:pPr lvl="1"/>
            <a:r>
              <a:rPr lang="en-US" sz="1900" dirty="0"/>
              <a:t>July</a:t>
            </a:r>
          </a:p>
          <a:p>
            <a:pPr lvl="2"/>
            <a:r>
              <a:rPr lang="en-US" sz="1500" dirty="0"/>
              <a:t>Rivers </a:t>
            </a:r>
            <a:r>
              <a:rPr lang="en-US" sz="1500" i="1" dirty="0"/>
              <a:t>et al.</a:t>
            </a:r>
            <a:r>
              <a:rPr lang="en-US" sz="1500" dirty="0"/>
              <a:t>: </a:t>
            </a:r>
            <a:r>
              <a:rPr lang="en-US" sz="1600" dirty="0"/>
              <a:t>Error Tolerance in Server Class Processors</a:t>
            </a:r>
            <a:endParaRPr lang="en-US" sz="1500" dirty="0"/>
          </a:p>
          <a:p>
            <a:pPr lvl="1"/>
            <a:r>
              <a:rPr lang="en-US" sz="1800" dirty="0"/>
              <a:t>October</a:t>
            </a:r>
          </a:p>
          <a:p>
            <a:pPr lvl="2"/>
            <a:r>
              <a:rPr lang="en-US" sz="1600" dirty="0" err="1"/>
              <a:t>Janapa</a:t>
            </a:r>
            <a:r>
              <a:rPr lang="en-US" sz="1600" dirty="0"/>
              <a:t> </a:t>
            </a:r>
            <a:r>
              <a:rPr lang="en-US" sz="1600" dirty="0" err="1"/>
              <a:t>Reddi</a:t>
            </a:r>
            <a:r>
              <a:rPr lang="en-US" sz="1600" dirty="0"/>
              <a:t>/Brooks: Resilient Architectures via Collaborative Design: Maximizing Commodity Processor Performance in the Presence of Variations</a:t>
            </a:r>
          </a:p>
          <a:p>
            <a:pPr lvl="1"/>
            <a:r>
              <a:rPr lang="en-US" sz="1700" dirty="0"/>
              <a:t>Jan</a:t>
            </a:r>
          </a:p>
          <a:p>
            <a:pPr lvl="2"/>
            <a:r>
              <a:rPr lang="en-US" sz="1500" dirty="0"/>
              <a:t>Parallel CAD special section</a:t>
            </a:r>
            <a:endParaRPr lang="en-US" sz="1700" dirty="0"/>
          </a:p>
          <a:p>
            <a:pPr lvl="1"/>
            <a:r>
              <a:rPr lang="en-US" sz="1700" dirty="0"/>
              <a:t>Upcoming quarterly – several in the pipe</a:t>
            </a:r>
          </a:p>
          <a:p>
            <a:pPr lvl="2"/>
            <a:r>
              <a:rPr lang="en-US" sz="1300" dirty="0"/>
              <a:t>Data center power management (</a:t>
            </a:r>
            <a:r>
              <a:rPr lang="en-US" sz="1300" dirty="0" err="1"/>
              <a:t>Pedram</a:t>
            </a:r>
            <a:r>
              <a:rPr lang="en-US" sz="1300" dirty="0"/>
              <a:t>)</a:t>
            </a:r>
          </a:p>
          <a:p>
            <a:pPr lvl="2"/>
            <a:r>
              <a:rPr lang="en-US" sz="1300" dirty="0"/>
              <a:t>CNT technologies (</a:t>
            </a:r>
            <a:r>
              <a:rPr lang="en-US" sz="1300" dirty="0" err="1"/>
              <a:t>Mitra</a:t>
            </a:r>
            <a:r>
              <a:rPr lang="en-US" sz="1300" dirty="0"/>
              <a:t>)</a:t>
            </a:r>
          </a:p>
          <a:p>
            <a:pPr lvl="2"/>
            <a:r>
              <a:rPr lang="en-US" sz="1300" dirty="0"/>
              <a:t>Reliability (Cao)</a:t>
            </a:r>
          </a:p>
          <a:p>
            <a:pPr lvl="2"/>
            <a:r>
              <a:rPr lang="en-US" sz="1300" dirty="0" err="1"/>
              <a:t>Litho</a:t>
            </a:r>
            <a:r>
              <a:rPr lang="en-US" sz="1300" dirty="0"/>
              <a:t> (Pan)</a:t>
            </a:r>
          </a:p>
          <a:p>
            <a:pPr lvl="2"/>
            <a:endParaRPr lang="en-US" sz="1700" dirty="0"/>
          </a:p>
          <a:p>
            <a:r>
              <a:rPr lang="en-US" sz="2000" dirty="0"/>
              <a:t>Special sections in process</a:t>
            </a:r>
            <a:endParaRPr lang="en-US" sz="1600" dirty="0"/>
          </a:p>
          <a:p>
            <a:pPr lvl="1"/>
            <a:r>
              <a:rPr lang="en-US" sz="1600" dirty="0"/>
              <a:t>Physical design</a:t>
            </a:r>
          </a:p>
          <a:p>
            <a:pPr lvl="1"/>
            <a:r>
              <a:rPr lang="en-US" sz="1600" dirty="0"/>
              <a:t>3D (coming soon)</a:t>
            </a:r>
          </a:p>
          <a:p>
            <a:pPr lvl="1"/>
            <a:r>
              <a:rPr lang="en-US" sz="1600" dirty="0"/>
              <a:t>Timing/software incl. repository </a:t>
            </a:r>
            <a:r>
              <a:rPr lang="en-US" sz="1600" b="1" dirty="0">
                <a:solidFill>
                  <a:srgbClr val="FF0000"/>
                </a:solidFill>
              </a:rPr>
              <a:t>(need CEDA support</a:t>
            </a:r>
            <a:r>
              <a:rPr lang="en-US" sz="1600" dirty="0"/>
              <a:t>)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initiatives</a:t>
            </a:r>
          </a:p>
        </p:txBody>
      </p:sp>
    </p:spTree>
    <p:extLst>
      <p:ext uri="{BB962C8B-B14F-4D97-AF65-F5344CB8AC3E}">
        <p14:creationId xmlns:p14="http://schemas.microsoft.com/office/powerpoint/2010/main" val="1038348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Maintain turnaround time stats</a:t>
            </a:r>
          </a:p>
          <a:p>
            <a:pPr lvl="1"/>
            <a:r>
              <a:rPr lang="en-US" sz="1600" dirty="0"/>
              <a:t>Average time to first decision brought down from ~75 days to 61 days</a:t>
            </a:r>
          </a:p>
          <a:p>
            <a:r>
              <a:rPr lang="en-US" sz="2000" dirty="0"/>
              <a:t>Best Paper process 2012</a:t>
            </a:r>
          </a:p>
          <a:p>
            <a:pPr lvl="1"/>
            <a:r>
              <a:rPr lang="en-US" sz="1600" dirty="0"/>
              <a:t>Refine new process, include involvement of community</a:t>
            </a:r>
          </a:p>
          <a:p>
            <a:r>
              <a:rPr lang="en-US" sz="2000" dirty="0"/>
              <a:t>Institute best reviewer award</a:t>
            </a:r>
          </a:p>
          <a:p>
            <a:pPr lvl="1"/>
            <a:r>
              <a:rPr lang="en-US" sz="1600" dirty="0"/>
              <a:t>Need to sync with CEDA </a:t>
            </a:r>
            <a:r>
              <a:rPr lang="en-US" sz="1600" dirty="0" err="1"/>
              <a:t>ExCom</a:t>
            </a:r>
            <a:endParaRPr lang="en-US" sz="1600" dirty="0"/>
          </a:p>
          <a:p>
            <a:r>
              <a:rPr lang="en-US" sz="2000" dirty="0"/>
              <a:t>New editorial board for 2012</a:t>
            </a:r>
          </a:p>
          <a:p>
            <a:pPr lvl="1"/>
            <a:r>
              <a:rPr lang="en-US" sz="1400" dirty="0"/>
              <a:t>Several new AEs on board in areas of need</a:t>
            </a:r>
          </a:p>
          <a:p>
            <a:pPr lvl="2"/>
            <a:r>
              <a:rPr lang="en-US" sz="1200" dirty="0"/>
              <a:t>Wang (UCSB), </a:t>
            </a:r>
            <a:r>
              <a:rPr lang="en-US" sz="1200" dirty="0" err="1"/>
              <a:t>Ziv</a:t>
            </a:r>
            <a:r>
              <a:rPr lang="en-US" sz="1200" dirty="0"/>
              <a:t> (IBM), </a:t>
            </a:r>
            <a:r>
              <a:rPr lang="en-US" sz="1200" dirty="0" err="1"/>
              <a:t>Seshia</a:t>
            </a:r>
            <a:r>
              <a:rPr lang="en-US" sz="1200" dirty="0"/>
              <a:t> (UCB)</a:t>
            </a:r>
          </a:p>
          <a:p>
            <a:pPr lvl="1"/>
            <a:r>
              <a:rPr lang="en-US" sz="1400" dirty="0"/>
              <a:t>Routine updates for next year</a:t>
            </a:r>
          </a:p>
          <a:p>
            <a:pPr lvl="2"/>
            <a:r>
              <a:rPr lang="en-US" sz="1200" dirty="0"/>
              <a:t>Please feel free to suggest </a:t>
            </a:r>
            <a:r>
              <a:rPr lang="en-US" sz="1200"/>
              <a:t>good candidates</a:t>
            </a: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To-do items for 2012</a:t>
            </a:r>
          </a:p>
        </p:txBody>
      </p:sp>
    </p:spTree>
    <p:extLst>
      <p:ext uri="{BB962C8B-B14F-4D97-AF65-F5344CB8AC3E}">
        <p14:creationId xmlns:p14="http://schemas.microsoft.com/office/powerpoint/2010/main" val="1882631205"/>
      </p:ext>
    </p:extLst>
  </p:cSld>
  <p:clrMapOvr>
    <a:masterClrMapping/>
  </p:clrMapOvr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ue Pearl DeLuxe">
  <a:themeElements>
    <a:clrScheme name="1_Blue Pearl DeLuxe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1_Blue Pearl DeLux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lnDef>
  </a:objectDefaults>
  <a:extraClrSchemeLst>
    <a:extraClrScheme>
      <a:clrScheme name="1_Blue Pearl DeLuxe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earl DeLuxe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296</Words>
  <Application>Microsoft Office PowerPoint</Application>
  <PresentationFormat>Widescreen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7" baseType="lpstr">
      <vt:lpstr>Arial</vt:lpstr>
      <vt:lpstr>Calibri</vt:lpstr>
      <vt:lpstr>Calibri Light</vt:lpstr>
      <vt:lpstr>Lucida Sans Unicode</vt:lpstr>
      <vt:lpstr>Tahoma</vt:lpstr>
      <vt:lpstr>Verdana</vt:lpstr>
      <vt:lpstr>Wingdings</vt:lpstr>
      <vt:lpstr>Wingdings 2</vt:lpstr>
      <vt:lpstr>Wingdings 3</vt:lpstr>
      <vt:lpstr>Office Theme</vt:lpstr>
      <vt:lpstr>SRC</vt:lpstr>
      <vt:lpstr>1_Blue Pearl DeLuxe</vt:lpstr>
      <vt:lpstr>Concourse</vt:lpstr>
      <vt:lpstr>TCAD Report</vt:lpstr>
      <vt:lpstr>Key statistics</vt:lpstr>
      <vt:lpstr>Special initiatives</vt:lpstr>
      <vt:lpstr>To-do items for 2012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23</cp:revision>
  <dcterms:created xsi:type="dcterms:W3CDTF">2022-06-09T15:14:19Z</dcterms:created>
  <dcterms:modified xsi:type="dcterms:W3CDTF">2022-06-09T15:58:05Z</dcterms:modified>
</cp:coreProperties>
</file>