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2"/>
  </p:notesMasterIdLst>
  <p:sldIdLst>
    <p:sldId id="1061" r:id="rId5"/>
    <p:sldId id="1062" r:id="rId6"/>
    <p:sldId id="1063" r:id="rId7"/>
    <p:sldId id="1064" r:id="rId8"/>
    <p:sldId id="1065" r:id="rId9"/>
    <p:sldId id="1066" r:id="rId10"/>
    <p:sldId id="10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009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83627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605511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4043364"/>
            <a:ext cx="4165600" cy="281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400" y="4043364"/>
            <a:ext cx="4165600" cy="281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01387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422277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99746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02639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8561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6200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540226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1" y="2493964"/>
            <a:ext cx="2650067" cy="4364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1" y="2493964"/>
            <a:ext cx="7753351" cy="4364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9105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20701" y="2493963"/>
            <a:ext cx="1060661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043364"/>
            <a:ext cx="8534400" cy="28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2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+mn-lt"/>
          <a:ea typeface="+mn-ea"/>
          <a:cs typeface="+mn-cs"/>
          <a:sym typeface="Arial" pitchFamily="34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georges.gielen@esat.kuleuven.be" TargetMode="External"/><Relationship Id="rId7" Type="http://schemas.openxmlformats.org/officeDocument/2006/relationships/hyperlink" Target="mailto:mourad.fakhfakh@ieee.org" TargetMode="External"/><Relationship Id="rId2" Type="http://schemas.openxmlformats.org/officeDocument/2006/relationships/hyperlink" Target="mailto:edd@liacs.nl" TargetMode="External"/><Relationship Id="rId1" Type="http://schemas.openxmlformats.org/officeDocument/2006/relationships/slideLayout" Target="../slideLayouts/slideLayout33.xml"/><Relationship Id="rId6" Type="http://schemas.openxmlformats.org/officeDocument/2006/relationships/hyperlink" Target="mailto:ric@cc.ee.ntu.edu.tw" TargetMode="External"/><Relationship Id="rId5" Type="http://schemas.openxmlformats.org/officeDocument/2006/relationships/hyperlink" Target="mailto:lingliwang2006@gmail.com" TargetMode="External"/><Relationship Id="rId4" Type="http://schemas.openxmlformats.org/officeDocument/2006/relationships/hyperlink" Target="mailto:reis@inf.ufrgs.b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-icm.com/TN_CAS_Contest.html" TargetMode="External"/><Relationship Id="rId2" Type="http://schemas.openxmlformats.org/officeDocument/2006/relationships/hyperlink" Target="http://www.ieee-icm.com/TN_CEDA_Contest.html" TargetMode="Externa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/>
          </p:cNvSpPr>
          <p:nvPr/>
        </p:nvSpPr>
        <p:spPr bwMode="auto">
          <a:xfrm>
            <a:off x="1524000" y="0"/>
            <a:ext cx="9156700" cy="16144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1" y="84138"/>
            <a:ext cx="5826125" cy="14208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3251" name="Rectangle 3"/>
          <p:cNvSpPr>
            <a:spLocks/>
          </p:cNvSpPr>
          <p:nvPr/>
        </p:nvSpPr>
        <p:spPr bwMode="auto">
          <a:xfrm>
            <a:off x="1866900" y="2781300"/>
            <a:ext cx="8331200" cy="533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90500" indent="-190500" algn="ctr" fontAlgn="base">
              <a:lnSpc>
                <a:spcPct val="90000"/>
              </a:lnSpc>
              <a:spcBef>
                <a:spcPts val="1525"/>
              </a:spcBef>
              <a:spcAft>
                <a:spcPct val="0"/>
              </a:spcAft>
            </a:pPr>
            <a:r>
              <a:rPr lang="en-US" sz="3200" dirty="0">
                <a:solidFill>
                  <a:srgbClr val="051CB4"/>
                </a:solidFill>
                <a:latin typeface="Arial" pitchFamily="34" charset="0"/>
                <a:ea typeface="ヒラギノ角ゴ ProN W3" charset="0"/>
                <a:cs typeface="Arial" pitchFamily="34" charset="0"/>
                <a:sym typeface="Arial" pitchFamily="34" charset="0"/>
              </a:rPr>
              <a:t>Technical Activities and Initiatives Update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3429001" y="3676650"/>
            <a:ext cx="5740401" cy="2419350"/>
            <a:chOff x="0" y="0"/>
            <a:chExt cx="3560" cy="1216"/>
          </a:xfrm>
        </p:grpSpPr>
        <p:sp>
          <p:nvSpPr>
            <p:cNvPr id="53253" name="Rectangle 5"/>
            <p:cNvSpPr>
              <a:spLocks/>
            </p:cNvSpPr>
            <p:nvPr/>
          </p:nvSpPr>
          <p:spPr bwMode="auto">
            <a:xfrm>
              <a:off x="0" y="0"/>
              <a:ext cx="3344" cy="121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u="sng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TA Committee (Chair – </a:t>
              </a:r>
              <a:r>
                <a:rPr lang="en-US" u="sng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Shishpal</a:t>
              </a:r>
              <a:r>
                <a:rPr lang="en-US" u="sng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 </a:t>
              </a:r>
              <a:r>
                <a:rPr lang="en-US" u="sng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Rawat</a:t>
              </a:r>
              <a:r>
                <a:rPr lang="en-US" u="sng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)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A 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Kuehlmann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Dwight Hill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Chung-Yang (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Ric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) Huang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Michal 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Odyniec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Peng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 Li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Rasit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Topaloglu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53254" name="Rectangle 6"/>
            <p:cNvSpPr>
              <a:spLocks/>
            </p:cNvSpPr>
            <p:nvPr/>
          </p:nvSpPr>
          <p:spPr bwMode="auto">
            <a:xfrm>
              <a:off x="1784" y="0"/>
              <a:ext cx="1776" cy="121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Ricardo Reis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Sheldon Tan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Marinos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Vouvakis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Jinjun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Xiong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Lucida Grande" charset="0"/>
                <a:cs typeface="Lucida Grande" charset="0"/>
                <a:sym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LingLi</a:t>
              </a: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Arial" pitchFamily="34" charset="0"/>
                </a:rPr>
                <a:t> Wang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53930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667183"/>
            <a:ext cx="7521575" cy="498475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2011 Update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4915" y="1250819"/>
            <a:ext cx="8418285" cy="5262997"/>
          </a:xfrm>
        </p:spPr>
        <p:txBody>
          <a:bodyPr/>
          <a:lstStyle/>
          <a:p>
            <a:r>
              <a:rPr lang="en-US" sz="1800" dirty="0"/>
              <a:t>AMS Workshop (technical sponsorship  MTT &amp; CAS) delivered </a:t>
            </a:r>
          </a:p>
          <a:p>
            <a:pPr lvl="1"/>
            <a:r>
              <a:rPr lang="en-US" sz="1600" dirty="0"/>
              <a:t>Frontiers in Analog Circuit (FAC) Synthesis and Verification, July 14-15</a:t>
            </a:r>
          </a:p>
          <a:p>
            <a:pPr lvl="1"/>
            <a:r>
              <a:rPr lang="en-US" sz="1600" dirty="0"/>
              <a:t>41 attendees</a:t>
            </a:r>
          </a:p>
          <a:p>
            <a:pPr lvl="2"/>
            <a:r>
              <a:rPr lang="en-US" sz="1400" dirty="0"/>
              <a:t>Academia: Stanford, Berkeley, CMU, UIUC, Utah, TU Wien, Seoul National, Frankfurt</a:t>
            </a:r>
          </a:p>
          <a:p>
            <a:pPr lvl="2"/>
            <a:r>
              <a:rPr lang="en-US" sz="1400" dirty="0"/>
              <a:t>Industry:  Intel, Freescale, IBM, Mentor Graphics, Agilent</a:t>
            </a:r>
          </a:p>
          <a:p>
            <a:pPr lvl="1"/>
            <a:r>
              <a:rPr lang="en-US" sz="1600" dirty="0"/>
              <a:t>Covered Analog circuit synthesis, modeling, analysis, and verification.</a:t>
            </a:r>
          </a:p>
          <a:p>
            <a:pPr lvl="1"/>
            <a:r>
              <a:rPr lang="en-US" sz="1600" dirty="0"/>
              <a:t>Successful in motivating the participants to solve analog CAD challenges</a:t>
            </a:r>
          </a:p>
          <a:p>
            <a:pPr lvl="1"/>
            <a:r>
              <a:rPr lang="en-US" sz="1600" dirty="0"/>
              <a:t>Attendees desire – hold annually with another conference with like interests</a:t>
            </a:r>
          </a:p>
          <a:p>
            <a:pPr lvl="2"/>
            <a:r>
              <a:rPr lang="en-US" sz="1400" dirty="0"/>
              <a:t>ISSCC 2013</a:t>
            </a:r>
          </a:p>
          <a:p>
            <a:pPr lvl="2"/>
            <a:endParaRPr lang="en-US" sz="1400" dirty="0"/>
          </a:p>
          <a:p>
            <a:r>
              <a:rPr lang="en-US" sz="1800" dirty="0"/>
              <a:t>CEDA sponsored talks</a:t>
            </a:r>
          </a:p>
          <a:p>
            <a:pPr lvl="1"/>
            <a:r>
              <a:rPr lang="en-US" sz="1600" dirty="0"/>
              <a:t>ICCAD : Chris </a:t>
            </a:r>
            <a:r>
              <a:rPr lang="en-US" sz="1600" dirty="0" err="1"/>
              <a:t>Malachowsky</a:t>
            </a:r>
            <a:r>
              <a:rPr lang="en-US" sz="1600" dirty="0"/>
              <a:t> to Answer "Watts Next...” </a:t>
            </a:r>
          </a:p>
          <a:p>
            <a:pPr lvl="1"/>
            <a:r>
              <a:rPr lang="en-US" sz="1600" dirty="0"/>
              <a:t>DAC CEDA Lunch: Shekhar Borkar (Intel Corp.) talks about “The Truths and Myths of Embedded Computing”</a:t>
            </a:r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27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667183"/>
            <a:ext cx="7521575" cy="498475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2011 Update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4915" y="1250819"/>
            <a:ext cx="8418285" cy="5142724"/>
          </a:xfrm>
        </p:spPr>
        <p:txBody>
          <a:bodyPr/>
          <a:lstStyle/>
          <a:p>
            <a:r>
              <a:rPr lang="en-US" sz="1800" dirty="0"/>
              <a:t>Sponsored Kaufmann dinner</a:t>
            </a:r>
          </a:p>
          <a:p>
            <a:pPr lvl="1"/>
            <a:r>
              <a:rPr lang="en-US" sz="1600" dirty="0"/>
              <a:t>Strengthens ICCAD program as well as provides visibility for CEDA</a:t>
            </a:r>
          </a:p>
          <a:p>
            <a:r>
              <a:rPr lang="en-US" sz="1800" dirty="0"/>
              <a:t>Chapter creation</a:t>
            </a:r>
          </a:p>
          <a:p>
            <a:pPr lvl="1"/>
            <a:r>
              <a:rPr lang="en-US" sz="1600" dirty="0"/>
              <a:t>Ch#3,4 – Taiwan, Brazil chapter approved</a:t>
            </a:r>
          </a:p>
          <a:p>
            <a:pPr lvl="1"/>
            <a:r>
              <a:rPr lang="en-US" sz="1600" dirty="0"/>
              <a:t>Ch#5 – China, Brazil applications in queue</a:t>
            </a:r>
          </a:p>
          <a:p>
            <a:pPr lvl="1"/>
            <a:r>
              <a:rPr lang="en-US" sz="1600" dirty="0"/>
              <a:t>Ch#6 – Central Texas started</a:t>
            </a:r>
          </a:p>
          <a:p>
            <a:r>
              <a:rPr lang="en-US" sz="1800" dirty="0"/>
              <a:t>CAD Grand Challenges</a:t>
            </a:r>
          </a:p>
          <a:p>
            <a:pPr lvl="1"/>
            <a:r>
              <a:rPr lang="en-US" sz="1600" dirty="0"/>
              <a:t>Setting up infrastructure with help of Prof. Yiyu Shi, Missouri University of Science &amp; Technology</a:t>
            </a:r>
          </a:p>
          <a:p>
            <a:r>
              <a:rPr lang="en-US" sz="2000" dirty="0"/>
              <a:t>IEEE Tutorials</a:t>
            </a:r>
          </a:p>
          <a:p>
            <a:pPr lvl="1"/>
            <a:r>
              <a:rPr lang="en-US" sz="1600" dirty="0"/>
              <a:t>First attempt not successful</a:t>
            </a:r>
          </a:p>
          <a:p>
            <a:pPr lvl="1"/>
            <a:r>
              <a:rPr lang="en-US" sz="1600" dirty="0"/>
              <a:t>Punting to new Activities chair</a:t>
            </a:r>
            <a:endParaRPr lang="en-US" sz="1400" dirty="0">
              <a:latin typeface="Helvetica" pitchFamily="1" charset="0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69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762000"/>
            <a:ext cx="7954963" cy="15494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Chapter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90654"/>
            <a:ext cx="8662988" cy="94774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Formalized report creation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Developed a plan for website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905000" y="3124200"/>
            <a:ext cx="876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Benelux chapter: Ed Deprettere, </a:t>
            </a:r>
            <a:r>
              <a:rPr lang="en-US" sz="2400" u="sng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  <a:hlinkClick r:id="rId2"/>
              </a:rPr>
              <a:t>edd@liacs.nl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(alternate George Gielen, </a:t>
            </a:r>
            <a:r>
              <a:rPr lang="en-US" sz="2400" u="sng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  <a:hlinkClick r:id="rId3"/>
              </a:rPr>
              <a:t>georges.gielen@esat.kuleuven.be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Brazil chapter: Ricardo Reis, </a:t>
            </a:r>
            <a:r>
              <a:rPr lang="en-US" sz="2400" u="sng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  <a:hlinkClick r:id="rId4"/>
              </a:rPr>
              <a:t>reis@inf.ufrgs.br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China chapter: Lingli Wang, </a:t>
            </a:r>
            <a:r>
              <a:rPr lang="en-US" sz="2400" u="sng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  <a:hlinkClick r:id="rId5"/>
              </a:rPr>
              <a:t>lingliwang2006@gmail.com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(WIP)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Taiwan chapter: Chung-Yang (Ric) Huang	</a:t>
            </a:r>
            <a:r>
              <a:rPr lang="en-US" sz="2400" u="sng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  <a:hlinkClick r:id="rId6"/>
              </a:rPr>
              <a:t>ric@cc.ee.ntu.edu.tw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Tunisia chapter: </a:t>
            </a:r>
            <a:r>
              <a:rPr lang="en-US" sz="24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Mourad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Fakhfakh</a:t>
            </a:r>
            <a:r>
              <a:rPr lang="en-US" sz="2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  </a:t>
            </a:r>
            <a:r>
              <a:rPr lang="en-US" sz="2400" u="sng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  <a:hlinkClick r:id="rId7"/>
              </a:rPr>
              <a:t>mourad.fakhfakh@ieee.org</a:t>
            </a:r>
            <a:endParaRPr lang="en-US" sz="2400" u="sng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05001" y="2514601"/>
            <a:ext cx="7521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Gill Sans" charset="0"/>
              </a:rPr>
              <a:t>Chapters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724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711991"/>
            <a:ext cx="7521575" cy="498475"/>
          </a:xfrm>
        </p:spPr>
        <p:txBody>
          <a:bodyPr/>
          <a:lstStyle/>
          <a:p>
            <a:r>
              <a:rPr lang="en-US" dirty="0"/>
              <a:t>Tunisia Chapter Report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87532"/>
            <a:ext cx="8758232" cy="5213268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Gill Sans MT" pitchFamily="34" charset="0"/>
              </a:rPr>
              <a:t>2011 Activities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Application of Optimization Techniques to Analog Circuit Design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Lecturer: Dr.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Mourad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Fakhfakh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, Held on May 6, 2011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The second IEEE TN  CEDA’s  ENG-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OPTIM’Contest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 2011: ‘‘Engineering Applications of Optimization Techniques’’, Will be held next December during the International Conference on Microelectronics (ICM) </a:t>
            </a:r>
            <a:r>
              <a:rPr lang="en-US" sz="2000" u="sng" dirty="0">
                <a:solidFill>
                  <a:schemeClr val="tx1"/>
                </a:solidFill>
                <a:latin typeface="Gill Sans MT" pitchFamily="34" charset="0"/>
                <a:hlinkClick r:id="rId2"/>
              </a:rPr>
              <a:t>http://www.ieee-icm.com/TN_CEDA_Contest.html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Participation to the organization of The 1st IC design student contest On Design of Analog, Digital, Mixed and RF Integrated Circuits that will be organized next December at ICM conference: </a:t>
            </a:r>
            <a:r>
              <a:rPr lang="en-US" sz="2000" u="sng" dirty="0">
                <a:solidFill>
                  <a:schemeClr val="tx1"/>
                </a:solidFill>
                <a:latin typeface="Gill Sans MT" pitchFamily="34" charset="0"/>
                <a:hlinkClick r:id="rId3"/>
              </a:rPr>
              <a:t>http://www.ieee-icm.com/TN_CAS_Contest.html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Gill Sans MT" pitchFamily="34" charset="0"/>
              </a:rPr>
              <a:t>2012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Gill Sans MT" pitchFamily="34" charset="0"/>
              </a:rPr>
              <a:t>Roadmap: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Inviting a distinguished lecturer 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One lecture VHDL-AMS will be given by Prof. Ahmed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Fakhfakh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A lecture on Nanotechnologies, will be given by Dr.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Hassene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Mnif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Organization of the 3rd EEE TN  CEDA’s  ENG-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OPTIM’Contest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A lecture on Applications of Symbolic analysis in Analog Circuit Design, will be given by Dr.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Mourad</a:t>
            </a:r>
            <a:r>
              <a:rPr lang="en-US" sz="2000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Gill Sans MT" pitchFamily="34" charset="0"/>
              </a:rPr>
              <a:t>Fakhfakh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369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1" y="838200"/>
            <a:ext cx="7954963" cy="685800"/>
          </a:xfrm>
        </p:spPr>
        <p:txBody>
          <a:bodyPr/>
          <a:lstStyle/>
          <a:p>
            <a:r>
              <a:rPr lang="en-US" dirty="0"/>
              <a:t>Website Improvements for Chapters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28800"/>
            <a:ext cx="7391400" cy="3810000"/>
          </a:xfrm>
        </p:spPr>
        <p:txBody>
          <a:bodyPr/>
          <a:lstStyle/>
          <a:p>
            <a:r>
              <a:rPr lang="en-US" dirty="0"/>
              <a:t>A new page with the following content:</a:t>
            </a:r>
          </a:p>
          <a:p>
            <a:pPr lvl="1"/>
            <a:r>
              <a:rPr lang="en-US" dirty="0"/>
              <a:t>Current chapters, corresponding chairs, link to their website or annual report</a:t>
            </a:r>
          </a:p>
          <a:p>
            <a:pPr lvl="1"/>
            <a:r>
              <a:rPr lang="en-US" dirty="0"/>
              <a:t>A Q&amp;A on starting a new chapter</a:t>
            </a:r>
          </a:p>
          <a:p>
            <a:pPr lvl="1"/>
            <a:r>
              <a:rPr lang="en-US" dirty="0"/>
              <a:t>A Q&amp;A on having a distinguished lecture at chapters</a:t>
            </a:r>
          </a:p>
          <a:p>
            <a:pPr lvl="1"/>
            <a:r>
              <a:rPr lang="en-US" dirty="0"/>
              <a:t>Instructions on filing the annual chapter report and a report template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714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6" y="685800"/>
            <a:ext cx="7954963" cy="15494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2012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0"/>
            <a:ext cx="76962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Continue with CEDA sponsored talks at major conferences &amp; Student Awards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Establish an annual Young faculty workshop at  DAC with rotating topics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Enhance Chapter/CEDA interaction to next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Highly visible/effective DL activity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Establish EDA Grand Challenges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Establish e-Learning programs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716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Slid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 copy">
      <a:majorFont>
        <a:latin typeface="Arial Bold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619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Arial Bold</vt:lpstr>
      <vt:lpstr>Calibri</vt:lpstr>
      <vt:lpstr>Calibri Light</vt:lpstr>
      <vt:lpstr>Gill Sans</vt:lpstr>
      <vt:lpstr>Gill Sans MT</vt:lpstr>
      <vt:lpstr>Helvetica</vt:lpstr>
      <vt:lpstr>Tahoma</vt:lpstr>
      <vt:lpstr>Wingdings</vt:lpstr>
      <vt:lpstr>Office Theme</vt:lpstr>
      <vt:lpstr>SRC</vt:lpstr>
      <vt:lpstr>1_Blue Pearl DeLuxe</vt:lpstr>
      <vt:lpstr>Default - Title Slide copy</vt:lpstr>
      <vt:lpstr>PowerPoint Presentation</vt:lpstr>
      <vt:lpstr>2011 Update</vt:lpstr>
      <vt:lpstr>2011 Update</vt:lpstr>
      <vt:lpstr>Chapter Details</vt:lpstr>
      <vt:lpstr>Tunisia Chapter Report Summary</vt:lpstr>
      <vt:lpstr>Website Improvements for Chapters</vt:lpstr>
      <vt:lpstr>2012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26</cp:revision>
  <dcterms:created xsi:type="dcterms:W3CDTF">2022-06-09T15:14:19Z</dcterms:created>
  <dcterms:modified xsi:type="dcterms:W3CDTF">2022-06-09T16:01:28Z</dcterms:modified>
</cp:coreProperties>
</file>