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7"/>
  </p:notesMasterIdLst>
  <p:sldIdLst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122:notes"/>
          <p:cNvSpPr txBox="1"/>
          <p:nvPr/>
        </p:nvSpPr>
        <p:spPr>
          <a:xfrm>
            <a:off x="0" y="0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/>
                <a:ea typeface="MS PGothic"/>
                <a:cs typeface="MS PGothic"/>
                <a:sym typeface="MS PGothic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1" name="Google Shape;661;p122:notes"/>
          <p:cNvSpPr txBox="1"/>
          <p:nvPr/>
        </p:nvSpPr>
        <p:spPr>
          <a:xfrm>
            <a:off x="3956050" y="0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2" name="Google Shape;662;p122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3" name="Google Shape;663;p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4" name="Google Shape;664;p12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13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13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3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124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2" name="Google Shape;672;p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3" name="Google Shape;673;p12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12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127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9" name="Google Shape;689;p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0" name="Google Shape;690;p12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John has been talking to EDAC with Bob Gardner</a:t>
            </a:r>
            <a:endParaRPr sz="1800" b="0" i="0" u="none" strike="noStrike" cap="none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Selection chair is rotating between EDAC and CEDA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12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130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06" name="Google Shape;706;p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7" name="Google Shape;707;p13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132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16" name="Google Shape;716;p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7" name="Google Shape;717;p13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Selection chair is rotating between EDAC and CEDA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134:notes"/>
          <p:cNvSpPr txBox="1"/>
          <p:nvPr/>
        </p:nvSpPr>
        <p:spPr>
          <a:xfrm>
            <a:off x="3956050" y="8805862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5" name="Google Shape;725;p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6" name="Google Shape;726;p13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Selection chair is rotating between EDAC and CEDA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13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>
            <a:spLocks noGrp="1"/>
          </p:cNvSpPr>
          <p:nvPr>
            <p:ph type="title"/>
          </p:nvPr>
        </p:nvSpPr>
        <p:spPr>
          <a:xfrm rot="5400000">
            <a:off x="6519333" y="2095500"/>
            <a:ext cx="6858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 txBox="1">
            <a:spLocks noGrp="1"/>
          </p:cNvSpPr>
          <p:nvPr>
            <p:ph type="body" idx="1"/>
          </p:nvPr>
        </p:nvSpPr>
        <p:spPr>
          <a:xfrm rot="5400000">
            <a:off x="1081616" y="-472017"/>
            <a:ext cx="6858000" cy="780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81787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39"/>
          <p:cNvSpPr txBox="1">
            <a:spLocks noGrp="1"/>
          </p:cNvSpPr>
          <p:nvPr>
            <p:ph type="body" idx="1"/>
          </p:nvPr>
        </p:nvSpPr>
        <p:spPr>
          <a:xfrm rot="5400000">
            <a:off x="3557324" y="-866511"/>
            <a:ext cx="5081587" cy="1036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3876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4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9621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6" name="Google Shape;156;p4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157" name="Google Shape;157;p4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7491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04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3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802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3" name="Google Shape;163;p44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4" name="Google Shape;164;p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165" name="Google Shape;165;p4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6" name="Google Shape;166;p4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0702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5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45"/>
          <p:cNvSpPr txBox="1">
            <a:spLocks noGrp="1"/>
          </p:cNvSpPr>
          <p:nvPr>
            <p:ph type="body" idx="1"/>
          </p:nvPr>
        </p:nvSpPr>
        <p:spPr>
          <a:xfrm>
            <a:off x="914400" y="1776414"/>
            <a:ext cx="5082117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170" name="Google Shape;170;p45"/>
          <p:cNvSpPr txBox="1">
            <a:spLocks noGrp="1"/>
          </p:cNvSpPr>
          <p:nvPr>
            <p:ph type="body" idx="2"/>
          </p:nvPr>
        </p:nvSpPr>
        <p:spPr>
          <a:xfrm>
            <a:off x="6199718" y="1776414"/>
            <a:ext cx="5082116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775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4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203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4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0843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87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6043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116"/>
          <p:cNvSpPr txBox="1">
            <a:spLocks noGrp="1"/>
          </p:cNvSpPr>
          <p:nvPr>
            <p:ph type="ctrTitle"/>
          </p:nvPr>
        </p:nvSpPr>
        <p:spPr>
          <a:xfrm>
            <a:off x="2209800" y="2130426"/>
            <a:ext cx="7772400" cy="289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 algn="ctr">
              <a:buClr>
                <a:srgbClr val="1E3AF8"/>
              </a:buClr>
              <a:buNone/>
            </a:pPr>
            <a:r>
              <a:rPr lang="en-US" sz="4800">
                <a:solidFill>
                  <a:srgbClr val="1E3AF8"/>
                </a:solidFill>
              </a:rPr>
              <a:t>Awards report                  </a:t>
            </a:r>
            <a:br>
              <a:rPr lang="en-US" sz="4800">
                <a:solidFill>
                  <a:srgbClr val="1E3AF8"/>
                </a:solidFill>
              </a:rPr>
            </a:br>
            <a:br>
              <a:rPr lang="en-US" sz="4800">
                <a:solidFill>
                  <a:srgbClr val="1E3AF8"/>
                </a:solidFill>
              </a:rPr>
            </a:br>
            <a:br>
              <a:rPr lang="en-US" sz="4800">
                <a:solidFill>
                  <a:srgbClr val="1E3AF8"/>
                </a:solidFill>
              </a:rPr>
            </a:br>
            <a:r>
              <a:rPr lang="en-US">
                <a:solidFill>
                  <a:schemeClr val="dk1"/>
                </a:solidFill>
              </a:rPr>
              <a:t>June 2012</a:t>
            </a:r>
            <a:endParaRPr sz="4800">
              <a:solidFill>
                <a:srgbClr val="1E3AF8"/>
              </a:solidFill>
            </a:endParaRPr>
          </a:p>
        </p:txBody>
      </p:sp>
      <p:sp>
        <p:nvSpPr>
          <p:cNvPr id="667" name="Google Shape;667;p116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68" name="Google Shape;668;p116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69" name="Google Shape;669;p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125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Update 2012</a:t>
            </a:r>
            <a:endParaRPr/>
          </a:p>
        </p:txBody>
      </p:sp>
      <p:sp>
        <p:nvSpPr>
          <p:cNvPr id="745" name="Google Shape;745;p125"/>
          <p:cNvSpPr txBox="1">
            <a:spLocks noGrp="1"/>
          </p:cNvSpPr>
          <p:nvPr>
            <p:ph type="body" idx="1"/>
          </p:nvPr>
        </p:nvSpPr>
        <p:spPr>
          <a:xfrm>
            <a:off x="1930400" y="1473200"/>
            <a:ext cx="8229600" cy="5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800"/>
            </a:pPr>
            <a:r>
              <a:rPr lang="en-US" sz="2800"/>
              <a:t>Early Career Award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Nominations received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Awarded at ICCAD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2011 recipient: Valeria Bertacco, University of Michigan</a:t>
            </a:r>
            <a:endParaRPr sz="1800"/>
          </a:p>
          <a:p>
            <a:pPr marL="0" lvl="2" indent="0">
              <a:buSzPts val="1100"/>
            </a:pPr>
            <a:r>
              <a:rPr lang="en-US" sz="1800"/>
              <a:t>For outstanding contributions to hardware verification, including her work on semi-formal verification, runtime and post-silicon verification, and correctness-constrained execution</a:t>
            </a:r>
            <a:endParaRPr sz="1800"/>
          </a:p>
          <a:p>
            <a:pPr marL="0" lvl="1" indent="0">
              <a:buSzPts val="1200"/>
            </a:pPr>
            <a:r>
              <a:rPr lang="en-US" sz="2000"/>
              <a:t>2012 decision in progress</a:t>
            </a:r>
            <a:endParaRPr sz="1800"/>
          </a:p>
          <a:p>
            <a:pPr marL="0" indent="0">
              <a:spcBef>
                <a:spcPts val="0"/>
              </a:spcBef>
              <a:buSzPts val="2800"/>
            </a:pPr>
            <a:r>
              <a:rPr lang="en-US" sz="2800"/>
              <a:t>Distinguished Service Award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No nominations for 2012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746" name="Google Shape;746;p125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47" name="Google Shape;747;p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26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Outstanding Service Contribution</a:t>
            </a:r>
            <a:endParaRPr/>
          </a:p>
        </p:txBody>
      </p:sp>
      <p:sp>
        <p:nvSpPr>
          <p:cNvPr id="753" name="Google Shape;753;p126"/>
          <p:cNvSpPr txBox="1">
            <a:spLocks noGrp="1"/>
          </p:cNvSpPr>
          <p:nvPr>
            <p:ph type="body" idx="1"/>
          </p:nvPr>
        </p:nvSpPr>
        <p:spPr>
          <a:xfrm>
            <a:off x="2209800" y="1776413"/>
            <a:ext cx="8153400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Executive  committee to recognize  Outstanding Service Contribution award to major conferences sponsored by CEDA: DAC, ICCAD, and DATE</a:t>
            </a:r>
            <a:endParaRPr sz="1800"/>
          </a:p>
          <a:p>
            <a:pPr marL="0" lvl="1" indent="0">
              <a:buSzPts val="1300"/>
            </a:pPr>
            <a:r>
              <a:rPr lang="en-US"/>
              <a:t>At DAC 2012: Leon Stok as 2011 General Chair</a:t>
            </a:r>
            <a:endParaRPr sz="1800"/>
          </a:p>
          <a:p>
            <a:pPr marL="0" lvl="1" indent="0">
              <a:buSzPts val="1300"/>
            </a:pPr>
            <a:r>
              <a:rPr lang="en-US"/>
              <a:t>At ICCAD 2012: Joel Phillips as 2011 General Chair</a:t>
            </a:r>
            <a:endParaRPr sz="1800"/>
          </a:p>
          <a:p>
            <a:pPr marL="0" lvl="1" indent="0">
              <a:buSzPts val="1300"/>
            </a:pPr>
            <a:r>
              <a:rPr lang="en-US"/>
              <a:t>At DATE 2013: Wolfgang Rosenstiel as General Chair (2012)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754" name="Google Shape;754;p126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55" name="Google Shape;755;p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127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McCalla award</a:t>
            </a:r>
            <a:endParaRPr/>
          </a:p>
        </p:txBody>
      </p:sp>
      <p:sp>
        <p:nvSpPr>
          <p:cNvPr id="761" name="Google Shape;761;p127"/>
          <p:cNvSpPr txBox="1">
            <a:spLocks noGrp="1"/>
          </p:cNvSpPr>
          <p:nvPr>
            <p:ph type="body" idx="1"/>
          </p:nvPr>
        </p:nvSpPr>
        <p:spPr>
          <a:xfrm>
            <a:off x="2209800" y="1158876"/>
            <a:ext cx="8007350" cy="4827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Conference award sponsored by CEDA funds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Decision by ICCAD Best Paper Committee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2011 Best Paper Awards:</a:t>
            </a:r>
            <a:endParaRPr sz="1800"/>
          </a:p>
          <a:p>
            <a:pPr marL="0" lvl="1" indent="0">
              <a:buSzPts val="1300"/>
            </a:pPr>
            <a:r>
              <a:rPr lang="en-US"/>
              <a:t>Matthias Althoff, Akshay Rajhans, Bruce Krogh, Soner Yaldiz, Xin Li, and Larry Pileggi, for the paper titled, “Formal Verification of Phase- Locked Loops Using Reachability Analysis and Continuization”</a:t>
            </a:r>
            <a:endParaRPr sz="1800"/>
          </a:p>
          <a:p>
            <a:pPr marL="0" lvl="1" indent="0">
              <a:buSzPts val="1300"/>
            </a:pPr>
            <a:r>
              <a:rPr lang="en-US"/>
              <a:t>Mustafa Ozdal, Steven Burns, and Jiang Hu, for the paper titled “Gate Sizing and Device Technology Selection Algorithms for High-Performance Industrial Designs”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2011 Ten Year Retrospective Most Influential Paper</a:t>
            </a:r>
            <a:endParaRPr sz="1800"/>
          </a:p>
          <a:p>
            <a:pPr marL="0" lvl="1" indent="0">
              <a:buSzPts val="1300"/>
            </a:pPr>
            <a:r>
              <a:rPr lang="en-US"/>
              <a:t>Lintao Zhang, Conor Madigan, Matthew Moskewicz, and Sharad Malik, for the paper titled, “Efficient Conflict Driven Learning in Boolean Satisfiability Solver”, from ICCAD 2001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762" name="Google Shape;762;p127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63" name="Google Shape;763;p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117"/>
          <p:cNvSpPr txBox="1">
            <a:spLocks noGrp="1"/>
          </p:cNvSpPr>
          <p:nvPr>
            <p:ph type="title"/>
          </p:nvPr>
        </p:nvSpPr>
        <p:spPr>
          <a:xfrm>
            <a:off x="1905000" y="439737"/>
            <a:ext cx="7861300" cy="114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br>
              <a:rPr lang="en-US"/>
            </a:br>
            <a:br>
              <a:rPr lang="en-US"/>
            </a:br>
            <a:r>
              <a:rPr lang="en-US"/>
              <a:t>Awards Committee members </a:t>
            </a:r>
            <a:br>
              <a:rPr lang="en-US"/>
            </a:br>
            <a:endParaRPr/>
          </a:p>
        </p:txBody>
      </p:sp>
      <p:sp>
        <p:nvSpPr>
          <p:cNvPr id="676" name="Google Shape;676;p117"/>
          <p:cNvSpPr txBox="1">
            <a:spLocks noGrp="1"/>
          </p:cNvSpPr>
          <p:nvPr>
            <p:ph type="body" idx="1"/>
          </p:nvPr>
        </p:nvSpPr>
        <p:spPr>
          <a:xfrm>
            <a:off x="1981200" y="1516063"/>
            <a:ext cx="8686800" cy="451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lvl="1" indent="0">
              <a:spcBef>
                <a:spcPts val="700"/>
              </a:spcBef>
              <a:buNone/>
            </a:pPr>
            <a:r>
              <a:rPr lang="en-US"/>
              <a:t>Andreas Kuehlmann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Hidetoshi Onodera 			    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Enrico Macii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Alberto Sangiovanni Vincentelli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Donatella Sciuto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Sachin Sapatnekar</a:t>
            </a:r>
            <a:endParaRPr/>
          </a:p>
          <a:p>
            <a:pPr marL="0" lvl="1" indent="0">
              <a:spcBef>
                <a:spcPts val="700"/>
              </a:spcBef>
              <a:buNone/>
            </a:pPr>
            <a:r>
              <a:rPr lang="en-US"/>
              <a:t>David Yeh (chair)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lvl="1" indent="0">
              <a:spcBef>
                <a:spcPts val="700"/>
              </a:spcBef>
              <a:buNone/>
            </a:pPr>
            <a:br>
              <a:rPr lang="en-US"/>
            </a:br>
            <a:endParaRPr/>
          </a:p>
          <a:p>
            <a:pPr marL="0" indent="0">
              <a:buNone/>
            </a:pPr>
            <a:r>
              <a:rPr lang="en-US"/>
              <a:t>		</a:t>
            </a:r>
            <a:endParaRPr/>
          </a:p>
        </p:txBody>
      </p:sp>
      <p:sp>
        <p:nvSpPr>
          <p:cNvPr id="677" name="Google Shape;677;p117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78" name="Google Shape;678;p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18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CEDA Fellow committee</a:t>
            </a:r>
            <a:endParaRPr/>
          </a:p>
        </p:txBody>
      </p:sp>
      <p:sp>
        <p:nvSpPr>
          <p:cNvPr id="684" name="Google Shape;684;p118"/>
          <p:cNvSpPr txBox="1">
            <a:spLocks noGrp="1"/>
          </p:cNvSpPr>
          <p:nvPr>
            <p:ph type="body" idx="1"/>
          </p:nvPr>
        </p:nvSpPr>
        <p:spPr>
          <a:xfrm>
            <a:off x="2209801" y="1776413"/>
            <a:ext cx="7775575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Sani Nassif (chair)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Luca Benini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Al Dunlop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Chris Chu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Luis Miguel Silveria</a:t>
            </a:r>
            <a:endParaRPr sz="1800"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Bryan Ackland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685" name="Google Shape;685;p118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86" name="Google Shape;686;p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119"/>
          <p:cNvSpPr txBox="1">
            <a:spLocks noGrp="1"/>
          </p:cNvSpPr>
          <p:nvPr>
            <p:ph type="title"/>
          </p:nvPr>
        </p:nvSpPr>
        <p:spPr>
          <a:xfrm>
            <a:off x="2120900" y="0"/>
            <a:ext cx="78613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Existing CEDA Awards</a:t>
            </a:r>
            <a:endParaRPr/>
          </a:p>
        </p:txBody>
      </p:sp>
      <p:sp>
        <p:nvSpPr>
          <p:cNvPr id="693" name="Google Shape;693;p119"/>
          <p:cNvSpPr txBox="1">
            <a:spLocks noGrp="1"/>
          </p:cNvSpPr>
          <p:nvPr>
            <p:ph type="body" idx="1"/>
          </p:nvPr>
        </p:nvSpPr>
        <p:spPr>
          <a:xfrm>
            <a:off x="1676400" y="1143001"/>
            <a:ext cx="8915400" cy="544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spcBef>
                <a:spcPts val="800"/>
              </a:spcBef>
              <a:buSzPts val="2000"/>
            </a:pPr>
            <a:r>
              <a:rPr lang="en-US" sz="2000"/>
              <a:t>Phil Kaufman Award for Distinguished Contributions to EDA</a:t>
            </a:r>
            <a:endParaRPr/>
          </a:p>
          <a:p>
            <a:pPr marL="0" lvl="1" indent="0">
              <a:buSzPts val="1100"/>
            </a:pPr>
            <a:r>
              <a:rPr lang="en-US" sz="1800"/>
              <a:t>Jointly sponsored with EDA Consortium: honors for impact in EDA in one of the categories of business, industry direction &amp; promotion, technology &amp; engineering or educational &amp; mentoring </a:t>
            </a:r>
            <a:endParaRPr/>
          </a:p>
          <a:p>
            <a:pPr marL="0" lvl="1" indent="0">
              <a:buSzPts val="1100"/>
            </a:pPr>
            <a:r>
              <a:rPr lang="en-US" sz="1800"/>
              <a:t>Deadline for calls: June 30</a:t>
            </a:r>
            <a:endParaRPr/>
          </a:p>
          <a:p>
            <a:pPr marL="0" lvl="1" indent="0">
              <a:buSzPts val="1100"/>
            </a:pPr>
            <a:r>
              <a:rPr lang="en-US" sz="1800"/>
              <a:t>Awards committee: 2 CEDA members + 2 EDAC members</a:t>
            </a:r>
            <a:endParaRPr/>
          </a:p>
          <a:p>
            <a:pPr marL="0" indent="0">
              <a:spcBef>
                <a:spcPts val="0"/>
              </a:spcBef>
              <a:buSzPts val="2000"/>
            </a:pPr>
            <a:r>
              <a:rPr lang="en-US" sz="2000"/>
              <a:t>McCalla Award</a:t>
            </a:r>
            <a:endParaRPr/>
          </a:p>
          <a:p>
            <a:pPr marL="0" lvl="1" indent="0">
              <a:buSzPts val="1100"/>
            </a:pPr>
            <a:r>
              <a:rPr lang="en-US" sz="1800"/>
              <a:t>Best Paper Award for ICCAD</a:t>
            </a:r>
            <a:endParaRPr/>
          </a:p>
          <a:p>
            <a:pPr marL="0" lvl="1" indent="0">
              <a:buSzPts val="1100"/>
            </a:pPr>
            <a:r>
              <a:rPr lang="en-US" sz="1800"/>
              <a:t>Awards committee: ICCAD committee</a:t>
            </a:r>
            <a:endParaRPr/>
          </a:p>
          <a:p>
            <a:pPr marL="0" indent="0">
              <a:spcBef>
                <a:spcPts val="0"/>
              </a:spcBef>
              <a:buSzPts val="2000"/>
            </a:pPr>
            <a:r>
              <a:rPr lang="en-US" sz="2000"/>
              <a:t>Pederson Award</a:t>
            </a:r>
            <a:endParaRPr/>
          </a:p>
          <a:p>
            <a:pPr marL="0" lvl="1" indent="0">
              <a:buSzPts val="1100"/>
            </a:pPr>
            <a:r>
              <a:rPr lang="en-US" sz="1800"/>
              <a:t>Best Paper Award for TCAD</a:t>
            </a:r>
            <a:endParaRPr/>
          </a:p>
          <a:p>
            <a:pPr marL="0" lvl="1" indent="0">
              <a:buSzPts val="1100"/>
            </a:pPr>
            <a:r>
              <a:rPr lang="en-US" sz="1800"/>
              <a:t>Deadline: February 15</a:t>
            </a:r>
            <a:endParaRPr/>
          </a:p>
          <a:p>
            <a:pPr marL="0" lvl="1" indent="0">
              <a:buSzPts val="1100"/>
            </a:pPr>
            <a:r>
              <a:rPr lang="en-US" sz="1800"/>
              <a:t>Managed by TCAD EIC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228600" indent="-76200">
              <a:buSzPts val="2400"/>
              <a:buNone/>
            </a:pPr>
            <a:endParaRPr/>
          </a:p>
        </p:txBody>
      </p:sp>
      <p:sp>
        <p:nvSpPr>
          <p:cNvPr id="694" name="Google Shape;694;p119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95" name="Google Shape;695;p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120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Existing CEDA Awards</a:t>
            </a:r>
            <a:endParaRPr/>
          </a:p>
        </p:txBody>
      </p:sp>
      <p:sp>
        <p:nvSpPr>
          <p:cNvPr id="701" name="Google Shape;701;p120"/>
          <p:cNvSpPr txBox="1">
            <a:spLocks noGrp="1"/>
          </p:cNvSpPr>
          <p:nvPr>
            <p:ph type="body" idx="1"/>
          </p:nvPr>
        </p:nvSpPr>
        <p:spPr>
          <a:xfrm>
            <a:off x="1947863" y="1557337"/>
            <a:ext cx="8245475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spcBef>
                <a:spcPts val="800"/>
              </a:spcBef>
              <a:buSzPts val="2000"/>
            </a:pPr>
            <a:r>
              <a:rPr lang="en-US" sz="2000"/>
              <a:t>Newton Award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Technical Impact Award in Electronic Design Automation; joint with SIGDA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Deadline: February 1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Awards committee: 3 CEDA members + 3 SIGDA members</a:t>
            </a:r>
            <a:endParaRPr sz="1800"/>
          </a:p>
          <a:p>
            <a:pPr marL="0" indent="0">
              <a:spcBef>
                <a:spcPts val="0"/>
              </a:spcBef>
              <a:buSzPts val="2000"/>
            </a:pPr>
            <a:r>
              <a:rPr lang="en-US" sz="2000"/>
              <a:t>Early Career Award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Highest educational degree awarded within last 8 years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Deadline: April 15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Awards committee: CEDA awards committee members</a:t>
            </a:r>
            <a:endParaRPr sz="1800"/>
          </a:p>
          <a:p>
            <a:pPr marL="0" indent="0">
              <a:spcBef>
                <a:spcPts val="0"/>
              </a:spcBef>
              <a:buSzPts val="2000"/>
            </a:pPr>
            <a:r>
              <a:rPr lang="en-US" sz="2000"/>
              <a:t>Distinguished Service Award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Honor volunteers  and contributors to CEDA with outstanding service </a:t>
            </a:r>
            <a:endParaRPr sz="1800"/>
          </a:p>
          <a:p>
            <a:pPr marL="0" lvl="1" indent="0">
              <a:buSzPts val="1100"/>
            </a:pPr>
            <a:r>
              <a:rPr lang="en-US" sz="1800"/>
              <a:t>Call out December 1 to CEDA exCom, BOG and committees, 	</a:t>
            </a:r>
            <a:br>
              <a:rPr lang="en-US" sz="1800"/>
            </a:br>
            <a:r>
              <a:rPr lang="en-US" sz="1800"/>
              <a:t>deadline January 1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702" name="Google Shape;702;p120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03" name="Google Shape;703;p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121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82296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 Funding</a:t>
            </a:r>
            <a:endParaRPr/>
          </a:p>
        </p:txBody>
      </p:sp>
      <p:sp>
        <p:nvSpPr>
          <p:cNvPr id="710" name="Google Shape;710;p121"/>
          <p:cNvSpPr txBox="1">
            <a:spLocks noGrp="1"/>
          </p:cNvSpPr>
          <p:nvPr>
            <p:ph type="body" idx="1"/>
          </p:nvPr>
        </p:nvSpPr>
        <p:spPr>
          <a:xfrm>
            <a:off x="1752600" y="1066801"/>
            <a:ext cx="8686800" cy="695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br>
              <a:rPr lang="en-US"/>
            </a:br>
            <a:endParaRPr/>
          </a:p>
        </p:txBody>
      </p:sp>
      <p:graphicFrame>
        <p:nvGraphicFramePr>
          <p:cNvPr id="711" name="Google Shape;711;p121"/>
          <p:cNvGraphicFramePr/>
          <p:nvPr/>
        </p:nvGraphicFramePr>
        <p:xfrm>
          <a:off x="1676400" y="2133601"/>
          <a:ext cx="8915350" cy="33084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Kaufman*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McCalla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Pederson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Newton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Early Career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Dist. Service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2006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$800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2007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$1,600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$800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2008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$2,400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$1,200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2009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$3,200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$1,600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$750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2010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endowed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$750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2011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endowed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$750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/>
                    </a:p>
                  </a:txBody>
                  <a:tcPr marL="7300" marR="7300" marT="730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2012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$4,250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$4000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rgbClr val="FF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endowed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$750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/>
                    </a:p>
                  </a:txBody>
                  <a:tcPr marL="7300" marR="7300" marT="73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</a:t>
                      </a:r>
                      <a:endParaRPr/>
                    </a:p>
                  </a:txBody>
                  <a:tcPr marL="7300" marR="7300" marT="7300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 +50% of travel)</a:t>
                      </a:r>
                      <a:endParaRPr/>
                    </a:p>
                  </a:txBody>
                  <a:tcPr marL="7300" marR="7300" marT="7300" marB="0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12" name="Google Shape;712;p121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13" name="Google Shape;713;p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122"/>
          <p:cNvSpPr txBox="1">
            <a:spLocks noGrp="1"/>
          </p:cNvSpPr>
          <p:nvPr>
            <p:ph type="title"/>
          </p:nvPr>
        </p:nvSpPr>
        <p:spPr>
          <a:xfrm>
            <a:off x="2120900" y="0"/>
            <a:ext cx="78613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Update 2012</a:t>
            </a:r>
            <a:endParaRPr/>
          </a:p>
        </p:txBody>
      </p:sp>
      <p:sp>
        <p:nvSpPr>
          <p:cNvPr id="720" name="Google Shape;720;p122"/>
          <p:cNvSpPr txBox="1">
            <a:spLocks noGrp="1"/>
          </p:cNvSpPr>
          <p:nvPr>
            <p:ph type="body" idx="1"/>
          </p:nvPr>
        </p:nvSpPr>
        <p:spPr>
          <a:xfrm>
            <a:off x="1676400" y="1143000"/>
            <a:ext cx="8915400" cy="552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spcBef>
                <a:spcPts val="1120"/>
              </a:spcBef>
              <a:buSzPts val="2800"/>
            </a:pPr>
            <a:r>
              <a:rPr lang="en-US" sz="2800"/>
              <a:t>Kaufman Award</a:t>
            </a:r>
            <a:endParaRPr/>
          </a:p>
          <a:p>
            <a:pPr marL="0" lvl="1" indent="0">
              <a:buSzPts val="1450"/>
            </a:pPr>
            <a:r>
              <a:rPr lang="en-US" sz="2400"/>
              <a:t>2011: Dr. C. L. David Liu, the William Mong honorary chair professor of Computer Science and former president of the National Tsing Hua University in Hsinchu, Taiwan.</a:t>
            </a:r>
            <a:endParaRPr/>
          </a:p>
          <a:p>
            <a:pPr marL="0" lvl="1" indent="0">
              <a:buSzPts val="1450"/>
            </a:pPr>
            <a:r>
              <a:rPr lang="en-US" sz="2400"/>
              <a:t>Distinguished Technical Contributions, Leadership Skills, and Business Acumen in Electronic Design Automation.</a:t>
            </a:r>
            <a:endParaRPr/>
          </a:p>
          <a:p>
            <a:pPr marL="0" lvl="1" indent="0">
              <a:buSzPts val="1450"/>
            </a:pPr>
            <a:r>
              <a:rPr lang="en-US" sz="2400"/>
              <a:t>Award dinner: November 8, 2011 at ICCAD.</a:t>
            </a:r>
            <a:endParaRPr/>
          </a:p>
          <a:p>
            <a:pPr marL="0" lvl="1" indent="0">
              <a:buSzPts val="1450"/>
            </a:pPr>
            <a:r>
              <a:rPr lang="en-US" sz="2400"/>
              <a:t>Recognition at 2012 DAC</a:t>
            </a:r>
            <a:endParaRPr/>
          </a:p>
          <a:p>
            <a:pPr marL="0" lvl="1" indent="0">
              <a:buSzPts val="1450"/>
            </a:pPr>
            <a:r>
              <a:rPr lang="en-US" sz="2400"/>
              <a:t>CEDA contributed to the expenses of the Kaufman Award Dinner with 10,000$ overall</a:t>
            </a:r>
            <a:endParaRPr/>
          </a:p>
        </p:txBody>
      </p:sp>
      <p:sp>
        <p:nvSpPr>
          <p:cNvPr id="721" name="Google Shape;721;p122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22" name="Google Shape;722;p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23"/>
          <p:cNvSpPr txBox="1">
            <a:spLocks noGrp="1"/>
          </p:cNvSpPr>
          <p:nvPr>
            <p:ph type="title"/>
          </p:nvPr>
        </p:nvSpPr>
        <p:spPr>
          <a:xfrm>
            <a:off x="2120900" y="0"/>
            <a:ext cx="78613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Update 2012</a:t>
            </a:r>
            <a:endParaRPr/>
          </a:p>
        </p:txBody>
      </p:sp>
      <p:sp>
        <p:nvSpPr>
          <p:cNvPr id="729" name="Google Shape;729;p123"/>
          <p:cNvSpPr txBox="1">
            <a:spLocks noGrp="1"/>
          </p:cNvSpPr>
          <p:nvPr>
            <p:ph type="body" idx="1"/>
          </p:nvPr>
        </p:nvSpPr>
        <p:spPr>
          <a:xfrm>
            <a:off x="1676400" y="1143000"/>
            <a:ext cx="8915400" cy="552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SzPts val="2400"/>
              <a:buNone/>
            </a:pPr>
            <a:endParaRPr/>
          </a:p>
          <a:p>
            <a:pPr marL="0" indent="0">
              <a:spcBef>
                <a:spcPts val="1120"/>
              </a:spcBef>
              <a:buSzPts val="2800"/>
            </a:pPr>
            <a:r>
              <a:rPr lang="en-US" sz="2800"/>
              <a:t>Pederson Award</a:t>
            </a:r>
            <a:endParaRPr/>
          </a:p>
          <a:p>
            <a:pPr marL="0" lvl="1" indent="0">
              <a:buSzPts val="1450"/>
            </a:pPr>
            <a:r>
              <a:rPr lang="en-US" sz="2400"/>
              <a:t>Endowment covers the cost ($2K) from 2011</a:t>
            </a:r>
            <a:endParaRPr/>
          </a:p>
          <a:p>
            <a:pPr marL="0" lvl="1" indent="0">
              <a:buSzPts val="1450"/>
            </a:pPr>
            <a:r>
              <a:rPr lang="en-US" sz="2400"/>
              <a:t>2012 award: </a:t>
            </a:r>
            <a:endParaRPr/>
          </a:p>
          <a:p>
            <a:pPr marL="0" lvl="2" indent="0">
              <a:buSzPts val="1450"/>
            </a:pPr>
            <a:r>
              <a:rPr lang="en-US" sz="2400"/>
              <a:t>Umit Ogras, Paul Bogdan, and Radu Marculescu for “An Analytical Approach for Network-on-Chip Performance Analysis,” IEEE Transactions on Computer-Aided Design of Integrated Circuits and Systems, Vol, 29, No. 12, pp. 2001-2013, December 2010. </a:t>
            </a:r>
            <a:endParaRPr/>
          </a:p>
        </p:txBody>
      </p:sp>
      <p:sp>
        <p:nvSpPr>
          <p:cNvPr id="730" name="Google Shape;730;p123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31" name="Google Shape;731;p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124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Update 2012</a:t>
            </a:r>
            <a:endParaRPr/>
          </a:p>
        </p:txBody>
      </p:sp>
      <p:sp>
        <p:nvSpPr>
          <p:cNvPr id="737" name="Google Shape;737;p124"/>
          <p:cNvSpPr txBox="1">
            <a:spLocks noGrp="1"/>
          </p:cNvSpPr>
          <p:nvPr>
            <p:ph type="body" idx="1"/>
          </p:nvPr>
        </p:nvSpPr>
        <p:spPr>
          <a:xfrm>
            <a:off x="1897062" y="1541463"/>
            <a:ext cx="8070850" cy="4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800"/>
            </a:pPr>
            <a:r>
              <a:rPr lang="en-US" sz="2800"/>
              <a:t>Newton Technical Impact Award in Electronic Design Automation</a:t>
            </a:r>
            <a:endParaRPr sz="1800"/>
          </a:p>
          <a:p>
            <a:pPr marL="0" lvl="1" indent="0">
              <a:buSzPts val="1450"/>
            </a:pPr>
            <a:r>
              <a:rPr lang="en-US" sz="2400"/>
              <a:t>Award Citation:  For advancing the theory and implementation of model order reduction for efficient circuit analysis via dominant pole/zero methods</a:t>
            </a:r>
            <a:endParaRPr sz="1800"/>
          </a:p>
          <a:p>
            <a:pPr marL="0" lvl="1" indent="0">
              <a:buSzPts val="1450"/>
            </a:pPr>
            <a:r>
              <a:rPr lang="en-US" sz="2400"/>
              <a:t>Title: PRIMA: Passive Reduced-Order Interconnect Macromodeling Algorithm," IEEE Transactions on Computer-Aided Design of Integrated Circuits and Systems, Vol. 17, No. 8, pp 645-654, August 1998</a:t>
            </a:r>
            <a:endParaRPr sz="1800"/>
          </a:p>
          <a:p>
            <a:pPr marL="0" lvl="1" indent="0">
              <a:buSzPts val="1450"/>
            </a:pPr>
            <a:r>
              <a:rPr lang="en-US" sz="2400"/>
              <a:t>Recipients: Altan Odabasioglu, Mustafa Celik, and Larry Pileggi</a:t>
            </a:r>
            <a:endParaRPr sz="1800"/>
          </a:p>
        </p:txBody>
      </p:sp>
      <p:sp>
        <p:nvSpPr>
          <p:cNvPr id="738" name="Google Shape;738;p12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39" name="Google Shape;739;p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Default - Title and Content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F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803</Words>
  <Application>Microsoft Office PowerPoint</Application>
  <PresentationFormat>Widescreen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SRC</vt:lpstr>
      <vt:lpstr>1_Blue Pearl DeLuxe</vt:lpstr>
      <vt:lpstr>Custom</vt:lpstr>
      <vt:lpstr>Awards report                     June 2012</vt:lpstr>
      <vt:lpstr>  Awards Committee members  </vt:lpstr>
      <vt:lpstr>CEDA Fellow committee</vt:lpstr>
      <vt:lpstr>Existing CEDA Awards</vt:lpstr>
      <vt:lpstr>Existing CEDA Awards</vt:lpstr>
      <vt:lpstr> Funding</vt:lpstr>
      <vt:lpstr>Update 2012</vt:lpstr>
      <vt:lpstr>Update 2012</vt:lpstr>
      <vt:lpstr>Update 2012</vt:lpstr>
      <vt:lpstr>Update 2012</vt:lpstr>
      <vt:lpstr>Outstanding Service Contribution</vt:lpstr>
      <vt:lpstr>McCalla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46</cp:revision>
  <dcterms:created xsi:type="dcterms:W3CDTF">2022-06-09T15:14:19Z</dcterms:created>
  <dcterms:modified xsi:type="dcterms:W3CDTF">2022-06-09T18:28:29Z</dcterms:modified>
</cp:coreProperties>
</file>