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0" r:id="rId3"/>
    <p:sldMasterId id="2147483682" r:id="rId4"/>
  </p:sldMasterIdLst>
  <p:notesMasterIdLst>
    <p:notesMasterId r:id="rId28"/>
  </p:notesMasterIdLst>
  <p:sldIdLst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B57C6-860C-46AA-9A9F-6BD5EA735C9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CAA84-DC94-43EE-8A62-4832C6E5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7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77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17;p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86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1" name="Google Shape;391;p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87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0" name="Google Shape;400;p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88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9" name="Google Shape;409;p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89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p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90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" name="Google Shape;426;p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36" name="Google Shape;436;p91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00" tIns="46500" rIns="93000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sz="1800" b="0" i="0" u="none" strike="noStrike" cap="none"/>
              <a:t>ESS 216 vs 194</a:t>
            </a:r>
            <a:endParaRPr sz="1800" b="0" i="0" u="none" strike="noStrike" cap="none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sz="1800" b="0" i="0" u="none" strike="noStrike" cap="none"/>
              <a:t>EDA1 &amp; 2   63 vs 51</a:t>
            </a:r>
            <a:endParaRPr sz="1800" b="0" i="0" u="none" strike="noStrike" cap="none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sz="1800" b="0" i="0" u="none" strike="noStrike" cap="none"/>
              <a:t>ESS+  279 vs 245</a:t>
            </a:r>
            <a:endParaRPr sz="1800" b="0" i="0" u="none" strike="noStrike" cap="none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" name="Google Shape;437;p91:notes"/>
          <p:cNvSpPr txBox="1"/>
          <p:nvPr/>
        </p:nvSpPr>
        <p:spPr>
          <a:xfrm>
            <a:off x="3956050" y="8804275"/>
            <a:ext cx="3027362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00" tIns="46500" rIns="93000" bIns="465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*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93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5" name="Google Shape;445;p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94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3" name="Google Shape;453;p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693738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95:notes"/>
          <p:cNvSpPr txBox="1"/>
          <p:nvPr/>
        </p:nvSpPr>
        <p:spPr>
          <a:xfrm>
            <a:off x="3959225" y="8809037"/>
            <a:ext cx="3025775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550" tIns="45775" rIns="91550" bIns="45775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Times New Roman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62" name="Google Shape;462;p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3162" y="695325"/>
            <a:ext cx="4637087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63" name="Google Shape;463;p95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550" tIns="45775" rIns="91550" bIns="457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97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3" name="Google Shape;473;p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693738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78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693738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p98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2" name="Google Shape;482;p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p99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9" name="Google Shape;499;p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p100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2" name="Google Shape;512;p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693738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p101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4" name="Google Shape;524;p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79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693738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80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2" name="Google Shape;342;p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693738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81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1" name="Google Shape;351;p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82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83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p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693738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84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4" name="Google Shape;374;p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693738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85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2" name="Google Shape;382;p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0E3E-21D3-31A8-C27E-A993B9CC4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36DB1-F579-4D82-6CD0-4257D770F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68C52-24AE-B080-B671-30C0EF1C2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2D4F1-FBF3-FF6B-748E-4EE24A7C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EB8AB-A917-1235-873E-4FEC1804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4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42A08-5789-A157-793A-DD36A0F9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61A81-13B8-706A-B4DB-A47A8F3CA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88FB9-5F7C-02E2-ED6B-C8D979E4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37035-6A67-67A8-94FA-B7C8AB30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97B5-97E8-9219-2BD3-08BCE506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C5D34-2A5A-753E-F1DB-5DE57493E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A8E232-67A7-1DD3-D547-4672765ED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4E895-A260-84DB-62DC-8096BD07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1E7B-ED8A-A560-AD18-18C84D2A6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1C117-E9DA-31DB-DE33-3B60CA61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4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0" y="3276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5" name="Picture 8" descr="CEDAlogoCol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1" y="838200"/>
            <a:ext cx="7897284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1" y="3886200"/>
            <a:ext cx="10363200" cy="579438"/>
          </a:xfrm>
        </p:spPr>
        <p:txBody>
          <a:bodyPr wrap="square" anchor="b">
            <a:spAutoFit/>
          </a:bodyPr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7601" y="5105401"/>
            <a:ext cx="10363200" cy="519113"/>
          </a:xfrm>
        </p:spPr>
        <p:txBody>
          <a:bodyPr/>
          <a:lstStyle>
            <a:lvl1pPr marL="0" indent="0" algn="ctr">
              <a:buFont typeface="Wingdings" charset="2"/>
              <a:buNone/>
              <a:defRPr>
                <a:solidFill>
                  <a:srgbClr val="6578A2"/>
                </a:solidFill>
              </a:defRPr>
            </a:lvl1pPr>
          </a:lstStyle>
          <a:p>
            <a:r>
              <a:rPr lang="en-US"/>
              <a:t>Subtitle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0962218" y="6435725"/>
            <a:ext cx="1071033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>
                <a:solidFill>
                  <a:srgbClr val="E51837"/>
                </a:solidFill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08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648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80FE5-F6A4-4408-9D64-7361C7D3C1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29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 sz="3600" b="1" cap="small" baseline="0"/>
            </a:lvl1pPr>
          </a:lstStyle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j-lt"/>
                <a:ea typeface="MS PGothic" pitchFamily="34" charset="-128"/>
              </a:rPr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 algn="ctr">
              <a:spcAft>
                <a:spcPts val="1200"/>
              </a:spcAft>
              <a:buNone/>
              <a:def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Click to edit Master title style</a:t>
            </a:r>
          </a:p>
          <a:p>
            <a:pPr lvl="0"/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42220-7FDF-4CE8-8A03-14384AFC49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15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F5684-82FC-4091-8ED3-85161EC077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69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CE70A-5F06-4FCD-8800-B7B1AFE74A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6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A793C-B2FF-40D2-AA08-30DB1590CF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37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61BF1-5648-4B97-B973-4482831CC4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69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19144-DA24-4577-B593-7F31D12A1F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9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A266-4CB5-6127-1729-7721CC5C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208CC-DD98-AB03-62EC-33056E97D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F7765-7766-605D-C228-55E21D0F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8267E-9BAC-1AFE-1BB2-C4B39EB7F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40DE5-B4FE-DF4D-14C9-F19DDBF4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51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08A0A-9EE6-4522-B414-FEFF62E946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64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blackWhite">
          <a:xfrm>
            <a:off x="0" y="0"/>
            <a:ext cx="12192000" cy="16906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pic>
        <p:nvPicPr>
          <p:cNvPr id="5" name="Picture 9" descr="CEDAlogoColor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8564033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7253" name="Rectangle 5"/>
          <p:cNvSpPr>
            <a:spLocks noGrp="1" noChangeArrowheads="1"/>
          </p:cNvSpPr>
          <p:nvPr>
            <p:ph type="ctrTitle"/>
          </p:nvPr>
        </p:nvSpPr>
        <p:spPr bwMode="black">
          <a:xfrm>
            <a:off x="520701" y="2493964"/>
            <a:ext cx="10606617" cy="1470025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77254" name="Rectangle 6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043364"/>
            <a:ext cx="8534400" cy="998537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-108" charset="2"/>
              <a:buNone/>
              <a:defRPr b="0">
                <a:solidFill>
                  <a:srgbClr val="0000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4800" y="6221413"/>
            <a:ext cx="3862917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D1D38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7188200" y="6221413"/>
            <a:ext cx="2159000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A3ADFA8-FE0E-4C21-9EF8-A745CA6B4666}" type="datetime1">
              <a:rPr lang="en-US"/>
              <a:pPr>
                <a:defRPr/>
              </a:pPr>
              <a:t>6/9/2022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72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</a:t>
            </a:r>
            <a:r>
              <a:rPr lang="it-IT" dirty="0" err="1"/>
              <a:t>title</a:t>
            </a:r>
            <a:r>
              <a:rPr lang="it-IT" dirty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5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42032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76414"/>
            <a:ext cx="5082117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8" y="1776414"/>
            <a:ext cx="5082116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852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4772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058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 err="1"/>
              <a:t>Secondlevel</a:t>
            </a:r>
            <a:endParaRPr lang="it-IT" dirty="0"/>
          </a:p>
          <a:p>
            <a:pPr lvl="2"/>
            <a:r>
              <a:rPr lang="it-IT" dirty="0" err="1"/>
              <a:t>Thirdlevel</a:t>
            </a:r>
            <a:endParaRPr lang="it-IT" dirty="0"/>
          </a:p>
          <a:p>
            <a:pPr lvl="3"/>
            <a:r>
              <a:rPr lang="it-IT" dirty="0" err="1"/>
              <a:t>Fourthlevel</a:t>
            </a:r>
            <a:endParaRPr lang="it-IT" dirty="0"/>
          </a:p>
          <a:p>
            <a:pPr lvl="4"/>
            <a:r>
              <a:rPr lang="it-IT" dirty="0" err="1"/>
              <a:t>Fifthlevel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7058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218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4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48577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1352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412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DB287-CA0A-9C18-0937-0EA3B0E5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9E9D9-8C15-9807-CFA1-CCDAE1D6B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7ED7C-28E4-DCF0-8D61-94650BE9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24CE6-C138-A5F6-E598-AB37EF84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B67F-397E-2521-5AD3-1F606032C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041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00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13233" y="871538"/>
            <a:ext cx="2768600" cy="4806950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318" y="871538"/>
            <a:ext cx="8104716" cy="4806950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663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_TITLE_AND_VERTICAL_TEXT" type="vertTitleAndTx">
  <p:cSld name="VERTICAL_TITLE_AND_VERTICAL_TEXT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6"/>
          <p:cNvSpPr txBox="1">
            <a:spLocks noGrp="1"/>
          </p:cNvSpPr>
          <p:nvPr>
            <p:ph type="title"/>
          </p:nvPr>
        </p:nvSpPr>
        <p:spPr>
          <a:xfrm rot="5400000">
            <a:off x="6468533" y="2044700"/>
            <a:ext cx="6858000" cy="276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7889FB"/>
                </a:solidFill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7889FB"/>
                </a:solidFill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7889FB"/>
                </a:solidFill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7889FB"/>
                </a:solidFill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7889FB"/>
                </a:solidFill>
              </a:defRPr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7889FB"/>
                </a:solidFill>
              </a:defRPr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7889FB"/>
                </a:solidFill>
              </a:defRPr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7889FB"/>
                </a:solidFill>
              </a:defRPr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7889FB"/>
                </a:solidFill>
              </a:defRPr>
            </a:lvl9pPr>
          </a:lstStyle>
          <a:p>
            <a:endParaRPr/>
          </a:p>
        </p:txBody>
      </p:sp>
      <p:sp>
        <p:nvSpPr>
          <p:cNvPr id="109" name="Google Shape;109;p26"/>
          <p:cNvSpPr txBox="1">
            <a:spLocks noGrp="1"/>
          </p:cNvSpPr>
          <p:nvPr>
            <p:ph type="body" idx="1"/>
          </p:nvPr>
        </p:nvSpPr>
        <p:spPr>
          <a:xfrm rot="5400000">
            <a:off x="828675" y="-623358"/>
            <a:ext cx="6858000" cy="81047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spcBef>
                <a:spcPts val="1000"/>
              </a:spcBef>
              <a:spcAft>
                <a:spcPts val="0"/>
              </a:spcAft>
              <a:buClr>
                <a:srgbClr val="2DB6B3"/>
              </a:buClr>
              <a:buSzPts val="1400"/>
              <a:buChar char="■"/>
              <a:defRPr sz="2400">
                <a:solidFill>
                  <a:schemeClr val="dk1"/>
                </a:solidFill>
              </a:defRPr>
            </a:lvl1pPr>
            <a:lvl2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2DB6B3"/>
              </a:buClr>
              <a:buSzPts val="1400"/>
              <a:buFont typeface="Arial"/>
              <a:buChar char="●"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rgbClr val="2DB6B3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17500" algn="l" rtl="0">
              <a:spcBef>
                <a:spcPts val="0"/>
              </a:spcBef>
              <a:spcAft>
                <a:spcPts val="0"/>
              </a:spcAft>
              <a:buClr>
                <a:srgbClr val="2DB6B3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17500" algn="l" rtl="0">
              <a:spcBef>
                <a:spcPts val="0"/>
              </a:spcBef>
              <a:spcAft>
                <a:spcPts val="0"/>
              </a:spcAft>
              <a:buClr>
                <a:srgbClr val="2DB6B3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17500" algn="l" rtl="0">
              <a:spcBef>
                <a:spcPts val="0"/>
              </a:spcBef>
              <a:spcAft>
                <a:spcPts val="0"/>
              </a:spcAft>
              <a:buClr>
                <a:srgbClr val="2DB6B3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lvl="6" indent="-317500" algn="l" rtl="0">
              <a:spcBef>
                <a:spcPts val="0"/>
              </a:spcBef>
              <a:spcAft>
                <a:spcPts val="0"/>
              </a:spcAft>
              <a:buClr>
                <a:srgbClr val="2DB6B3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lvl="7" indent="-317500" algn="l" rtl="0">
              <a:spcBef>
                <a:spcPts val="0"/>
              </a:spcBef>
              <a:spcAft>
                <a:spcPts val="0"/>
              </a:spcAft>
              <a:buClr>
                <a:srgbClr val="2DB6B3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lvl="8" indent="-317500" algn="l" rtl="0">
              <a:spcBef>
                <a:spcPts val="0"/>
              </a:spcBef>
              <a:spcAft>
                <a:spcPts val="0"/>
              </a:spcAft>
              <a:buClr>
                <a:srgbClr val="2DB6B3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73186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_TEXT" type="vertTx">
  <p:cSld name="VERTICAL_TEXT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7"/>
          <p:cNvSpPr txBox="1">
            <a:spLocks noGrp="1"/>
          </p:cNvSpPr>
          <p:nvPr>
            <p:ph type="title"/>
          </p:nvPr>
        </p:nvSpPr>
        <p:spPr>
          <a:xfrm>
            <a:off x="205317" y="0"/>
            <a:ext cx="10993967" cy="1370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7889FB"/>
                </a:solidFill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7889FB"/>
                </a:solidFill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7889FB"/>
                </a:solidFill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7889FB"/>
                </a:solidFill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7889FB"/>
                </a:solidFill>
              </a:defRPr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7889FB"/>
                </a:solidFill>
              </a:defRPr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7889FB"/>
                </a:solidFill>
              </a:defRPr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7889FB"/>
                </a:solidFill>
              </a:defRPr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7889FB"/>
                </a:solidFill>
              </a:defRPr>
            </a:lvl9pPr>
          </a:lstStyle>
          <a:p>
            <a:endParaRPr/>
          </a:p>
        </p:txBody>
      </p:sp>
      <p:sp>
        <p:nvSpPr>
          <p:cNvPr id="112" name="Google Shape;112;p27"/>
          <p:cNvSpPr txBox="1">
            <a:spLocks noGrp="1"/>
          </p:cNvSpPr>
          <p:nvPr>
            <p:ph type="body" idx="1"/>
          </p:nvPr>
        </p:nvSpPr>
        <p:spPr>
          <a:xfrm rot="5400000">
            <a:off x="3557324" y="-866511"/>
            <a:ext cx="5081587" cy="10367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spcBef>
                <a:spcPts val="1000"/>
              </a:spcBef>
              <a:spcAft>
                <a:spcPts val="0"/>
              </a:spcAft>
              <a:buClr>
                <a:srgbClr val="2DB6B3"/>
              </a:buClr>
              <a:buSzPts val="1400"/>
              <a:buChar char="■"/>
              <a:defRPr sz="2400">
                <a:solidFill>
                  <a:schemeClr val="dk1"/>
                </a:solidFill>
              </a:defRPr>
            </a:lvl1pPr>
            <a:lvl2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2DB6B3"/>
              </a:buClr>
              <a:buSzPts val="1400"/>
              <a:buFont typeface="Arial"/>
              <a:buChar char="●"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rgbClr val="2DB6B3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17500" algn="l" rtl="0">
              <a:spcBef>
                <a:spcPts val="0"/>
              </a:spcBef>
              <a:spcAft>
                <a:spcPts val="0"/>
              </a:spcAft>
              <a:buClr>
                <a:srgbClr val="2DB6B3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17500" algn="l" rtl="0">
              <a:spcBef>
                <a:spcPts val="0"/>
              </a:spcBef>
              <a:spcAft>
                <a:spcPts val="0"/>
              </a:spcAft>
              <a:buClr>
                <a:srgbClr val="2DB6B3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17500" algn="l" rtl="0">
              <a:spcBef>
                <a:spcPts val="0"/>
              </a:spcBef>
              <a:spcAft>
                <a:spcPts val="0"/>
              </a:spcAft>
              <a:buClr>
                <a:srgbClr val="2DB6B3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lvl="6" indent="-317500" algn="l" rtl="0">
              <a:spcBef>
                <a:spcPts val="0"/>
              </a:spcBef>
              <a:spcAft>
                <a:spcPts val="0"/>
              </a:spcAft>
              <a:buClr>
                <a:srgbClr val="2DB6B3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lvl="7" indent="-317500" algn="l" rtl="0">
              <a:spcBef>
                <a:spcPts val="0"/>
              </a:spcBef>
              <a:spcAft>
                <a:spcPts val="0"/>
              </a:spcAft>
              <a:buClr>
                <a:srgbClr val="2DB6B3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lvl="8" indent="-317500" algn="l" rtl="0">
              <a:spcBef>
                <a:spcPts val="0"/>
              </a:spcBef>
              <a:spcAft>
                <a:spcPts val="0"/>
              </a:spcAft>
              <a:buClr>
                <a:srgbClr val="2DB6B3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360987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_WITH_CAPTION_TEXT" type="picTx">
  <p:cSld name="PICTURE_WITH_CAPTION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8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5" name="Google Shape;115;p28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rtl="0"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200"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000"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855304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ECT_WITH_CAPTION_TEXT" type="objTx">
  <p:cSld name="OBJECT_WITH_CAPTION_TEXT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9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8" name="Google Shape;118;p29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1000"/>
              </a:spcBef>
              <a:spcAft>
                <a:spcPts val="0"/>
              </a:spcAft>
              <a:buSzPts val="1400"/>
              <a:buChar char="■"/>
              <a:defRPr sz="32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8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9pPr>
          </a:lstStyle>
          <a:p>
            <a:endParaRPr/>
          </a:p>
        </p:txBody>
      </p:sp>
      <p:sp>
        <p:nvSpPr>
          <p:cNvPr id="119" name="Google Shape;119;p29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rtl="0"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200"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000"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468645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05424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1"/>
          <p:cNvSpPr txBox="1">
            <a:spLocks noGrp="1"/>
          </p:cNvSpPr>
          <p:nvPr>
            <p:ph type="title"/>
          </p:nvPr>
        </p:nvSpPr>
        <p:spPr>
          <a:xfrm>
            <a:off x="205317" y="0"/>
            <a:ext cx="10993967" cy="1370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7889FB"/>
                </a:solidFill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7889FB"/>
                </a:solidFill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7889FB"/>
                </a:solidFill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7889FB"/>
                </a:solidFill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7889FB"/>
                </a:solidFill>
              </a:defRPr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7889FB"/>
                </a:solidFill>
              </a:defRPr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7889FB"/>
                </a:solidFill>
              </a:defRPr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7889FB"/>
                </a:solidFill>
              </a:defRPr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7889FB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9110024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_OBJECTS_WITH_TEXT" type="twoTxTwoObj">
  <p:cSld name="TWO_OBJECTS_WITH_TEXT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25" name="Google Shape;125;p32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 rtl="0">
              <a:spcBef>
                <a:spcPts val="1000"/>
              </a:spcBef>
              <a:spcAft>
                <a:spcPts val="0"/>
              </a:spcAft>
              <a:buSzPts val="1400"/>
              <a:buNone/>
              <a:defRPr sz="2400" b="1"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2000" b="1"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 b="1"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126" name="Google Shape;126;p32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1000"/>
              </a:spcBef>
              <a:spcAft>
                <a:spcPts val="0"/>
              </a:spcAft>
              <a:buSzPts val="1400"/>
              <a:buChar char="■"/>
              <a:defRPr sz="2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9pPr>
          </a:lstStyle>
          <a:p>
            <a:endParaRPr/>
          </a:p>
        </p:txBody>
      </p:sp>
      <p:sp>
        <p:nvSpPr>
          <p:cNvPr id="127" name="Google Shape;127;p32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 rtl="0">
              <a:spcBef>
                <a:spcPts val="1000"/>
              </a:spcBef>
              <a:spcAft>
                <a:spcPts val="0"/>
              </a:spcAft>
              <a:buSzPts val="1400"/>
              <a:buNone/>
              <a:defRPr sz="2400" b="1"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2000" b="1"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 b="1"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128" name="Google Shape;128;p32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1000"/>
              </a:spcBef>
              <a:spcAft>
                <a:spcPts val="0"/>
              </a:spcAft>
              <a:buSzPts val="1400"/>
              <a:buChar char="■"/>
              <a:defRPr sz="2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7323374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_OBJECTS" type="twoObj">
  <p:cSld name="TWO_OBJECTS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3"/>
          <p:cNvSpPr txBox="1">
            <a:spLocks noGrp="1"/>
          </p:cNvSpPr>
          <p:nvPr>
            <p:ph type="title"/>
          </p:nvPr>
        </p:nvSpPr>
        <p:spPr>
          <a:xfrm>
            <a:off x="205317" y="0"/>
            <a:ext cx="10993967" cy="1370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7889FB"/>
                </a:solidFill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7889FB"/>
                </a:solidFill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7889FB"/>
                </a:solidFill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7889FB"/>
                </a:solidFill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7889FB"/>
                </a:solidFill>
              </a:defRPr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7889FB"/>
                </a:solidFill>
              </a:defRPr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7889FB"/>
                </a:solidFill>
              </a:defRPr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7889FB"/>
                </a:solidFill>
              </a:defRPr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7889FB"/>
                </a:solidFill>
              </a:defRPr>
            </a:lvl9pPr>
          </a:lstStyle>
          <a:p>
            <a:endParaRPr/>
          </a:p>
        </p:txBody>
      </p:sp>
      <p:sp>
        <p:nvSpPr>
          <p:cNvPr id="131" name="Google Shape;131;p33"/>
          <p:cNvSpPr txBox="1">
            <a:spLocks noGrp="1"/>
          </p:cNvSpPr>
          <p:nvPr>
            <p:ph type="body" idx="1"/>
          </p:nvPr>
        </p:nvSpPr>
        <p:spPr>
          <a:xfrm>
            <a:off x="914400" y="1776414"/>
            <a:ext cx="5082117" cy="508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1000"/>
              </a:spcBef>
              <a:spcAft>
                <a:spcPts val="0"/>
              </a:spcAft>
              <a:buSzPts val="1400"/>
              <a:buChar char="■"/>
              <a:defRPr sz="28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9pPr>
          </a:lstStyle>
          <a:p>
            <a:endParaRPr/>
          </a:p>
        </p:txBody>
      </p:sp>
      <p:sp>
        <p:nvSpPr>
          <p:cNvPr id="132" name="Google Shape;132;p33"/>
          <p:cNvSpPr txBox="1">
            <a:spLocks noGrp="1"/>
          </p:cNvSpPr>
          <p:nvPr>
            <p:ph type="body" idx="2"/>
          </p:nvPr>
        </p:nvSpPr>
        <p:spPr>
          <a:xfrm>
            <a:off x="6199718" y="1776414"/>
            <a:ext cx="5082116" cy="508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1000"/>
              </a:spcBef>
              <a:spcAft>
                <a:spcPts val="0"/>
              </a:spcAft>
              <a:buSzPts val="1400"/>
              <a:buChar char="■"/>
              <a:defRPr sz="28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3952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EEA10-A724-0304-B0CE-D7E308D3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3297-39C4-4945-BB20-5D8071A97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D7566-CCEB-5FBB-982D-C1C263346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709DD-121D-CC97-33AE-F82EF8D33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3FAE7-8486-A68A-C51D-13A9B31B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6A687-C1B8-FC8F-01AE-B65E8969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680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4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000" b="1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35" name="Google Shape;135;p34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 rtl="0">
              <a:spcBef>
                <a:spcPts val="1000"/>
              </a:spcBef>
              <a:spcAft>
                <a:spcPts val="0"/>
              </a:spcAft>
              <a:buSzPts val="1400"/>
              <a:buNone/>
              <a:defRPr sz="2000"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728715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ECT" type="obj">
  <p:cSld name="OBJECT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5"/>
          <p:cNvSpPr txBox="1">
            <a:spLocks noGrp="1"/>
          </p:cNvSpPr>
          <p:nvPr>
            <p:ph type="title"/>
          </p:nvPr>
        </p:nvSpPr>
        <p:spPr>
          <a:xfrm>
            <a:off x="205317" y="0"/>
            <a:ext cx="10993967" cy="1370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7889FB"/>
                </a:solidFill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7889FB"/>
                </a:solidFill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7889FB"/>
                </a:solidFill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7889FB"/>
                </a:solidFill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7889FB"/>
                </a:solidFill>
              </a:defRPr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7889FB"/>
                </a:solidFill>
              </a:defRPr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7889FB"/>
                </a:solidFill>
              </a:defRPr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7889FB"/>
                </a:solidFill>
              </a:defRPr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7889FB"/>
                </a:solidFill>
              </a:defRPr>
            </a:lvl9pPr>
          </a:lstStyle>
          <a:p>
            <a:endParaRPr/>
          </a:p>
        </p:txBody>
      </p:sp>
      <p:sp>
        <p:nvSpPr>
          <p:cNvPr id="138" name="Google Shape;138;p35"/>
          <p:cNvSpPr txBox="1">
            <a:spLocks noGrp="1"/>
          </p:cNvSpPr>
          <p:nvPr>
            <p:ph type="body" idx="1"/>
          </p:nvPr>
        </p:nvSpPr>
        <p:spPr>
          <a:xfrm>
            <a:off x="914401" y="1776413"/>
            <a:ext cx="10367433" cy="508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spcBef>
                <a:spcPts val="1000"/>
              </a:spcBef>
              <a:spcAft>
                <a:spcPts val="0"/>
              </a:spcAft>
              <a:buClr>
                <a:srgbClr val="2DB6B3"/>
              </a:buClr>
              <a:buSzPts val="1400"/>
              <a:buChar char="■"/>
              <a:defRPr sz="2400">
                <a:solidFill>
                  <a:schemeClr val="dk1"/>
                </a:solidFill>
              </a:defRPr>
            </a:lvl1pPr>
            <a:lvl2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2DB6B3"/>
              </a:buClr>
              <a:buSzPts val="1400"/>
              <a:buFont typeface="Arial"/>
              <a:buChar char="●"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rgbClr val="2DB6B3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17500" algn="l" rtl="0">
              <a:spcBef>
                <a:spcPts val="0"/>
              </a:spcBef>
              <a:spcAft>
                <a:spcPts val="0"/>
              </a:spcAft>
              <a:buClr>
                <a:srgbClr val="2DB6B3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17500" algn="l" rtl="0">
              <a:spcBef>
                <a:spcPts val="0"/>
              </a:spcBef>
              <a:spcAft>
                <a:spcPts val="0"/>
              </a:spcAft>
              <a:buClr>
                <a:srgbClr val="2DB6B3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17500" algn="l" rtl="0">
              <a:spcBef>
                <a:spcPts val="0"/>
              </a:spcBef>
              <a:spcAft>
                <a:spcPts val="0"/>
              </a:spcAft>
              <a:buClr>
                <a:srgbClr val="2DB6B3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lvl="6" indent="-317500" algn="l" rtl="0">
              <a:spcBef>
                <a:spcPts val="0"/>
              </a:spcBef>
              <a:spcAft>
                <a:spcPts val="0"/>
              </a:spcAft>
              <a:buClr>
                <a:srgbClr val="2DB6B3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lvl="7" indent="-317500" algn="l" rtl="0">
              <a:spcBef>
                <a:spcPts val="0"/>
              </a:spcBef>
              <a:spcAft>
                <a:spcPts val="0"/>
              </a:spcAft>
              <a:buClr>
                <a:srgbClr val="2DB6B3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lvl="8" indent="-317500" algn="l" rtl="0">
              <a:spcBef>
                <a:spcPts val="0"/>
              </a:spcBef>
              <a:spcAft>
                <a:spcPts val="0"/>
              </a:spcAft>
              <a:buClr>
                <a:srgbClr val="2DB6B3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603877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6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 b="0" i="0" u="none" strike="noStrike" cap="none">
                <a:solidFill>
                  <a:srgbClr val="7889F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 b="0" i="0" u="none" strike="noStrike" cap="none">
                <a:solidFill>
                  <a:srgbClr val="7889F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 b="0" i="0" u="none" strike="noStrike" cap="none">
                <a:solidFill>
                  <a:srgbClr val="7889F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 b="0" i="0" u="none" strike="noStrike" cap="none">
                <a:solidFill>
                  <a:srgbClr val="7889F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 b="0" i="0" u="none" strike="noStrike" cap="none">
                <a:solidFill>
                  <a:srgbClr val="7889F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 b="0" i="0" u="none" strike="noStrike" cap="none">
                <a:solidFill>
                  <a:srgbClr val="7889F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 b="0" i="0" u="none" strike="noStrike" cap="none">
                <a:solidFill>
                  <a:srgbClr val="7889F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 b="0" i="0" u="none" strike="noStrike" cap="none">
                <a:solidFill>
                  <a:srgbClr val="7889F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 b="0" i="0" u="none" strike="noStrike" cap="none">
                <a:solidFill>
                  <a:srgbClr val="7889F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1" name="Google Shape;141;p36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1000"/>
              </a:spcBef>
              <a:spcAft>
                <a:spcPts val="0"/>
              </a:spcAft>
              <a:buClr>
                <a:srgbClr val="2DB6B3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0"/>
              </a:spcBef>
              <a:spcAft>
                <a:spcPts val="0"/>
              </a:spcAft>
              <a:buClr>
                <a:srgbClr val="2DB6B3"/>
              </a:buClr>
              <a:buSzPts val="14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0"/>
              </a:spcBef>
              <a:spcAft>
                <a:spcPts val="0"/>
              </a:spcAft>
              <a:buClr>
                <a:srgbClr val="2DB6B3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0"/>
              </a:spcBef>
              <a:spcAft>
                <a:spcPts val="0"/>
              </a:spcAft>
              <a:buClr>
                <a:srgbClr val="2DB6B3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0"/>
              </a:spcBef>
              <a:spcAft>
                <a:spcPts val="0"/>
              </a:spcAft>
              <a:buClr>
                <a:srgbClr val="2DB6B3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0"/>
              </a:spcBef>
              <a:spcAft>
                <a:spcPts val="0"/>
              </a:spcAft>
              <a:buClr>
                <a:srgbClr val="2DB6B3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0"/>
              </a:spcBef>
              <a:spcAft>
                <a:spcPts val="0"/>
              </a:spcAft>
              <a:buClr>
                <a:srgbClr val="2DB6B3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0"/>
              </a:spcBef>
              <a:spcAft>
                <a:spcPts val="0"/>
              </a:spcAft>
              <a:buClr>
                <a:srgbClr val="2DB6B3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0"/>
              </a:spcBef>
              <a:spcAft>
                <a:spcPts val="0"/>
              </a:spcAft>
              <a:buClr>
                <a:srgbClr val="2DB6B3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090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DED1B-A878-AD98-663C-9EB670A84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2080E-8813-81A4-F651-15114E90D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9DEEF-4F46-0D06-AEE5-F91E7CD3F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98D04A-B088-6376-CA8D-B8C4E371D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48760D-C36C-9C17-7277-1F125D80E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3CF413-A497-26D9-0277-5D12BF4D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ADE8AA-F5E5-4437-90ED-2461BB55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9D64A2-581A-F4E0-55B3-234EFADFF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05858-7C59-4F91-924E-4C3D55D0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AB693-A380-A434-8262-36683396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B277E-3D3E-2815-0205-21D4DCF6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547E5-543D-1D14-196C-EFE91B640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4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C251B-1786-0A7B-2C21-2E4082CB4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EDC2E-5B83-B950-46F7-4856A7A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D9BB4-33AF-FC09-7A9B-F6351A04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2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AECC-6A42-94DA-9BFE-A49375B41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13A5B-C9BB-E37C-97FC-5C5DC6E2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BA259-5AC9-B208-EE0B-9052EE43A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DCB00-866D-7997-C839-FCBF3858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40334-73BE-89B6-2E49-151834CA8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905E7-4461-D160-2538-70B72001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842D6-2B26-2DEA-9757-450DEB47C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E9EDCE-B96F-BA84-9139-F2472ACB9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825CE-0FDB-42C9-21D7-777C8084B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DAFA7-EB47-E9DD-2728-0AF7CFBFF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71215-885C-2BF8-1805-85D4AA56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0BAED-85E8-CE2A-4B9B-24CEACDF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5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E4361E-C04D-7D5A-5526-F2219FAAF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6894D-FE22-57C8-543F-BC201D1BE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D677F-BABE-7D08-A3A4-9B2CE9672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8803C-1D93-D720-4EA9-B8AC62498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BD7FA-8CDE-4662-A047-BCBBC5747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1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6200"/>
            <a:ext cx="1048173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1158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477000"/>
            <a:ext cx="11768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0">
                <a:solidFill>
                  <a:srgbClr val="002D62"/>
                </a:solidFill>
              </a:defRPr>
            </a:lvl1pPr>
          </a:lstStyle>
          <a:p>
            <a:fld id="{69E833DE-8EDD-4C46-8D59-275092CA30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0" y="990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1030" name="Picture 10" descr="CEDA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211888"/>
            <a:ext cx="27432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0" y="6477000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1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§"/>
        <a:defRPr sz="2400">
          <a:solidFill>
            <a:srgbClr val="002D62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Font typeface="Wingdings" pitchFamily="2" charset="2"/>
        <a:buChar char="§"/>
        <a:defRPr sz="2000">
          <a:solidFill>
            <a:srgbClr val="6D7FA7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5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SzPct val="95000"/>
        <a:buChar char="•"/>
        <a:defRPr>
          <a:solidFill>
            <a:srgbClr val="6D7FA7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05318" y="871539"/>
            <a:ext cx="1099396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 Title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776414"/>
            <a:ext cx="10367433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76231" name="Rectangle 7"/>
          <p:cNvSpPr>
            <a:spLocks noChangeArrowheads="1"/>
          </p:cNvSpPr>
          <p:nvPr/>
        </p:nvSpPr>
        <p:spPr bwMode="black">
          <a:xfrm>
            <a:off x="7632701" y="6499226"/>
            <a:ext cx="440901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000" b="0">
                <a:solidFill>
                  <a:srgbClr val="FFFFFF"/>
                </a:solidFill>
              </a:rPr>
              <a:t>© 2006 IBM Corporation</a:t>
            </a:r>
          </a:p>
        </p:txBody>
      </p:sp>
      <p:sp>
        <p:nvSpPr>
          <p:cNvPr id="1076237" name="Line 13"/>
          <p:cNvSpPr>
            <a:spLocks noChangeShapeType="1"/>
          </p:cNvSpPr>
          <p:nvPr/>
        </p:nvSpPr>
        <p:spPr bwMode="black">
          <a:xfrm>
            <a:off x="1320800" y="6480175"/>
            <a:ext cx="0" cy="1920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 pitchFamily="-108" charset="0"/>
              <a:cs typeface="+mn-cs"/>
            </a:endParaRPr>
          </a:p>
        </p:txBody>
      </p:sp>
      <p:sp>
        <p:nvSpPr>
          <p:cNvPr id="1076238" name="Rectangle 14"/>
          <p:cNvSpPr>
            <a:spLocks noChangeArrowheads="1"/>
          </p:cNvSpPr>
          <p:nvPr userDrawn="1"/>
        </p:nvSpPr>
        <p:spPr bwMode="blackWhite">
          <a:xfrm>
            <a:off x="0" y="0"/>
            <a:ext cx="12192000" cy="4333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pic>
        <p:nvPicPr>
          <p:cNvPr id="1031" name="Picture 8" descr="CEDAlogoColor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9958917" y="0"/>
            <a:ext cx="223308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855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9pPr>
    </p:titleStyle>
    <p:bodyStyle>
      <a:lvl1pPr marL="228600" indent="-228600" algn="l" rtl="0" eaLnBrk="0" fontAlgn="base" hangingPunct="0">
        <a:spcBef>
          <a:spcPct val="35000"/>
        </a:spcBef>
        <a:spcAft>
          <a:spcPct val="15000"/>
        </a:spcAft>
        <a:buClr>
          <a:schemeClr val="accent2"/>
        </a:buClr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7013" algn="l" rtl="0" eaLnBrk="0" fontAlgn="base" hangingPunct="0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buChar char="–"/>
        <a:defRPr sz="220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91281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5"/>
          <p:cNvSpPr txBox="1">
            <a:spLocks noGrp="1"/>
          </p:cNvSpPr>
          <p:nvPr>
            <p:ph type="title"/>
          </p:nvPr>
        </p:nvSpPr>
        <p:spPr>
          <a:xfrm>
            <a:off x="205317" y="0"/>
            <a:ext cx="10993967" cy="1370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 b="0" i="0" u="none" strike="noStrike" cap="none">
                <a:solidFill>
                  <a:srgbClr val="7889F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 b="0" i="0" u="none" strike="noStrike" cap="none">
                <a:solidFill>
                  <a:srgbClr val="7889F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 b="0" i="0" u="none" strike="noStrike" cap="none">
                <a:solidFill>
                  <a:srgbClr val="7889F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 b="0" i="0" u="none" strike="noStrike" cap="none">
                <a:solidFill>
                  <a:srgbClr val="7889F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 b="0" i="0" u="none" strike="noStrike" cap="none">
                <a:solidFill>
                  <a:srgbClr val="7889F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 b="0" i="0" u="none" strike="noStrike" cap="none">
                <a:solidFill>
                  <a:srgbClr val="7889F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 b="0" i="0" u="none" strike="noStrike" cap="none">
                <a:solidFill>
                  <a:srgbClr val="7889F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 b="0" i="0" u="none" strike="noStrike" cap="none">
                <a:solidFill>
                  <a:srgbClr val="7889F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 b="0" i="0" u="none" strike="noStrike" cap="none">
                <a:solidFill>
                  <a:srgbClr val="7889F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6" name="Google Shape;106;p25"/>
          <p:cNvSpPr txBox="1">
            <a:spLocks noGrp="1"/>
          </p:cNvSpPr>
          <p:nvPr>
            <p:ph type="body" idx="1"/>
          </p:nvPr>
        </p:nvSpPr>
        <p:spPr>
          <a:xfrm>
            <a:off x="914401" y="1776413"/>
            <a:ext cx="10367433" cy="508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spcBef>
                <a:spcPts val="1000"/>
              </a:spcBef>
              <a:spcAft>
                <a:spcPts val="0"/>
              </a:spcAft>
              <a:buClr>
                <a:srgbClr val="2DB6B3"/>
              </a:buClr>
              <a:buSzPts val="1400"/>
              <a:buFont typeface="Arial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spcBef>
                <a:spcPts val="0"/>
              </a:spcBef>
              <a:spcAft>
                <a:spcPts val="0"/>
              </a:spcAft>
              <a:buClr>
                <a:srgbClr val="2DB6B3"/>
              </a:buClr>
              <a:buSzPts val="1400"/>
              <a:buFont typeface="Arial"/>
              <a:buChar char="●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spcBef>
                <a:spcPts val="0"/>
              </a:spcBef>
              <a:spcAft>
                <a:spcPts val="0"/>
              </a:spcAft>
              <a:buClr>
                <a:srgbClr val="2DB6B3"/>
              </a:buClr>
              <a:buSzPts val="14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spcBef>
                <a:spcPts val="0"/>
              </a:spcBef>
              <a:spcAft>
                <a:spcPts val="0"/>
              </a:spcAft>
              <a:buClr>
                <a:srgbClr val="2DB6B3"/>
              </a:buClr>
              <a:buSzPts val="14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0"/>
              </a:spcBef>
              <a:spcAft>
                <a:spcPts val="0"/>
              </a:spcAft>
              <a:buClr>
                <a:srgbClr val="2DB6B3"/>
              </a:buClr>
              <a:buSzPts val="14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spcBef>
                <a:spcPts val="0"/>
              </a:spcBef>
              <a:spcAft>
                <a:spcPts val="0"/>
              </a:spcAft>
              <a:buClr>
                <a:srgbClr val="2DB6B3"/>
              </a:buClr>
              <a:buSzPts val="14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spcBef>
                <a:spcPts val="0"/>
              </a:spcBef>
              <a:spcAft>
                <a:spcPts val="0"/>
              </a:spcAft>
              <a:buClr>
                <a:srgbClr val="2DB6B3"/>
              </a:buClr>
              <a:buSzPts val="14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spcBef>
                <a:spcPts val="0"/>
              </a:spcBef>
              <a:spcAft>
                <a:spcPts val="0"/>
              </a:spcAft>
              <a:buClr>
                <a:srgbClr val="2DB6B3"/>
              </a:buClr>
              <a:buSzPts val="14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spcBef>
                <a:spcPts val="0"/>
              </a:spcBef>
              <a:spcAft>
                <a:spcPts val="0"/>
              </a:spcAft>
              <a:buClr>
                <a:srgbClr val="2DB6B3"/>
              </a:buClr>
              <a:buSzPts val="14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3075088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1.xml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2.xml"/><Relationship Id="rId4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4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4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1.xml"/><Relationship Id="rId4" Type="http://schemas.openxmlformats.org/officeDocument/2006/relationships/image" Target="../media/image4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1.xml"/><Relationship Id="rId4" Type="http://schemas.openxmlformats.org/officeDocument/2006/relationships/image" Target="../media/image4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75"/>
          <p:cNvSpPr txBox="1"/>
          <p:nvPr/>
        </p:nvSpPr>
        <p:spPr>
          <a:xfrm>
            <a:off x="1868487" y="2781300"/>
            <a:ext cx="8318500" cy="5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228600" algn="ctr">
              <a:lnSpc>
                <a:spcPct val="90000"/>
              </a:lnSpc>
              <a:spcBef>
                <a:spcPts val="1760"/>
              </a:spcBef>
              <a:buClr>
                <a:srgbClr val="000000"/>
              </a:buClr>
            </a:pPr>
            <a:r>
              <a:rPr lang="en-US" sz="4400" kern="0">
                <a:solidFill>
                  <a:srgbClr val="051CB4"/>
                </a:solidFill>
                <a:latin typeface="Arial"/>
                <a:ea typeface="Arial"/>
                <a:cs typeface="Arial"/>
                <a:sym typeface="Arial"/>
              </a:rPr>
              <a:t>Conferences</a:t>
            </a: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p75"/>
          <p:cNvSpPr txBox="1"/>
          <p:nvPr/>
        </p:nvSpPr>
        <p:spPr>
          <a:xfrm>
            <a:off x="2730500" y="3819525"/>
            <a:ext cx="6742112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rgbClr val="000000"/>
              </a:buClr>
            </a:pPr>
            <a:r>
              <a:rPr lang="en-US" sz="36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David Atienza, VP Conferences</a:t>
            </a: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Google Shape;321;p75"/>
          <p:cNvSpPr txBox="1"/>
          <p:nvPr/>
        </p:nvSpPr>
        <p:spPr>
          <a:xfrm>
            <a:off x="1524000" y="1"/>
            <a:ext cx="9156700" cy="1690687"/>
          </a:xfrm>
          <a:prstGeom prst="rect">
            <a:avLst/>
          </a:prstGeom>
          <a:solidFill>
            <a:schemeClr val="accent1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322" name="Google Shape;322;p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1" y="0"/>
            <a:ext cx="6423025" cy="1682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84"/>
          <p:cNvSpPr txBox="1">
            <a:spLocks noGrp="1"/>
          </p:cNvSpPr>
          <p:nvPr>
            <p:ph type="title"/>
          </p:nvPr>
        </p:nvSpPr>
        <p:spPr>
          <a:xfrm>
            <a:off x="1677988" y="457201"/>
            <a:ext cx="8245475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indent="0">
              <a:buClr>
                <a:srgbClr val="7889FB"/>
              </a:buClr>
              <a:buNone/>
            </a:pPr>
            <a:r>
              <a:rPr lang="en-US"/>
              <a:t>Help for Conference Organizers</a:t>
            </a:r>
            <a:endParaRPr/>
          </a:p>
        </p:txBody>
      </p:sp>
      <p:sp>
        <p:nvSpPr>
          <p:cNvPr id="394" name="Google Shape;394;p84"/>
          <p:cNvSpPr txBox="1">
            <a:spLocks noGrp="1"/>
          </p:cNvSpPr>
          <p:nvPr>
            <p:ph type="body" idx="1"/>
          </p:nvPr>
        </p:nvSpPr>
        <p:spPr>
          <a:xfrm>
            <a:off x="1739900" y="1143000"/>
            <a:ext cx="86995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indent="0">
              <a:lnSpc>
                <a:spcPct val="90000"/>
              </a:lnSpc>
              <a:buSzPts val="2200"/>
            </a:pPr>
            <a:r>
              <a:rPr lang="en-US" sz="2200"/>
              <a:t>Preparing a brief explanation of different steps required to get approval of sponsorship of CEDA</a:t>
            </a:r>
            <a:endParaRPr sz="1800"/>
          </a:p>
          <a:p>
            <a:pPr marL="0" lvl="1" indent="0">
              <a:lnSpc>
                <a:spcPct val="90000"/>
              </a:lnSpc>
              <a:buSzPts val="1200"/>
            </a:pPr>
            <a:r>
              <a:rPr lang="en-US" sz="2000"/>
              <a:t>Prevent issues from joint sponsorship procedures (ACM/IEEE or even within IEEE due to multiple bodies)</a:t>
            </a:r>
            <a:endParaRPr sz="1800"/>
          </a:p>
          <a:p>
            <a:pPr marL="0" lvl="1" indent="0">
              <a:lnSpc>
                <a:spcPct val="90000"/>
              </a:lnSpc>
              <a:buSzPts val="1200"/>
            </a:pPr>
            <a:r>
              <a:rPr lang="en-US" sz="2000"/>
              <a:t>Document to be posted on CEDA website</a:t>
            </a:r>
            <a:endParaRPr sz="1800"/>
          </a:p>
          <a:p>
            <a:pPr marL="0" indent="0">
              <a:buNone/>
            </a:pPr>
            <a:endParaRPr sz="1800"/>
          </a:p>
          <a:p>
            <a:pPr marL="0" indent="0">
              <a:lnSpc>
                <a:spcPct val="90000"/>
              </a:lnSpc>
              <a:buSzPts val="2200"/>
            </a:pPr>
            <a:r>
              <a:rPr lang="en-US" sz="2200">
                <a:solidFill>
                  <a:srgbClr val="FF0000"/>
                </a:solidFill>
              </a:rPr>
              <a:t>Organizers get bad impression about IEEE responsiveness</a:t>
            </a:r>
            <a:endParaRPr sz="1800"/>
          </a:p>
          <a:p>
            <a:pPr marL="0" lvl="1" indent="0">
              <a:lnSpc>
                <a:spcPct val="90000"/>
              </a:lnSpc>
              <a:buSzPts val="1200"/>
            </a:pPr>
            <a:r>
              <a:rPr lang="en-US" sz="2000" b="1">
                <a:solidFill>
                  <a:srgbClr val="FF0000"/>
                </a:solidFill>
              </a:rPr>
              <a:t>NOCS 2012: Organizers submitted MOU on June 8, 2011 and approved only in April 12, 2012.</a:t>
            </a:r>
            <a:endParaRPr sz="1800"/>
          </a:p>
          <a:p>
            <a:pPr marL="0" indent="0">
              <a:buNone/>
            </a:pPr>
            <a:endParaRPr sz="1800"/>
          </a:p>
          <a:p>
            <a:pPr marL="0" indent="0">
              <a:lnSpc>
                <a:spcPct val="90000"/>
              </a:lnSpc>
              <a:buSzPts val="2200"/>
            </a:pPr>
            <a:r>
              <a:rPr lang="en-US" sz="2200"/>
              <a:t>Action points</a:t>
            </a:r>
            <a:endParaRPr sz="1800"/>
          </a:p>
          <a:p>
            <a:pPr marL="0" lvl="1" indent="0">
              <a:lnSpc>
                <a:spcPct val="90000"/>
              </a:lnSpc>
              <a:buSzPts val="1200"/>
            </a:pPr>
            <a:r>
              <a:rPr lang="en-US" sz="2000"/>
              <a:t>Make sure CEDA is informed of MOU submission by all conferences its sponsored conferences</a:t>
            </a:r>
            <a:endParaRPr sz="1800"/>
          </a:p>
          <a:p>
            <a:pPr marL="0" lvl="1" indent="0">
              <a:lnSpc>
                <a:spcPct val="90000"/>
              </a:lnSpc>
              <a:buSzPts val="1200"/>
            </a:pPr>
            <a:r>
              <a:rPr lang="en-US" sz="2000"/>
              <a:t>Discussions with IEEE and ACM headquarters to clarify this issue</a:t>
            </a:r>
            <a:endParaRPr sz="1800"/>
          </a:p>
        </p:txBody>
      </p:sp>
      <p:sp>
        <p:nvSpPr>
          <p:cNvPr id="395" name="Google Shape;395;p84"/>
          <p:cNvSpPr/>
          <p:nvPr/>
        </p:nvSpPr>
        <p:spPr>
          <a:xfrm>
            <a:off x="5689600" y="1795462"/>
            <a:ext cx="3886200" cy="1143000"/>
          </a:xfrm>
          <a:prstGeom prst="wedgeRectCallout">
            <a:avLst>
              <a:gd name="adj1" fmla="val -1200"/>
              <a:gd name="adj2" fmla="val 31483"/>
            </a:avLst>
          </a:prstGeom>
          <a:solidFill>
            <a:schemeClr val="accent2"/>
          </a:solidFill>
          <a:ln w="25400" cap="rnd" cmpd="sng">
            <a:solidFill>
              <a:srgbClr val="23236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000000"/>
              </a:buClr>
            </a:pPr>
            <a:r>
              <a:rPr lang="en-US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More than 10 months! Extremely slow process when multiple IEEE/ACM bodies are involved</a:t>
            </a: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6" name="Google Shape;396;p84"/>
          <p:cNvSpPr txBox="1"/>
          <p:nvPr/>
        </p:nvSpPr>
        <p:spPr>
          <a:xfrm>
            <a:off x="1524000" y="1"/>
            <a:ext cx="9156700" cy="433387"/>
          </a:xfrm>
          <a:prstGeom prst="rect">
            <a:avLst/>
          </a:prstGeom>
          <a:solidFill>
            <a:schemeClr val="accent1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397" name="Google Shape;397;p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93187" y="0"/>
            <a:ext cx="1674812" cy="43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85"/>
          <p:cNvSpPr txBox="1">
            <a:spLocks noGrp="1"/>
          </p:cNvSpPr>
          <p:nvPr>
            <p:ph type="title"/>
          </p:nvPr>
        </p:nvSpPr>
        <p:spPr>
          <a:xfrm>
            <a:off x="1677987" y="457201"/>
            <a:ext cx="9002712" cy="600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indent="0">
              <a:buClr>
                <a:srgbClr val="7889FB"/>
              </a:buClr>
              <a:buNone/>
            </a:pPr>
            <a:r>
              <a:rPr lang="en-US" sz="2800"/>
              <a:t>Availability of Proceedings On-Line in EDA Conf.</a:t>
            </a:r>
            <a:endParaRPr/>
          </a:p>
        </p:txBody>
      </p:sp>
      <p:sp>
        <p:nvSpPr>
          <p:cNvPr id="403" name="Google Shape;403;p85"/>
          <p:cNvSpPr txBox="1">
            <a:spLocks noGrp="1"/>
          </p:cNvSpPr>
          <p:nvPr>
            <p:ph type="body" idx="1"/>
          </p:nvPr>
        </p:nvSpPr>
        <p:spPr>
          <a:xfrm>
            <a:off x="2209800" y="1143000"/>
            <a:ext cx="82296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indent="0">
              <a:buSzPts val="2400"/>
            </a:pPr>
            <a:r>
              <a:rPr lang="en-US"/>
              <a:t>With the increasing availability of smart phones and tablets, there is interest in having “online” proceedings </a:t>
            </a:r>
            <a:r>
              <a:rPr lang="en-US">
                <a:solidFill>
                  <a:srgbClr val="FF0000"/>
                </a:solidFill>
              </a:rPr>
              <a:t>during </a:t>
            </a:r>
            <a:r>
              <a:rPr lang="en-US"/>
              <a:t>a conference (request from DAC).</a:t>
            </a:r>
            <a:endParaRPr sz="1800"/>
          </a:p>
          <a:p>
            <a:pPr marL="0" lvl="1" indent="0">
              <a:buSzPts val="1300"/>
            </a:pPr>
            <a:r>
              <a:rPr lang="en-US"/>
              <a:t>Similar request was proposed at the DATE Executive Committee on May 2012</a:t>
            </a:r>
            <a:endParaRPr sz="1800"/>
          </a:p>
          <a:p>
            <a:pPr marL="0" indent="0">
              <a:buNone/>
            </a:pPr>
            <a:endParaRPr sz="1800"/>
          </a:p>
          <a:p>
            <a:pPr marL="0" indent="0">
              <a:buSzPts val="2400"/>
            </a:pPr>
            <a:r>
              <a:rPr lang="en-US"/>
              <a:t>Desirable that such online proceedings point to Xplore.</a:t>
            </a:r>
            <a:endParaRPr sz="1800"/>
          </a:p>
          <a:p>
            <a:pPr marL="0" lvl="1" indent="0">
              <a:buSzPts val="1300"/>
            </a:pPr>
            <a:r>
              <a:rPr lang="en-US"/>
              <a:t>Bring new users, ensure Xplore is the repository of choice </a:t>
            </a:r>
            <a:r>
              <a:rPr lang="en-US" u="sng"/>
              <a:t>after</a:t>
            </a:r>
            <a:r>
              <a:rPr lang="en-US"/>
              <a:t> the conference as well.</a:t>
            </a:r>
            <a:endParaRPr sz="1800"/>
          </a:p>
          <a:p>
            <a:pPr marL="0" lvl="1" indent="0">
              <a:buSzPts val="1300"/>
            </a:pPr>
            <a:r>
              <a:rPr lang="en-US"/>
              <a:t>A number of issues to resolve…</a:t>
            </a:r>
            <a:endParaRPr sz="1800"/>
          </a:p>
        </p:txBody>
      </p:sp>
      <p:pic>
        <p:nvPicPr>
          <p:cNvPr id="404" name="Google Shape;404;p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83362" y="5283200"/>
            <a:ext cx="3416300" cy="927100"/>
          </a:xfrm>
          <a:prstGeom prst="rect">
            <a:avLst/>
          </a:prstGeom>
          <a:noFill/>
          <a:ln>
            <a:noFill/>
          </a:ln>
        </p:spPr>
      </p:pic>
      <p:sp>
        <p:nvSpPr>
          <p:cNvPr id="405" name="Google Shape;405;p85"/>
          <p:cNvSpPr txBox="1"/>
          <p:nvPr/>
        </p:nvSpPr>
        <p:spPr>
          <a:xfrm>
            <a:off x="1524000" y="1"/>
            <a:ext cx="9156700" cy="433387"/>
          </a:xfrm>
          <a:prstGeom prst="rect">
            <a:avLst/>
          </a:prstGeom>
          <a:solidFill>
            <a:schemeClr val="accent1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406" name="Google Shape;406;p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993187" y="0"/>
            <a:ext cx="1674812" cy="43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86"/>
          <p:cNvSpPr txBox="1">
            <a:spLocks noGrp="1"/>
          </p:cNvSpPr>
          <p:nvPr>
            <p:ph type="ctrTitle"/>
          </p:nvPr>
        </p:nvSpPr>
        <p:spPr>
          <a:xfrm>
            <a:off x="2209800" y="2130426"/>
            <a:ext cx="7772400" cy="91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indent="0">
              <a:buClr>
                <a:srgbClr val="7889FB"/>
              </a:buClr>
              <a:buNone/>
            </a:pPr>
            <a:r>
              <a:rPr lang="en-US"/>
              <a:t>DAC Report to CEDA-BOG</a:t>
            </a:r>
            <a:endParaRPr/>
          </a:p>
        </p:txBody>
      </p:sp>
      <p:sp>
        <p:nvSpPr>
          <p:cNvPr id="412" name="Google Shape;412;p86"/>
          <p:cNvSpPr txBox="1">
            <a:spLocks noGrp="1"/>
          </p:cNvSpPr>
          <p:nvPr>
            <p:ph type="subTitle" idx="1"/>
          </p:nvPr>
        </p:nvSpPr>
        <p:spPr>
          <a:xfrm>
            <a:off x="1905000" y="3810000"/>
            <a:ext cx="71501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Al Dunlop, DAC Rep to CEDA,</a:t>
            </a:r>
            <a:endParaRPr>
              <a:solidFill>
                <a:schemeClr val="accent1"/>
              </a:solidFill>
            </a:endParaRPr>
          </a:p>
          <a:p>
            <a:pPr algn="r"/>
            <a:r>
              <a:rPr lang="en-US">
                <a:solidFill>
                  <a:schemeClr val="accent1"/>
                </a:solidFill>
              </a:rPr>
              <a:t> and Patrick Groeneveld, CEDA Rep to DAC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413" name="Google Shape;413;p86"/>
          <p:cNvSpPr txBox="1"/>
          <p:nvPr/>
        </p:nvSpPr>
        <p:spPr>
          <a:xfrm>
            <a:off x="1524000" y="1"/>
            <a:ext cx="9156700" cy="1690687"/>
          </a:xfrm>
          <a:prstGeom prst="rect">
            <a:avLst/>
          </a:prstGeom>
          <a:solidFill>
            <a:schemeClr val="accent1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414" name="Google Shape;414;p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1" y="0"/>
            <a:ext cx="6423025" cy="1682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27563" y="4945063"/>
            <a:ext cx="3544887" cy="1431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87"/>
          <p:cNvSpPr txBox="1">
            <a:spLocks noGrp="1"/>
          </p:cNvSpPr>
          <p:nvPr>
            <p:ph type="title"/>
          </p:nvPr>
        </p:nvSpPr>
        <p:spPr>
          <a:xfrm>
            <a:off x="1677987" y="655638"/>
            <a:ext cx="8990012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indent="0">
              <a:buClr>
                <a:srgbClr val="7889FB"/>
              </a:buClr>
              <a:buNone/>
            </a:pPr>
            <a:r>
              <a:rPr lang="en-US" sz="2900"/>
              <a:t>DAC’11: Mission of the Tech Program Committee</a:t>
            </a:r>
            <a:endParaRPr/>
          </a:p>
        </p:txBody>
      </p:sp>
      <p:sp>
        <p:nvSpPr>
          <p:cNvPr id="421" name="Google Shape;421;p87"/>
          <p:cNvSpPr txBox="1">
            <a:spLocks noGrp="1"/>
          </p:cNvSpPr>
          <p:nvPr>
            <p:ph type="body" idx="4294967295"/>
          </p:nvPr>
        </p:nvSpPr>
        <p:spPr>
          <a:xfrm>
            <a:off x="1981200" y="1255713"/>
            <a:ext cx="8686800" cy="5068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indent="0">
              <a:buSzPts val="2400"/>
            </a:pPr>
            <a:r>
              <a:rPr lang="en-US"/>
              <a:t>Maintain reputation as #1 conference in EDA</a:t>
            </a:r>
            <a:endParaRPr sz="1800"/>
          </a:p>
          <a:p>
            <a:pPr marL="0" lvl="1" indent="0">
              <a:buSzPts val="1300"/>
            </a:pPr>
            <a:r>
              <a:rPr lang="en-US">
                <a:solidFill>
                  <a:srgbClr val="0000FF"/>
                </a:solidFill>
              </a:rPr>
              <a:t>Best conference to publish top-notch work</a:t>
            </a:r>
            <a:endParaRPr sz="1800"/>
          </a:p>
          <a:p>
            <a:pPr marL="0" lvl="1" indent="0">
              <a:buSzPts val="1300"/>
            </a:pPr>
            <a:r>
              <a:rPr lang="en-US">
                <a:solidFill>
                  <a:srgbClr val="0000FF"/>
                </a:solidFill>
              </a:rPr>
              <a:t>Maintain high quality through thorough review process</a:t>
            </a:r>
            <a:endParaRPr sz="1800"/>
          </a:p>
          <a:p>
            <a:pPr marL="0" indent="0">
              <a:spcBef>
                <a:spcPts val="0"/>
              </a:spcBef>
              <a:buSzPts val="2400"/>
            </a:pPr>
            <a:r>
              <a:rPr lang="en-US"/>
              <a:t>Expand into Emerging/Adjacent Areas</a:t>
            </a:r>
            <a:endParaRPr sz="1800"/>
          </a:p>
          <a:p>
            <a:pPr marL="0" lvl="1" indent="0">
              <a:buSzPts val="1300"/>
            </a:pPr>
            <a:r>
              <a:rPr lang="en-US">
                <a:solidFill>
                  <a:srgbClr val="0000FF"/>
                </a:solidFill>
              </a:rPr>
              <a:t>Embedded Systems &amp; Software (ESS)</a:t>
            </a:r>
            <a:endParaRPr sz="1800"/>
          </a:p>
          <a:p>
            <a:pPr marL="0" lvl="1" indent="0">
              <a:buSzPts val="1300"/>
            </a:pPr>
            <a:r>
              <a:rPr lang="en-US">
                <a:solidFill>
                  <a:srgbClr val="0000FF"/>
                </a:solidFill>
              </a:rPr>
              <a:t>New and Emerging Technologies</a:t>
            </a:r>
            <a:endParaRPr sz="1800"/>
          </a:p>
          <a:p>
            <a:pPr marL="0" indent="0">
              <a:spcBef>
                <a:spcPts val="0"/>
              </a:spcBef>
              <a:buSzPts val="2400"/>
            </a:pPr>
            <a:r>
              <a:rPr lang="en-US"/>
              <a:t>Establish DAC as focal point for entire EDA and ESS Ecosystem</a:t>
            </a:r>
            <a:endParaRPr sz="1800"/>
          </a:p>
          <a:p>
            <a:pPr marL="0" lvl="1" indent="0">
              <a:buSzPts val="1300"/>
            </a:pPr>
            <a:r>
              <a:rPr lang="en-US">
                <a:solidFill>
                  <a:srgbClr val="0000FF"/>
                </a:solidFill>
              </a:rPr>
              <a:t>Keynotes, Special Sessions, Panels, Tutorials</a:t>
            </a:r>
            <a:endParaRPr sz="1800"/>
          </a:p>
          <a:p>
            <a:pPr marL="0" lvl="1" indent="0">
              <a:buSzPts val="1300"/>
            </a:pPr>
            <a:r>
              <a:rPr lang="en-US">
                <a:solidFill>
                  <a:srgbClr val="0000FF"/>
                </a:solidFill>
              </a:rPr>
              <a:t>New initiatives: WIP, UT,…</a:t>
            </a:r>
            <a:endParaRPr sz="1800"/>
          </a:p>
          <a:p>
            <a:pPr marL="0" lvl="1" indent="0">
              <a:buSzPts val="1300"/>
            </a:pPr>
            <a:r>
              <a:rPr lang="en-US">
                <a:solidFill>
                  <a:srgbClr val="0000FF"/>
                </a:solidFill>
              </a:rPr>
              <a:t>Co-located events</a:t>
            </a:r>
            <a:endParaRPr sz="1800"/>
          </a:p>
          <a:p>
            <a:pPr marL="0" indent="0">
              <a:buNone/>
            </a:pPr>
            <a:endParaRPr sz="1800"/>
          </a:p>
        </p:txBody>
      </p:sp>
      <p:sp>
        <p:nvSpPr>
          <p:cNvPr id="422" name="Google Shape;422;p87"/>
          <p:cNvSpPr txBox="1"/>
          <p:nvPr/>
        </p:nvSpPr>
        <p:spPr>
          <a:xfrm>
            <a:off x="1524000" y="1"/>
            <a:ext cx="9156700" cy="433387"/>
          </a:xfrm>
          <a:prstGeom prst="rect">
            <a:avLst/>
          </a:prstGeom>
          <a:solidFill>
            <a:schemeClr val="accent1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423" name="Google Shape;423;p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93187" y="0"/>
            <a:ext cx="1674812" cy="43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88"/>
          <p:cNvSpPr txBox="1">
            <a:spLocks noGrp="1"/>
          </p:cNvSpPr>
          <p:nvPr>
            <p:ph type="title"/>
          </p:nvPr>
        </p:nvSpPr>
        <p:spPr>
          <a:xfrm>
            <a:off x="1677988" y="0"/>
            <a:ext cx="8245475" cy="1370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indent="0">
              <a:buClr>
                <a:srgbClr val="7889FB"/>
              </a:buClr>
              <a:buNone/>
            </a:pPr>
            <a:r>
              <a:rPr lang="en-US"/>
              <a:t>DAC 2012: Program components</a:t>
            </a:r>
            <a:endParaRPr/>
          </a:p>
        </p:txBody>
      </p:sp>
      <p:sp>
        <p:nvSpPr>
          <p:cNvPr id="429" name="Google Shape;429;p88"/>
          <p:cNvSpPr txBox="1">
            <a:spLocks noGrp="1"/>
          </p:cNvSpPr>
          <p:nvPr>
            <p:ph type="body" idx="4294967295"/>
          </p:nvPr>
        </p:nvSpPr>
        <p:spPr>
          <a:xfrm>
            <a:off x="1524000" y="1295401"/>
            <a:ext cx="4800600" cy="5686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indent="0">
              <a:buNone/>
            </a:pPr>
            <a:endParaRPr sz="1800"/>
          </a:p>
          <a:p>
            <a:pPr marL="0" indent="0">
              <a:lnSpc>
                <a:spcPct val="80000"/>
              </a:lnSpc>
              <a:buSzPts val="2000"/>
            </a:pPr>
            <a:r>
              <a:rPr lang="en-US" sz="2000"/>
              <a:t>‘Bottom-up’ Technical Program</a:t>
            </a:r>
            <a:endParaRPr sz="1800"/>
          </a:p>
          <a:p>
            <a:pPr marL="0" lvl="1" indent="0">
              <a:lnSpc>
                <a:spcPct val="80000"/>
              </a:lnSpc>
              <a:buSzPts val="1150"/>
            </a:pPr>
            <a:r>
              <a:rPr lang="en-US" sz="1900">
                <a:solidFill>
                  <a:srgbClr val="0000FF"/>
                </a:solidFill>
              </a:rPr>
              <a:t>Research manuscripts</a:t>
            </a:r>
            <a:endParaRPr sz="1800"/>
          </a:p>
          <a:p>
            <a:pPr marL="0" lvl="1" indent="0">
              <a:lnSpc>
                <a:spcPct val="80000"/>
              </a:lnSpc>
              <a:buSzPts val="1150"/>
            </a:pPr>
            <a:r>
              <a:rPr lang="en-US" sz="1900">
                <a:solidFill>
                  <a:srgbClr val="0000FF"/>
                </a:solidFill>
              </a:rPr>
              <a:t>Perspectives -- NEW</a:t>
            </a:r>
            <a:endParaRPr sz="1800"/>
          </a:p>
          <a:p>
            <a:pPr marL="0" lvl="1" indent="0">
              <a:lnSpc>
                <a:spcPct val="80000"/>
              </a:lnSpc>
              <a:buSzPts val="1150"/>
            </a:pPr>
            <a:r>
              <a:rPr lang="en-US" sz="1900">
                <a:solidFill>
                  <a:srgbClr val="0000FF"/>
                </a:solidFill>
              </a:rPr>
              <a:t>Work-in-Progress session</a:t>
            </a:r>
            <a:endParaRPr sz="1800"/>
          </a:p>
          <a:p>
            <a:pPr marL="0" lvl="1" indent="0">
              <a:lnSpc>
                <a:spcPct val="80000"/>
              </a:lnSpc>
              <a:buSzPts val="1150"/>
            </a:pPr>
            <a:r>
              <a:rPr lang="en-US" sz="1900">
                <a:solidFill>
                  <a:srgbClr val="0000FF"/>
                </a:solidFill>
              </a:rPr>
              <a:t>User Track</a:t>
            </a:r>
            <a:endParaRPr sz="1800"/>
          </a:p>
          <a:p>
            <a:pPr marL="0" indent="0">
              <a:buNone/>
            </a:pPr>
            <a:endParaRPr sz="1800"/>
          </a:p>
          <a:p>
            <a:pPr marL="0" indent="0">
              <a:lnSpc>
                <a:spcPct val="80000"/>
              </a:lnSpc>
              <a:buSzPts val="2000"/>
            </a:pPr>
            <a:r>
              <a:rPr lang="en-US" sz="2000"/>
              <a:t>‘Top-down’ Technical program</a:t>
            </a:r>
            <a:endParaRPr sz="1800"/>
          </a:p>
          <a:p>
            <a:pPr marL="0" lvl="1" indent="0">
              <a:lnSpc>
                <a:spcPct val="80000"/>
              </a:lnSpc>
              <a:buSzPts val="1150"/>
            </a:pPr>
            <a:r>
              <a:rPr lang="en-US" sz="1900">
                <a:solidFill>
                  <a:srgbClr val="0000FF"/>
                </a:solidFill>
              </a:rPr>
              <a:t>Special sessions </a:t>
            </a:r>
            <a:endParaRPr sz="1800"/>
          </a:p>
          <a:p>
            <a:pPr marL="0" lvl="1" indent="0">
              <a:lnSpc>
                <a:spcPct val="80000"/>
              </a:lnSpc>
              <a:buSzPts val="1150"/>
            </a:pPr>
            <a:r>
              <a:rPr lang="en-US" sz="1900">
                <a:solidFill>
                  <a:srgbClr val="0000FF"/>
                </a:solidFill>
              </a:rPr>
              <a:t>Panels</a:t>
            </a:r>
            <a:endParaRPr sz="1800"/>
          </a:p>
          <a:p>
            <a:pPr marL="0" lvl="1" indent="0">
              <a:lnSpc>
                <a:spcPct val="80000"/>
              </a:lnSpc>
              <a:buSzPts val="1150"/>
            </a:pPr>
            <a:r>
              <a:rPr lang="en-US" sz="1900">
                <a:solidFill>
                  <a:srgbClr val="0000FF"/>
                </a:solidFill>
              </a:rPr>
              <a:t>Keynotes</a:t>
            </a:r>
            <a:endParaRPr sz="1800"/>
          </a:p>
          <a:p>
            <a:pPr marL="0" indent="0">
              <a:buNone/>
            </a:pPr>
            <a:endParaRPr sz="1800"/>
          </a:p>
          <a:p>
            <a:pPr marL="0" indent="0">
              <a:buNone/>
            </a:pPr>
            <a:endParaRPr sz="1800"/>
          </a:p>
          <a:p>
            <a:pPr marL="0" indent="0">
              <a:buNone/>
            </a:pPr>
            <a:endParaRPr sz="1800"/>
          </a:p>
          <a:p>
            <a:pPr marL="0" indent="0">
              <a:buNone/>
            </a:pPr>
            <a:endParaRPr sz="1800"/>
          </a:p>
          <a:p>
            <a:pPr marL="0" indent="0">
              <a:buNone/>
            </a:pPr>
            <a:endParaRPr sz="1800"/>
          </a:p>
          <a:p>
            <a:pPr marL="0" indent="0">
              <a:buNone/>
            </a:pPr>
            <a:endParaRPr sz="1800"/>
          </a:p>
        </p:txBody>
      </p:sp>
      <p:pic>
        <p:nvPicPr>
          <p:cNvPr id="430" name="Google Shape;430;p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1400" y="1778000"/>
            <a:ext cx="4445000" cy="3556000"/>
          </a:xfrm>
          <a:prstGeom prst="rect">
            <a:avLst/>
          </a:prstGeom>
          <a:noFill/>
          <a:ln>
            <a:noFill/>
          </a:ln>
        </p:spPr>
      </p:pic>
      <p:sp>
        <p:nvSpPr>
          <p:cNvPr id="431" name="Google Shape;431;p88"/>
          <p:cNvSpPr txBox="1"/>
          <p:nvPr/>
        </p:nvSpPr>
        <p:spPr>
          <a:xfrm>
            <a:off x="7315201" y="5334001"/>
            <a:ext cx="2865437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r>
              <a:rPr lang="en-US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Distribution by sessions</a:t>
            </a: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2" name="Google Shape;432;p88"/>
          <p:cNvSpPr txBox="1"/>
          <p:nvPr/>
        </p:nvSpPr>
        <p:spPr>
          <a:xfrm>
            <a:off x="1524000" y="1"/>
            <a:ext cx="9156700" cy="433387"/>
          </a:xfrm>
          <a:prstGeom prst="rect">
            <a:avLst/>
          </a:prstGeom>
          <a:solidFill>
            <a:schemeClr val="accent1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433" name="Google Shape;433;p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993187" y="0"/>
            <a:ext cx="1674812" cy="43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89"/>
          <p:cNvSpPr txBox="1">
            <a:spLocks noGrp="1"/>
          </p:cNvSpPr>
          <p:nvPr>
            <p:ph type="title"/>
          </p:nvPr>
        </p:nvSpPr>
        <p:spPr>
          <a:xfrm>
            <a:off x="1677988" y="522288"/>
            <a:ext cx="8245475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indent="0">
              <a:buClr>
                <a:srgbClr val="7889FB"/>
              </a:buClr>
              <a:buNone/>
            </a:pPr>
            <a:r>
              <a:rPr lang="en-US">
                <a:solidFill>
                  <a:schemeClr val="accent1"/>
                </a:solidFill>
              </a:rPr>
              <a:t>2012</a:t>
            </a:r>
            <a:r>
              <a:rPr lang="en-US"/>
              <a:t> </a:t>
            </a:r>
            <a:r>
              <a:rPr lang="en-US" i="1"/>
              <a:t>vs.</a:t>
            </a:r>
            <a:r>
              <a:rPr lang="en-US"/>
              <a:t> </a:t>
            </a:r>
            <a:r>
              <a:rPr lang="en-US">
                <a:solidFill>
                  <a:srgbClr val="2D2D8A"/>
                </a:solidFill>
              </a:rPr>
              <a:t>2011</a:t>
            </a:r>
            <a:r>
              <a:rPr lang="en-US"/>
              <a:t> Submissions by area</a:t>
            </a:r>
            <a:endParaRPr/>
          </a:p>
        </p:txBody>
      </p:sp>
      <p:pic>
        <p:nvPicPr>
          <p:cNvPr id="440" name="Google Shape;440;p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17651" y="908050"/>
            <a:ext cx="9699625" cy="59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441" name="Google Shape;441;p89"/>
          <p:cNvSpPr txBox="1"/>
          <p:nvPr/>
        </p:nvSpPr>
        <p:spPr>
          <a:xfrm>
            <a:off x="1524000" y="1"/>
            <a:ext cx="9156700" cy="433387"/>
          </a:xfrm>
          <a:prstGeom prst="rect">
            <a:avLst/>
          </a:prstGeom>
          <a:solidFill>
            <a:schemeClr val="accent1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442" name="Google Shape;442;p8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993187" y="0"/>
            <a:ext cx="1674812" cy="43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90"/>
          <p:cNvSpPr txBox="1">
            <a:spLocks noGrp="1"/>
          </p:cNvSpPr>
          <p:nvPr>
            <p:ph type="ctrTitle"/>
          </p:nvPr>
        </p:nvSpPr>
        <p:spPr>
          <a:xfrm>
            <a:off x="2209800" y="2130426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indent="0" algn="ctr">
              <a:buClr>
                <a:srgbClr val="7889FB"/>
              </a:buClr>
              <a:buNone/>
            </a:pPr>
            <a:r>
              <a:rPr lang="en-US"/>
              <a:t>DATE 2012</a:t>
            </a:r>
            <a:endParaRPr/>
          </a:p>
        </p:txBody>
      </p:sp>
      <p:sp>
        <p:nvSpPr>
          <p:cNvPr id="448" name="Google Shape;448;p90"/>
          <p:cNvSpPr txBox="1"/>
          <p:nvPr/>
        </p:nvSpPr>
        <p:spPr>
          <a:xfrm>
            <a:off x="1524000" y="1"/>
            <a:ext cx="9156700" cy="1690687"/>
          </a:xfrm>
          <a:prstGeom prst="rect">
            <a:avLst/>
          </a:prstGeom>
          <a:solidFill>
            <a:schemeClr val="accent1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449" name="Google Shape;449;p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1" y="0"/>
            <a:ext cx="6423025" cy="1682750"/>
          </a:xfrm>
          <a:prstGeom prst="rect">
            <a:avLst/>
          </a:prstGeom>
          <a:noFill/>
          <a:ln>
            <a:noFill/>
          </a:ln>
        </p:spPr>
      </p:pic>
      <p:sp>
        <p:nvSpPr>
          <p:cNvPr id="450" name="Google Shape;450;p90"/>
          <p:cNvSpPr txBox="1">
            <a:spLocks noGrp="1"/>
          </p:cNvSpPr>
          <p:nvPr>
            <p:ph type="subTitle" idx="1"/>
          </p:nvPr>
        </p:nvSpPr>
        <p:spPr>
          <a:xfrm>
            <a:off x="2895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r>
              <a:rPr lang="en-US"/>
              <a:t>(Thanks to Lothar Thiele and Donatella Sciuto)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91"/>
          <p:cNvSpPr txBox="1">
            <a:spLocks noGrp="1"/>
          </p:cNvSpPr>
          <p:nvPr>
            <p:ph type="title"/>
          </p:nvPr>
        </p:nvSpPr>
        <p:spPr>
          <a:xfrm>
            <a:off x="1828800" y="457200"/>
            <a:ext cx="8094662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indent="0">
              <a:buClr>
                <a:srgbClr val="7889FB"/>
              </a:buClr>
              <a:buNone/>
            </a:pPr>
            <a:r>
              <a:rPr lang="en-US"/>
              <a:t>DATE (Design Automation Test Europe)</a:t>
            </a:r>
            <a:endParaRPr/>
          </a:p>
        </p:txBody>
      </p:sp>
      <p:sp>
        <p:nvSpPr>
          <p:cNvPr id="456" name="Google Shape;456;p91"/>
          <p:cNvSpPr txBox="1">
            <a:spLocks noGrp="1"/>
          </p:cNvSpPr>
          <p:nvPr>
            <p:ph type="body" idx="1"/>
          </p:nvPr>
        </p:nvSpPr>
        <p:spPr>
          <a:xfrm>
            <a:off x="2209801" y="1371601"/>
            <a:ext cx="7775575" cy="390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indent="0">
              <a:buSzPts val="2400"/>
            </a:pPr>
            <a:r>
              <a:rPr lang="en-US"/>
              <a:t>CEDA is now the sole IEEE sponsor.</a:t>
            </a:r>
            <a:endParaRPr sz="1800"/>
          </a:p>
          <a:p>
            <a:pPr marL="0" indent="0">
              <a:spcBef>
                <a:spcPts val="0"/>
              </a:spcBef>
              <a:buSzPts val="2400"/>
            </a:pPr>
            <a:r>
              <a:rPr lang="en-US"/>
              <a:t>Flagship European event with exhibit component, on solid growth path.</a:t>
            </a:r>
            <a:endParaRPr sz="1800"/>
          </a:p>
        </p:txBody>
      </p:sp>
      <p:graphicFrame>
        <p:nvGraphicFramePr>
          <p:cNvPr id="457" name="Google Shape;457;p91"/>
          <p:cNvGraphicFramePr/>
          <p:nvPr/>
        </p:nvGraphicFramePr>
        <p:xfrm>
          <a:off x="1828801" y="2851150"/>
          <a:ext cx="8658175" cy="37099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731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1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2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FFFFFF"/>
                          </a:solidFill>
                        </a:rPr>
                        <a:t>Year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FFFFFF"/>
                          </a:solidFill>
                        </a:rPr>
                        <a:t>Location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FFFFFF"/>
                          </a:solidFill>
                        </a:rPr>
                        <a:t>Attendance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FFFFFF"/>
                          </a:solidFill>
                        </a:rPr>
                        <a:t>Papers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FFFFFF"/>
                          </a:solidFill>
                        </a:rPr>
                        <a:t>Surplus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</a:rPr>
                        <a:t>2007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</a:rPr>
                        <a:t>Nice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</a:rPr>
                        <a:t>1641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</a:rPr>
                        <a:t>25%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</a:rPr>
                        <a:t>€ 3K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</a:rPr>
                        <a:t>2008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</a:rPr>
                        <a:t>Munich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</a:rPr>
                        <a:t>1420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</a:rPr>
                        <a:t>25%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</a:rPr>
                        <a:t>€ 0.0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</a:rPr>
                        <a:t>2009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</a:rPr>
                        <a:t>Nice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</a:rPr>
                        <a:t>1415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</a:rPr>
                        <a:t>25%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FF0000"/>
                          </a:solidFill>
                        </a:rPr>
                        <a:t>€ -6K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</a:rPr>
                        <a:t>2010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</a:rPr>
                        <a:t>Dresden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</a:rPr>
                        <a:t>1300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</a:rPr>
                        <a:t>25%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</a:rPr>
                        <a:t>€ 0.8K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</a:rPr>
                        <a:t>2011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</a:rPr>
                        <a:t>Grenoble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</a:rPr>
                        <a:t>2300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</a:rPr>
                        <a:t>27%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€ 48K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</a:rPr>
                        <a:t>2012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</a:rPr>
                        <a:t>Dresden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</a:rPr>
                        <a:t>1415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</a:rPr>
                        <a:t>25%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€ 27K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1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0000D5"/>
                          </a:solidFill>
                        </a:rPr>
                        <a:t>2013 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0000D5"/>
                          </a:solidFill>
                        </a:rPr>
                        <a:t>Grenoble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0000D5"/>
                          </a:solidFill>
                        </a:rPr>
                        <a:t>~2300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0000D5"/>
                          </a:solidFill>
                        </a:rPr>
                        <a:t>25%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solidFill>
                            <a:srgbClr val="0000D5"/>
                          </a:solidFill>
                        </a:rPr>
                        <a:t>€24K (projected)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58" name="Google Shape;458;p91"/>
          <p:cNvSpPr txBox="1"/>
          <p:nvPr/>
        </p:nvSpPr>
        <p:spPr>
          <a:xfrm>
            <a:off x="1524000" y="1"/>
            <a:ext cx="9156700" cy="433387"/>
          </a:xfrm>
          <a:prstGeom prst="rect">
            <a:avLst/>
          </a:prstGeom>
          <a:solidFill>
            <a:schemeClr val="accent1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459" name="Google Shape;459;p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93187" y="0"/>
            <a:ext cx="1674812" cy="43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92"/>
          <p:cNvSpPr txBox="1">
            <a:spLocks noGrp="1"/>
          </p:cNvSpPr>
          <p:nvPr>
            <p:ph type="body" idx="1"/>
          </p:nvPr>
        </p:nvSpPr>
        <p:spPr>
          <a:xfrm>
            <a:off x="2209801" y="1776413"/>
            <a:ext cx="7775575" cy="508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indent="0">
              <a:buClr>
                <a:srgbClr val="000000"/>
              </a:buClr>
              <a:buSzPts val="2000"/>
            </a:pPr>
            <a:r>
              <a:rPr lang="en-US" sz="2000"/>
              <a:t>Total number of Web submissions: 974</a:t>
            </a:r>
            <a:endParaRPr sz="1800"/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2000"/>
            </a:pPr>
            <a:r>
              <a:rPr lang="en-US" sz="2000"/>
              <a:t>Total number of papers sent out for review: 802 </a:t>
            </a:r>
            <a:endParaRPr sz="1800"/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2000"/>
            </a:pPr>
            <a:r>
              <a:rPr lang="en-US" sz="2000"/>
              <a:t>Number of TPC members: 322</a:t>
            </a:r>
            <a:endParaRPr sz="1800"/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2000"/>
            </a:pPr>
            <a:r>
              <a:rPr lang="en-US" sz="2000"/>
              <a:t>Number of technical topics: </a:t>
            </a:r>
            <a:endParaRPr sz="1800"/>
          </a:p>
          <a:p>
            <a:pPr marL="0" lvl="1" indent="0">
              <a:buClr>
                <a:srgbClr val="000000"/>
              </a:buClr>
              <a:buSzPts val="1200"/>
            </a:pPr>
            <a:r>
              <a:rPr lang="en-US" sz="2000"/>
              <a:t>Design Methods and Tools:  15</a:t>
            </a:r>
            <a:endParaRPr sz="1800"/>
          </a:p>
          <a:p>
            <a:pPr marL="0" lvl="1" indent="0">
              <a:buClr>
                <a:srgbClr val="000000"/>
              </a:buClr>
              <a:buSzPts val="1200"/>
            </a:pPr>
            <a:r>
              <a:rPr lang="en-US" sz="2000"/>
              <a:t>Application Design: 7</a:t>
            </a:r>
            <a:endParaRPr sz="1800"/>
          </a:p>
          <a:p>
            <a:pPr marL="0" lvl="1" indent="0">
              <a:buClr>
                <a:srgbClr val="000000"/>
              </a:buClr>
              <a:buSzPts val="1200"/>
            </a:pPr>
            <a:r>
              <a:rPr lang="en-US" sz="2000"/>
              <a:t>Test Methods and Tools: 5</a:t>
            </a:r>
            <a:endParaRPr sz="1800"/>
          </a:p>
          <a:p>
            <a:pPr marL="0" lvl="1" indent="0">
              <a:buClr>
                <a:srgbClr val="000000"/>
              </a:buClr>
              <a:buSzPts val="1200"/>
            </a:pPr>
            <a:r>
              <a:rPr lang="en-US" sz="2000"/>
              <a:t>Embedded Systems Software: 5</a:t>
            </a:r>
            <a:endParaRPr sz="1800"/>
          </a:p>
        </p:txBody>
      </p:sp>
      <p:pic>
        <p:nvPicPr>
          <p:cNvPr id="466" name="Google Shape;466;p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05675" y="1719262"/>
            <a:ext cx="468312" cy="468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467" name="Google Shape;467;p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47062" y="2103437"/>
            <a:ext cx="468312" cy="468312"/>
          </a:xfrm>
          <a:prstGeom prst="rect">
            <a:avLst/>
          </a:prstGeom>
          <a:noFill/>
          <a:ln>
            <a:noFill/>
          </a:ln>
        </p:spPr>
      </p:pic>
      <p:sp>
        <p:nvSpPr>
          <p:cNvPr id="468" name="Google Shape;468;p92"/>
          <p:cNvSpPr txBox="1">
            <a:spLocks noGrp="1"/>
          </p:cNvSpPr>
          <p:nvPr>
            <p:ph type="title"/>
          </p:nvPr>
        </p:nvSpPr>
        <p:spPr>
          <a:xfrm>
            <a:off x="1677988" y="0"/>
            <a:ext cx="8245475" cy="1370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indent="0">
              <a:buClr>
                <a:srgbClr val="7889FB"/>
              </a:buClr>
              <a:buNone/>
            </a:pPr>
            <a:r>
              <a:rPr lang="en-US">
                <a:solidFill>
                  <a:srgbClr val="0000FF"/>
                </a:solidFill>
              </a:rPr>
              <a:t>General Statistics</a:t>
            </a:r>
            <a:endParaRPr/>
          </a:p>
        </p:txBody>
      </p:sp>
      <p:sp>
        <p:nvSpPr>
          <p:cNvPr id="469" name="Google Shape;469;p92"/>
          <p:cNvSpPr txBox="1"/>
          <p:nvPr/>
        </p:nvSpPr>
        <p:spPr>
          <a:xfrm>
            <a:off x="1524000" y="1"/>
            <a:ext cx="9156700" cy="433387"/>
          </a:xfrm>
          <a:prstGeom prst="rect">
            <a:avLst/>
          </a:prstGeom>
          <a:solidFill>
            <a:schemeClr val="accent1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470" name="Google Shape;470;p9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993187" y="0"/>
            <a:ext cx="1674812" cy="43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93"/>
          <p:cNvSpPr txBox="1">
            <a:spLocks noGrp="1"/>
          </p:cNvSpPr>
          <p:nvPr>
            <p:ph type="title"/>
          </p:nvPr>
        </p:nvSpPr>
        <p:spPr>
          <a:xfrm>
            <a:off x="1677988" y="0"/>
            <a:ext cx="8245475" cy="1370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indent="0">
              <a:buClr>
                <a:srgbClr val="7889FB"/>
              </a:buClr>
              <a:buNone/>
            </a:pPr>
            <a:r>
              <a:rPr lang="en-US">
                <a:solidFill>
                  <a:srgbClr val="0000FF"/>
                </a:solidFill>
              </a:rPr>
              <a:t>Breakdown by Regions</a:t>
            </a:r>
            <a:endParaRPr/>
          </a:p>
        </p:txBody>
      </p:sp>
      <p:sp>
        <p:nvSpPr>
          <p:cNvPr id="476" name="Google Shape;476;p93"/>
          <p:cNvSpPr txBox="1">
            <a:spLocks noGrp="1"/>
          </p:cNvSpPr>
          <p:nvPr>
            <p:ph type="body" idx="1"/>
          </p:nvPr>
        </p:nvSpPr>
        <p:spPr>
          <a:xfrm>
            <a:off x="2209801" y="1776413"/>
            <a:ext cx="7775575" cy="508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228600" indent="-76200">
              <a:buNone/>
            </a:pPr>
            <a:endParaRPr/>
          </a:p>
        </p:txBody>
      </p:sp>
      <p:graphicFrame>
        <p:nvGraphicFramePr>
          <p:cNvPr id="477" name="Google Shape;477;p93"/>
          <p:cNvGraphicFramePr/>
          <p:nvPr/>
        </p:nvGraphicFramePr>
        <p:xfrm>
          <a:off x="2209800" y="2332038"/>
          <a:ext cx="6096000" cy="277332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5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i="1">
                          <a:solidFill>
                            <a:srgbClr val="000000"/>
                          </a:solidFill>
                        </a:rPr>
                        <a:t>Region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i="1">
                          <a:solidFill>
                            <a:srgbClr val="000000"/>
                          </a:solidFill>
                        </a:rPr>
                        <a:t>submission %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i="1">
                          <a:solidFill>
                            <a:srgbClr val="000000"/>
                          </a:solidFill>
                        </a:rPr>
                        <a:t>accepted %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i="1">
                          <a:solidFill>
                            <a:srgbClr val="000000"/>
                          </a:solidFill>
                        </a:rPr>
                        <a:t>Europe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i="1">
                          <a:solidFill>
                            <a:srgbClr val="000000"/>
                          </a:solidFill>
                        </a:rPr>
                        <a:t>49%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i="1">
                          <a:solidFill>
                            <a:srgbClr val="000000"/>
                          </a:solidFill>
                        </a:rPr>
                        <a:t>52%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i="1">
                          <a:solidFill>
                            <a:srgbClr val="000000"/>
                          </a:solidFill>
                        </a:rPr>
                        <a:t>North America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i="1">
                          <a:solidFill>
                            <a:srgbClr val="000000"/>
                          </a:solidFill>
                        </a:rPr>
                        <a:t>27%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i="1">
                          <a:solidFill>
                            <a:srgbClr val="000000"/>
                          </a:solidFill>
                        </a:rPr>
                        <a:t>30%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i="1">
                          <a:solidFill>
                            <a:srgbClr val="000000"/>
                          </a:solidFill>
                        </a:rPr>
                        <a:t>Asia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i="1">
                          <a:solidFill>
                            <a:srgbClr val="000000"/>
                          </a:solidFill>
                        </a:rPr>
                        <a:t>21%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i="1">
                          <a:solidFill>
                            <a:srgbClr val="000000"/>
                          </a:solidFill>
                        </a:rPr>
                        <a:t>17%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i="1">
                          <a:solidFill>
                            <a:srgbClr val="000000"/>
                          </a:solidFill>
                        </a:rPr>
                        <a:t>Latin America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i="1">
                          <a:solidFill>
                            <a:srgbClr val="000000"/>
                          </a:solidFill>
                        </a:rPr>
                        <a:t>1%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i="1">
                          <a:solidFill>
                            <a:srgbClr val="000000"/>
                          </a:solidFill>
                        </a:rPr>
                        <a:t>&lt;1%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i="1">
                          <a:solidFill>
                            <a:srgbClr val="000000"/>
                          </a:solidFill>
                        </a:rPr>
                        <a:t>Africa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i="1">
                          <a:solidFill>
                            <a:srgbClr val="000000"/>
                          </a:solidFill>
                        </a:rPr>
                        <a:t>1%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i="1">
                          <a:solidFill>
                            <a:srgbClr val="000000"/>
                          </a:solidFill>
                        </a:rPr>
                        <a:t>&lt;1%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i="1">
                          <a:solidFill>
                            <a:srgbClr val="000000"/>
                          </a:solidFill>
                        </a:rPr>
                        <a:t>Australia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i="1">
                          <a:solidFill>
                            <a:srgbClr val="000000"/>
                          </a:solidFill>
                        </a:rPr>
                        <a:t>1%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i="1">
                          <a:solidFill>
                            <a:srgbClr val="000000"/>
                          </a:solidFill>
                        </a:rPr>
                        <a:t>&lt;1%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78" name="Google Shape;478;p93"/>
          <p:cNvSpPr txBox="1"/>
          <p:nvPr/>
        </p:nvSpPr>
        <p:spPr>
          <a:xfrm>
            <a:off x="1524000" y="1"/>
            <a:ext cx="9156700" cy="433387"/>
          </a:xfrm>
          <a:prstGeom prst="rect">
            <a:avLst/>
          </a:prstGeom>
          <a:solidFill>
            <a:schemeClr val="accent1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479" name="Google Shape;479;p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93187" y="0"/>
            <a:ext cx="1674812" cy="43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76"/>
          <p:cNvSpPr txBox="1">
            <a:spLocks noGrp="1"/>
          </p:cNvSpPr>
          <p:nvPr>
            <p:ph type="title"/>
          </p:nvPr>
        </p:nvSpPr>
        <p:spPr>
          <a:xfrm>
            <a:off x="1677988" y="482601"/>
            <a:ext cx="8245475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indent="0">
              <a:buClr>
                <a:srgbClr val="7889FB"/>
              </a:buClr>
              <a:buNone/>
            </a:pPr>
            <a:r>
              <a:rPr lang="en-US"/>
              <a:t>Conferences Sponsored by CEDA</a:t>
            </a:r>
            <a:endParaRPr/>
          </a:p>
        </p:txBody>
      </p:sp>
      <p:graphicFrame>
        <p:nvGraphicFramePr>
          <p:cNvPr id="328" name="Google Shape;328;p76"/>
          <p:cNvGraphicFramePr/>
          <p:nvPr/>
        </p:nvGraphicFramePr>
        <p:xfrm>
          <a:off x="1752600" y="1143001"/>
          <a:ext cx="8915400" cy="548632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FFFFFF"/>
                          </a:solidFill>
                        </a:rPr>
                        <a:t>Conference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FFFFFF"/>
                          </a:solidFill>
                        </a:rPr>
                        <a:t>Characterization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FFFFFF"/>
                          </a:solidFill>
                        </a:rPr>
                        <a:t>CEDA %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1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Design Automation Conference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Core EDA conference, oldest/largest.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33.3%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Network-On-Chip Symposium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Important area where EDA plays an enabling role.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40%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1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VLSI-System-On-Chip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International conference with significant EDA component.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25%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8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Embedded Systems Week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Collection of several conferences on embedded systems, an area of immense current and future importance.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10%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1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International Conference on CAD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Core EDA conference, very influential, very research focused.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66.7%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1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Design Automation and Test in Europe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Core EDA conference, largest in Europe.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26%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Formal Methods for Co-Design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Targeted conference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15%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1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Multi-Processor System-On-Chip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International conference with significant EDA component.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33%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Computer-Aided Network Design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Targeted invitation-driven workshop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100%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29" name="Google Shape;329;p76"/>
          <p:cNvSpPr txBox="1"/>
          <p:nvPr/>
        </p:nvSpPr>
        <p:spPr>
          <a:xfrm>
            <a:off x="1524000" y="1"/>
            <a:ext cx="9156700" cy="433387"/>
          </a:xfrm>
          <a:prstGeom prst="rect">
            <a:avLst/>
          </a:prstGeom>
          <a:solidFill>
            <a:schemeClr val="accent1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330" name="Google Shape;330;p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93187" y="0"/>
            <a:ext cx="1674812" cy="43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94"/>
          <p:cNvSpPr txBox="1">
            <a:spLocks noGrp="1"/>
          </p:cNvSpPr>
          <p:nvPr>
            <p:ph type="title"/>
          </p:nvPr>
        </p:nvSpPr>
        <p:spPr>
          <a:xfrm>
            <a:off x="1677988" y="0"/>
            <a:ext cx="8245475" cy="1370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indent="0">
              <a:buClr>
                <a:srgbClr val="7889FB"/>
              </a:buClr>
              <a:buNone/>
            </a:pPr>
            <a:r>
              <a:rPr lang="en-US">
                <a:solidFill>
                  <a:srgbClr val="0000FF"/>
                </a:solidFill>
              </a:rPr>
              <a:t>Most Popular Tracks</a:t>
            </a:r>
            <a:endParaRPr/>
          </a:p>
        </p:txBody>
      </p:sp>
      <p:sp>
        <p:nvSpPr>
          <p:cNvPr id="485" name="Google Shape;485;p94"/>
          <p:cNvSpPr txBox="1">
            <a:spLocks noGrp="1"/>
          </p:cNvSpPr>
          <p:nvPr>
            <p:ph type="body" idx="1"/>
          </p:nvPr>
        </p:nvSpPr>
        <p:spPr>
          <a:xfrm>
            <a:off x="2209801" y="1776413"/>
            <a:ext cx="7775575" cy="508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228600" indent="-76200">
              <a:buNone/>
            </a:pPr>
            <a:endParaRPr/>
          </a:p>
        </p:txBody>
      </p:sp>
      <p:sp>
        <p:nvSpPr>
          <p:cNvPr id="486" name="Google Shape;486;p94"/>
          <p:cNvSpPr txBox="1"/>
          <p:nvPr/>
        </p:nvSpPr>
        <p:spPr>
          <a:xfrm>
            <a:off x="2252663" y="2330451"/>
            <a:ext cx="5214937" cy="369887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r>
              <a:rPr lang="en-US" b="1" i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 – Design Methods and Tools 	 	458</a:t>
            </a: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7" name="Google Shape;487;p94"/>
          <p:cNvSpPr txBox="1"/>
          <p:nvPr/>
        </p:nvSpPr>
        <p:spPr>
          <a:xfrm>
            <a:off x="2252663" y="3136901"/>
            <a:ext cx="5214937" cy="369887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r>
              <a:rPr lang="en-US" b="1" i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– Application Design			125</a:t>
            </a: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8" name="Google Shape;488;p94"/>
          <p:cNvSpPr txBox="1"/>
          <p:nvPr/>
        </p:nvSpPr>
        <p:spPr>
          <a:xfrm>
            <a:off x="2252663" y="3929063"/>
            <a:ext cx="5214937" cy="369887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r>
              <a:rPr lang="en-US" b="1" i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 – Test Methods and Tools		  92</a:t>
            </a: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9" name="Google Shape;489;p94"/>
          <p:cNvSpPr txBox="1"/>
          <p:nvPr/>
        </p:nvSpPr>
        <p:spPr>
          <a:xfrm>
            <a:off x="2252663" y="4724401"/>
            <a:ext cx="5214937" cy="369887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r>
              <a:rPr lang="en-US" b="1" i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 – Embedded Systems Sofware		108</a:t>
            </a: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0" name="Google Shape;490;p94"/>
          <p:cNvSpPr txBox="1"/>
          <p:nvPr/>
        </p:nvSpPr>
        <p:spPr>
          <a:xfrm>
            <a:off x="6400800" y="1949451"/>
            <a:ext cx="145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r>
              <a:rPr lang="en-US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submissions</a:t>
            </a: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1" name="Google Shape;491;p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13700" y="3038475"/>
            <a:ext cx="468312" cy="468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492" name="Google Shape;492;p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13700" y="4675187"/>
            <a:ext cx="468312" cy="468312"/>
          </a:xfrm>
          <a:prstGeom prst="rect">
            <a:avLst/>
          </a:prstGeom>
          <a:noFill/>
          <a:ln>
            <a:noFill/>
          </a:ln>
        </p:spPr>
      </p:pic>
      <p:sp>
        <p:nvSpPr>
          <p:cNvPr id="493" name="Google Shape;493;p94"/>
          <p:cNvSpPr txBox="1"/>
          <p:nvPr/>
        </p:nvSpPr>
        <p:spPr>
          <a:xfrm>
            <a:off x="8482013" y="3136901"/>
            <a:ext cx="89058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r>
              <a:rPr lang="en-US" b="1" i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+ 18%</a:t>
            </a: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4" name="Google Shape;494;p94"/>
          <p:cNvSpPr txBox="1"/>
          <p:nvPr/>
        </p:nvSpPr>
        <p:spPr>
          <a:xfrm>
            <a:off x="8482013" y="4735513"/>
            <a:ext cx="89058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r>
              <a:rPr lang="en-US" b="1" i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+ 37%</a:t>
            </a: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5" name="Google Shape;495;p94"/>
          <p:cNvSpPr txBox="1"/>
          <p:nvPr/>
        </p:nvSpPr>
        <p:spPr>
          <a:xfrm>
            <a:off x="1524000" y="1"/>
            <a:ext cx="9156700" cy="433387"/>
          </a:xfrm>
          <a:prstGeom prst="rect">
            <a:avLst/>
          </a:prstGeom>
          <a:solidFill>
            <a:schemeClr val="accent1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496" name="Google Shape;496;p9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993187" y="0"/>
            <a:ext cx="1674812" cy="43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95"/>
          <p:cNvSpPr txBox="1">
            <a:spLocks noGrp="1"/>
          </p:cNvSpPr>
          <p:nvPr>
            <p:ph type="title"/>
          </p:nvPr>
        </p:nvSpPr>
        <p:spPr>
          <a:xfrm>
            <a:off x="1677988" y="0"/>
            <a:ext cx="8245475" cy="1370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indent="0">
              <a:buClr>
                <a:srgbClr val="7889FB"/>
              </a:buClr>
              <a:buNone/>
            </a:pPr>
            <a:r>
              <a:rPr lang="en-US">
                <a:solidFill>
                  <a:srgbClr val="0000FF"/>
                </a:solidFill>
              </a:rPr>
              <a:t>Most Popular Topics</a:t>
            </a:r>
            <a:endParaRPr/>
          </a:p>
        </p:txBody>
      </p:sp>
      <p:sp>
        <p:nvSpPr>
          <p:cNvPr id="502" name="Google Shape;502;p95"/>
          <p:cNvSpPr txBox="1">
            <a:spLocks noGrp="1"/>
          </p:cNvSpPr>
          <p:nvPr>
            <p:ph type="body" idx="1"/>
          </p:nvPr>
        </p:nvSpPr>
        <p:spPr>
          <a:xfrm>
            <a:off x="2209801" y="1776413"/>
            <a:ext cx="7775575" cy="508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228600" indent="-76200">
              <a:buNone/>
            </a:pPr>
            <a:endParaRPr/>
          </a:p>
        </p:txBody>
      </p:sp>
      <p:sp>
        <p:nvSpPr>
          <p:cNvPr id="503" name="Google Shape;503;p95"/>
          <p:cNvSpPr txBox="1"/>
          <p:nvPr/>
        </p:nvSpPr>
        <p:spPr>
          <a:xfrm>
            <a:off x="2252663" y="2330450"/>
            <a:ext cx="7272337" cy="64135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r>
              <a:rPr lang="en-US" b="1" i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D3 – Simulation and Validation 				52</a:t>
            </a: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</a:pPr>
            <a:r>
              <a:rPr lang="en-US" b="1" i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D9 – Networks on Chip		 			49</a:t>
            </a: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4" name="Google Shape;504;p95"/>
          <p:cNvSpPr txBox="1"/>
          <p:nvPr/>
        </p:nvSpPr>
        <p:spPr>
          <a:xfrm>
            <a:off x="2252663" y="3136900"/>
            <a:ext cx="7272337" cy="64135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r>
              <a:rPr lang="en-US" b="1" i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A5 – Communication, Consumer and MM Systems		30</a:t>
            </a: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</a:pPr>
            <a:r>
              <a:rPr lang="en-US" b="1" i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A2 – Secure, Dependable and Adaptive Systems		26</a:t>
            </a: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5" name="Google Shape;505;p95"/>
          <p:cNvSpPr txBox="1"/>
          <p:nvPr/>
        </p:nvSpPr>
        <p:spPr>
          <a:xfrm>
            <a:off x="2252663" y="3929062"/>
            <a:ext cx="7272337" cy="64135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r>
              <a:rPr lang="en-US" b="1" i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T5 – Test Access, DfT, Test Compression, System Test      	27</a:t>
            </a: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</a:pPr>
            <a:r>
              <a:rPr lang="en-US" b="1" i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T1 – On-Line Testing and Fault Tolerance			21</a:t>
            </a: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6" name="Google Shape;506;p95"/>
          <p:cNvSpPr txBox="1"/>
          <p:nvPr/>
        </p:nvSpPr>
        <p:spPr>
          <a:xfrm>
            <a:off x="2252663" y="4724400"/>
            <a:ext cx="7272337" cy="64135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r>
              <a:rPr lang="en-US" b="1" i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E1 – Real-Time, Networked and Dependable Systems	35</a:t>
            </a: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</a:pPr>
            <a:r>
              <a:rPr lang="en-US" b="1" i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E2 – Compilers and Code Generation for ES     		21</a:t>
            </a: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7" name="Google Shape;507;p95"/>
          <p:cNvSpPr txBox="1"/>
          <p:nvPr/>
        </p:nvSpPr>
        <p:spPr>
          <a:xfrm>
            <a:off x="8180387" y="1949451"/>
            <a:ext cx="145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r>
              <a:rPr lang="en-US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submissions</a:t>
            </a: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8" name="Google Shape;508;p95"/>
          <p:cNvSpPr txBox="1"/>
          <p:nvPr/>
        </p:nvSpPr>
        <p:spPr>
          <a:xfrm>
            <a:off x="1524000" y="1"/>
            <a:ext cx="9156700" cy="433387"/>
          </a:xfrm>
          <a:prstGeom prst="rect">
            <a:avLst/>
          </a:prstGeom>
          <a:solidFill>
            <a:schemeClr val="accent1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509" name="Google Shape;509;p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93187" y="0"/>
            <a:ext cx="1674812" cy="43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p96"/>
          <p:cNvSpPr txBox="1">
            <a:spLocks noGrp="1"/>
          </p:cNvSpPr>
          <p:nvPr>
            <p:ph type="title"/>
          </p:nvPr>
        </p:nvSpPr>
        <p:spPr>
          <a:xfrm>
            <a:off x="1677988" y="0"/>
            <a:ext cx="8245475" cy="1370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indent="0">
              <a:buClr>
                <a:srgbClr val="7889FB"/>
              </a:buClr>
              <a:buNone/>
            </a:pPr>
            <a:r>
              <a:rPr lang="en-US">
                <a:solidFill>
                  <a:srgbClr val="0000FF"/>
                </a:solidFill>
              </a:rPr>
              <a:t>Acceptance Statistics</a:t>
            </a:r>
            <a:endParaRPr/>
          </a:p>
        </p:txBody>
      </p:sp>
      <p:sp>
        <p:nvSpPr>
          <p:cNvPr id="515" name="Google Shape;515;p96"/>
          <p:cNvSpPr txBox="1">
            <a:spLocks noGrp="1"/>
          </p:cNvSpPr>
          <p:nvPr>
            <p:ph type="body" idx="1"/>
          </p:nvPr>
        </p:nvSpPr>
        <p:spPr>
          <a:xfrm>
            <a:off x="2209801" y="1776413"/>
            <a:ext cx="7775575" cy="508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228600" indent="-76200">
              <a:buNone/>
            </a:pPr>
            <a:endParaRPr/>
          </a:p>
        </p:txBody>
      </p:sp>
      <p:sp>
        <p:nvSpPr>
          <p:cNvPr id="516" name="Google Shape;516;p96"/>
          <p:cNvSpPr txBox="1"/>
          <p:nvPr/>
        </p:nvSpPr>
        <p:spPr>
          <a:xfrm>
            <a:off x="5867400" y="1828800"/>
            <a:ext cx="4419600" cy="178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1000"/>
              </a:spcBef>
              <a:buClr>
                <a:srgbClr val="000000"/>
              </a:buClr>
            </a:pPr>
            <a:r>
              <a:rPr lang="en-US" sz="2000" b="1" i="1" kern="0">
                <a:solidFill>
                  <a:srgbClr val="264D73"/>
                </a:solidFill>
                <a:latin typeface="Arial"/>
                <a:ea typeface="Arial"/>
                <a:cs typeface="Arial"/>
                <a:sym typeface="Arial"/>
              </a:rPr>
              <a:t>Acceptance ratio </a:t>
            </a: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1000"/>
              </a:spcBef>
              <a:buClr>
                <a:srgbClr val="000000"/>
              </a:buClr>
              <a:buSzPts val="2000"/>
              <a:buFont typeface="Arial"/>
              <a:buChar char="■"/>
            </a:pPr>
            <a:r>
              <a:rPr lang="en-US" sz="2000" b="1" i="1" kern="0">
                <a:solidFill>
                  <a:srgbClr val="264D73"/>
                </a:solidFill>
                <a:latin typeface="Arial"/>
                <a:ea typeface="Arial"/>
                <a:cs typeface="Arial"/>
                <a:sym typeface="Arial"/>
              </a:rPr>
              <a:t>  16% regular presentations</a:t>
            </a: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buSzPts val="2000"/>
              <a:buFont typeface="Arial"/>
              <a:buChar char="■"/>
            </a:pPr>
            <a:r>
              <a:rPr lang="en-US" sz="2000" b="1" i="1" kern="0">
                <a:solidFill>
                  <a:srgbClr val="264D73"/>
                </a:solidFill>
                <a:latin typeface="Arial"/>
                <a:ea typeface="Arial"/>
                <a:cs typeface="Arial"/>
                <a:sym typeface="Arial"/>
              </a:rPr>
              <a:t>   9% short presentations</a:t>
            </a: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buSzPts val="2000"/>
              <a:buFont typeface="Arial"/>
              <a:buChar char="■"/>
            </a:pPr>
            <a:r>
              <a:rPr lang="en-US" sz="2000" b="1" i="1" kern="0">
                <a:solidFill>
                  <a:srgbClr val="264D73"/>
                </a:solidFill>
                <a:latin typeface="Arial"/>
                <a:ea typeface="Arial"/>
                <a:cs typeface="Arial"/>
                <a:sym typeface="Arial"/>
              </a:rPr>
              <a:t>   9% interactive presentations</a:t>
            </a: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517" name="Google Shape;517;p96"/>
          <p:cNvGraphicFramePr/>
          <p:nvPr/>
        </p:nvGraphicFramePr>
        <p:xfrm>
          <a:off x="2209800" y="1828800"/>
          <a:ext cx="2590800" cy="23780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i="1">
                          <a:solidFill>
                            <a:srgbClr val="000000"/>
                          </a:solidFill>
                        </a:rPr>
                        <a:t>Track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i="1">
                          <a:solidFill>
                            <a:srgbClr val="000000"/>
                          </a:solidFill>
                        </a:rPr>
                        <a:t># of Papers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i="1">
                          <a:solidFill>
                            <a:srgbClr val="000000"/>
                          </a:solidFill>
                        </a:rPr>
                        <a:t>D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i="1">
                          <a:solidFill>
                            <a:srgbClr val="000000"/>
                          </a:solidFill>
                        </a:rPr>
                        <a:t>165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i="1">
                          <a:solidFill>
                            <a:srgbClr val="000000"/>
                          </a:solidFill>
                        </a:rPr>
                        <a:t>A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i="1">
                          <a:solidFill>
                            <a:srgbClr val="000000"/>
                          </a:solidFill>
                        </a:rPr>
                        <a:t>49 (*)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i="1">
                          <a:solidFill>
                            <a:srgbClr val="000000"/>
                          </a:solidFill>
                        </a:rPr>
                        <a:t>T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i="1">
                          <a:solidFill>
                            <a:srgbClr val="000000"/>
                          </a:solidFill>
                        </a:rPr>
                        <a:t>32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i="1">
                          <a:solidFill>
                            <a:srgbClr val="000000"/>
                          </a:solidFill>
                        </a:rPr>
                        <a:t>E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i="1">
                          <a:solidFill>
                            <a:srgbClr val="000000"/>
                          </a:solidFill>
                        </a:rPr>
                        <a:t>33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i="1">
                          <a:solidFill>
                            <a:srgbClr val="000000"/>
                          </a:solidFill>
                        </a:rPr>
                        <a:t>279 </a:t>
                      </a:r>
                      <a:r>
                        <a:rPr lang="en-US" sz="2000" i="1">
                          <a:solidFill>
                            <a:srgbClr val="000000"/>
                          </a:solidFill>
                        </a:rPr>
                        <a:t>(**)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18" name="Google Shape;518;p96"/>
          <p:cNvSpPr txBox="1"/>
          <p:nvPr/>
        </p:nvSpPr>
        <p:spPr>
          <a:xfrm>
            <a:off x="2057400" y="4343401"/>
            <a:ext cx="4114800" cy="70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279400">
              <a:spcBef>
                <a:spcPts val="360"/>
              </a:spcBef>
              <a:buClr>
                <a:srgbClr val="000000"/>
              </a:buClr>
            </a:pPr>
            <a:r>
              <a:rPr lang="en-US" i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(*) Including 10 Industrial Papers</a:t>
            </a: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279400">
              <a:spcBef>
                <a:spcPts val="360"/>
              </a:spcBef>
              <a:buClr>
                <a:srgbClr val="000000"/>
              </a:buClr>
            </a:pPr>
            <a:r>
              <a:rPr lang="en-US" b="1" i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(**) Including Interactive Presentations</a:t>
            </a: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9" name="Google Shape;519;p96"/>
          <p:cNvSpPr txBox="1"/>
          <p:nvPr/>
        </p:nvSpPr>
        <p:spPr>
          <a:xfrm>
            <a:off x="3417888" y="5561012"/>
            <a:ext cx="3940175" cy="5842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900"/>
              </a:spcBef>
              <a:buClr>
                <a:srgbClr val="000000"/>
              </a:buClr>
            </a:pPr>
            <a:r>
              <a:rPr lang="en-US" b="1" i="1" kern="0">
                <a:solidFill>
                  <a:srgbClr val="264D73"/>
                </a:solidFill>
                <a:latin typeface="Arial"/>
                <a:ea typeface="Arial"/>
                <a:cs typeface="Arial"/>
                <a:sym typeface="Arial"/>
              </a:rPr>
              <a:t>57 Regular Sessions</a:t>
            </a: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0" name="Google Shape;520;p96"/>
          <p:cNvSpPr txBox="1"/>
          <p:nvPr/>
        </p:nvSpPr>
        <p:spPr>
          <a:xfrm>
            <a:off x="1524000" y="1"/>
            <a:ext cx="9156700" cy="433387"/>
          </a:xfrm>
          <a:prstGeom prst="rect">
            <a:avLst/>
          </a:prstGeom>
          <a:solidFill>
            <a:schemeClr val="accent1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521" name="Google Shape;521;p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93187" y="0"/>
            <a:ext cx="1674812" cy="43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p97"/>
          <p:cNvSpPr txBox="1">
            <a:spLocks noGrp="1"/>
          </p:cNvSpPr>
          <p:nvPr>
            <p:ph type="title"/>
          </p:nvPr>
        </p:nvSpPr>
        <p:spPr>
          <a:xfrm>
            <a:off x="1828800" y="457200"/>
            <a:ext cx="8094662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indent="0">
              <a:buClr>
                <a:srgbClr val="7889FB"/>
              </a:buClr>
              <a:buNone/>
            </a:pPr>
            <a:r>
              <a:rPr lang="en-US"/>
              <a:t>DATE Future</a:t>
            </a:r>
            <a:endParaRPr/>
          </a:p>
        </p:txBody>
      </p:sp>
      <p:sp>
        <p:nvSpPr>
          <p:cNvPr id="527" name="Google Shape;527;p97"/>
          <p:cNvSpPr txBox="1">
            <a:spLocks noGrp="1"/>
          </p:cNvSpPr>
          <p:nvPr>
            <p:ph type="body" idx="1"/>
          </p:nvPr>
        </p:nvSpPr>
        <p:spPr>
          <a:xfrm>
            <a:off x="2209800" y="1371600"/>
            <a:ext cx="82296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indent="0">
              <a:buSzPts val="2400"/>
            </a:pPr>
            <a:r>
              <a:rPr lang="en-US"/>
              <a:t>Focused on locations where significant local support and/or sponsorship is available.</a:t>
            </a:r>
            <a:endParaRPr sz="1800"/>
          </a:p>
          <a:p>
            <a:pPr marL="0" indent="0">
              <a:buNone/>
            </a:pPr>
            <a:endParaRPr sz="1800"/>
          </a:p>
          <a:p>
            <a:pPr marL="0" indent="0">
              <a:buSzPts val="2400"/>
            </a:pPr>
            <a:r>
              <a:rPr lang="en-US"/>
              <a:t>Continued strength in technical program.</a:t>
            </a:r>
            <a:endParaRPr sz="1800"/>
          </a:p>
          <a:p>
            <a:pPr marL="0" indent="0">
              <a:buNone/>
            </a:pPr>
            <a:endParaRPr sz="1800"/>
          </a:p>
          <a:p>
            <a:pPr marL="0" indent="0">
              <a:buSzPts val="2400"/>
            </a:pPr>
            <a:r>
              <a:rPr lang="en-US"/>
              <a:t>Separate finances for exhibit and technical program.</a:t>
            </a:r>
            <a:endParaRPr sz="1800"/>
          </a:p>
        </p:txBody>
      </p:sp>
      <p:sp>
        <p:nvSpPr>
          <p:cNvPr id="528" name="Google Shape;528;p97"/>
          <p:cNvSpPr txBox="1"/>
          <p:nvPr/>
        </p:nvSpPr>
        <p:spPr>
          <a:xfrm>
            <a:off x="1524000" y="1"/>
            <a:ext cx="9156700" cy="433387"/>
          </a:xfrm>
          <a:prstGeom prst="rect">
            <a:avLst/>
          </a:prstGeom>
          <a:solidFill>
            <a:schemeClr val="accent1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529" name="Google Shape;529;p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93187" y="0"/>
            <a:ext cx="1674812" cy="43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77"/>
          <p:cNvSpPr txBox="1">
            <a:spLocks noGrp="1"/>
          </p:cNvSpPr>
          <p:nvPr>
            <p:ph type="title"/>
          </p:nvPr>
        </p:nvSpPr>
        <p:spPr>
          <a:xfrm>
            <a:off x="1677988" y="482601"/>
            <a:ext cx="8245475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indent="0">
              <a:buClr>
                <a:srgbClr val="7889FB"/>
              </a:buClr>
              <a:buNone/>
            </a:pPr>
            <a:r>
              <a:rPr lang="en-US"/>
              <a:t>Finance “Health” of CEDA Conferences</a:t>
            </a:r>
            <a:endParaRPr/>
          </a:p>
        </p:txBody>
      </p:sp>
      <p:sp>
        <p:nvSpPr>
          <p:cNvPr id="336" name="Google Shape;336;p77"/>
          <p:cNvSpPr txBox="1"/>
          <p:nvPr/>
        </p:nvSpPr>
        <p:spPr>
          <a:xfrm>
            <a:off x="1524000" y="1"/>
            <a:ext cx="9156700" cy="433387"/>
          </a:xfrm>
          <a:prstGeom prst="rect">
            <a:avLst/>
          </a:prstGeom>
          <a:solidFill>
            <a:schemeClr val="accent1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337" name="Google Shape;337;p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93187" y="0"/>
            <a:ext cx="1674812" cy="438150"/>
          </a:xfrm>
          <a:prstGeom prst="rect">
            <a:avLst/>
          </a:prstGeom>
          <a:noFill/>
          <a:ln>
            <a:noFill/>
          </a:ln>
        </p:spPr>
      </p:pic>
      <p:sp>
        <p:nvSpPr>
          <p:cNvPr id="338" name="Google Shape;338;p77"/>
          <p:cNvSpPr txBox="1"/>
          <p:nvPr/>
        </p:nvSpPr>
        <p:spPr>
          <a:xfrm>
            <a:off x="1739900" y="1050925"/>
            <a:ext cx="8850312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228600">
              <a:spcBef>
                <a:spcPts val="1000"/>
              </a:spcBef>
              <a:buClr>
                <a:srgbClr val="2DB6B3"/>
              </a:buClr>
              <a:buSzPts val="2000"/>
              <a:buFont typeface="Arial"/>
              <a:buChar char="■"/>
            </a:pPr>
            <a:r>
              <a:rPr lang="en-US" sz="20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Conferences projections look stable and healthy</a:t>
            </a: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90500" lvl="1" indent="228600">
              <a:buClr>
                <a:srgbClr val="2DB6B3"/>
              </a:buClr>
              <a:buSzPts val="1200"/>
              <a:buFont typeface="Arial"/>
              <a:buChar char="●"/>
            </a:pPr>
            <a:r>
              <a:rPr lang="en-US" sz="2000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IEEE has confirmed our initial projections for 2012 and contacts with organizers show similar trends in 2013</a:t>
            </a: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90500" lvl="1" indent="228600">
              <a:buClr>
                <a:srgbClr val="2DB6B3"/>
              </a:buClr>
              <a:buSzPts val="1200"/>
              <a:buFont typeface="Arial"/>
              <a:buChar char="●"/>
            </a:pPr>
            <a:r>
              <a:rPr lang="en-US" sz="2000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Main income is always DAC and now DATE is the second one </a:t>
            </a: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</a:pP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</a:pP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39" name="Google Shape;339;p77"/>
          <p:cNvGraphicFramePr/>
          <p:nvPr/>
        </p:nvGraphicFramePr>
        <p:xfrm>
          <a:off x="1993900" y="2562226"/>
          <a:ext cx="8221600" cy="423666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219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2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3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3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3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270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</a:rPr>
                        <a:t>Year: 2013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</a:rPr>
                        <a:t>% Sponsor 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2013 Conference Budget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Society Share of Conference Budget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solidFill>
                            <a:srgbClr val="000000"/>
                          </a:solidFill>
                        </a:rPr>
                        <a:t>Conference Name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solidFill>
                            <a:srgbClr val="000000"/>
                          </a:solidFill>
                        </a:rPr>
                        <a:t>Revenue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solidFill>
                            <a:srgbClr val="000000"/>
                          </a:solidFill>
                        </a:rPr>
                        <a:t>Expense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solidFill>
                            <a:srgbClr val="000000"/>
                          </a:solidFill>
                        </a:rPr>
                        <a:t>Net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solidFill>
                            <a:srgbClr val="000000"/>
                          </a:solidFill>
                        </a:rPr>
                        <a:t>Revenue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solidFill>
                            <a:srgbClr val="000000"/>
                          </a:solidFill>
                        </a:rPr>
                        <a:t>Expense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solidFill>
                            <a:srgbClr val="000000"/>
                          </a:solidFill>
                        </a:rPr>
                        <a:t>Net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2013 Design, Automation &amp; Test in Europe Conference &amp; Exhibition (DATE 2013)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26.5%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990,000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920,000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          70,000 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        261,855 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        243,340 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B050"/>
                          </a:solidFill>
                        </a:rPr>
                        <a:t>          18,515 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2013 50th ACM/EDAC/IEEE Design Automation Conference (DAC)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33.3%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3,604,097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3,238,375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        365,722 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     1,201,246 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     1,079,350 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B050"/>
                          </a:solidFill>
                        </a:rPr>
                        <a:t>        121,895 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2013 Seventh IEEE/ACM International Symposium on Networks-on-Chip (NoCS)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40.0%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68,100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53,000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          15,100 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          27,240 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          21,200 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            6,040 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2013 12th International Forum on Embedded MPSoC and Multicore (MPSoC)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33.0%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85,000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85,000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                 -   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          28,050 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          28,050 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                 -   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2013 10th IEEE/ACM International Conference on Formal Methods and Models for Codesign (MEMOCODE 2012)                                                                                                                                                                                                       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15.0%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17,500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15,200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            2,300 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            2,625 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            2,280 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              345 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2013 IEEE/IFIP 20th International Conference on VLSI and System-on-Chip (VLSI-SoC)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25.0%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89,000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85,000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            4,000 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          22,250 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          21,250 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            1,000 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2013 8th Embedded Systems Week (ESWeek)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10.0%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221,800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210,000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          11,800 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          22,180 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          21,000 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            1,180 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2013 IEEE Computer-Aided Network Design Workshop (CANDE)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100.0%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0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0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                 -   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                 -   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                 -   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                 -   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9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2013 IEEE/ACM International Conference on Computer-Aided Design (ICCAD)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66.7%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212,000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201,000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          11,000 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        141,404 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        134,067 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            7,337 </a:t>
                      </a:r>
                      <a:endParaRPr/>
                    </a:p>
                  </a:txBody>
                  <a:tcPr marL="0" marR="0" marT="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78"/>
          <p:cNvSpPr txBox="1">
            <a:spLocks noGrp="1"/>
          </p:cNvSpPr>
          <p:nvPr>
            <p:ph type="title"/>
          </p:nvPr>
        </p:nvSpPr>
        <p:spPr>
          <a:xfrm>
            <a:off x="1676400" y="482601"/>
            <a:ext cx="9004300" cy="574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indent="0">
              <a:buClr>
                <a:srgbClr val="7889FB"/>
              </a:buClr>
              <a:buNone/>
            </a:pPr>
            <a:r>
              <a:rPr lang="en-US" sz="2800"/>
              <a:t>Technically Sponsored Conferences/Workshops</a:t>
            </a:r>
            <a:endParaRPr/>
          </a:p>
        </p:txBody>
      </p:sp>
      <p:graphicFrame>
        <p:nvGraphicFramePr>
          <p:cNvPr id="345" name="Google Shape;345;p78"/>
          <p:cNvGraphicFramePr/>
          <p:nvPr/>
        </p:nvGraphicFramePr>
        <p:xfrm>
          <a:off x="1758950" y="2460625"/>
          <a:ext cx="8813800" cy="40877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67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34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FFFFFF"/>
                          </a:solidFill>
                        </a:rPr>
                        <a:t>Conference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FFFFFF"/>
                          </a:solidFill>
                        </a:rPr>
                        <a:t>Title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</a:rPr>
                        <a:t>ASP-DAC 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</a:rPr>
                        <a:t>Asia and South Pacific Design Automation Conference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</a:rPr>
                        <a:t>ESLSyn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</a:rPr>
                        <a:t>Electronic System Level Synthesis Conference 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</a:rPr>
                        <a:t>FMCAD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</a:rPr>
                        <a:t>Formal Methods in Computer-Aided Design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</a:rPr>
                        <a:t>GLS-VLSI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</a:rPr>
                        <a:t>Great Lakes Symposium on Very Large Scale Integration 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</a:rPr>
                        <a:t>Nano-Net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</a:rPr>
                        <a:t>International Conference on Nano-Networks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</a:rPr>
                        <a:t>PATMOS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</a:rPr>
                        <a:t>Workshop on Power and Timing Modeling, Optimization and Simulation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7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</a:rPr>
                        <a:t>SMACD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</a:rPr>
                        <a:t>International Conference on Synthesis, Modeling, Analysis and Simulation Methods and Applications to Circuit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</a:rPr>
                        <a:t>VARI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</a:rPr>
                        <a:t>Workshop on CMOS Variability 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</a:rPr>
                        <a:t>VLSIDesign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</a:rPr>
                        <a:t>International Conference on VLSI Design 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46" name="Google Shape;346;p78"/>
          <p:cNvSpPr txBox="1"/>
          <p:nvPr/>
        </p:nvSpPr>
        <p:spPr>
          <a:xfrm>
            <a:off x="1524000" y="1"/>
            <a:ext cx="9156700" cy="433387"/>
          </a:xfrm>
          <a:prstGeom prst="rect">
            <a:avLst/>
          </a:prstGeom>
          <a:solidFill>
            <a:schemeClr val="accent1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347" name="Google Shape;347;p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93187" y="0"/>
            <a:ext cx="1674812" cy="438150"/>
          </a:xfrm>
          <a:prstGeom prst="rect">
            <a:avLst/>
          </a:prstGeom>
          <a:noFill/>
          <a:ln>
            <a:noFill/>
          </a:ln>
        </p:spPr>
      </p:pic>
      <p:sp>
        <p:nvSpPr>
          <p:cNvPr id="348" name="Google Shape;348;p78"/>
          <p:cNvSpPr txBox="1"/>
          <p:nvPr/>
        </p:nvSpPr>
        <p:spPr>
          <a:xfrm>
            <a:off x="1739900" y="1050925"/>
            <a:ext cx="8850312" cy="1263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228600">
              <a:lnSpc>
                <a:spcPct val="80000"/>
              </a:lnSpc>
              <a:spcBef>
                <a:spcPts val="1000"/>
              </a:spcBef>
              <a:buClr>
                <a:srgbClr val="2DB6B3"/>
              </a:buClr>
              <a:buSzPts val="1900"/>
              <a:buFont typeface="Arial"/>
              <a:buChar char="■"/>
            </a:pPr>
            <a:r>
              <a:rPr lang="en-US" sz="19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 events, growth in different areas (formal methods, modeling, etc.)</a:t>
            </a: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90500" lvl="1" indent="228600">
              <a:lnSpc>
                <a:spcPct val="80000"/>
              </a:lnSpc>
              <a:buClr>
                <a:srgbClr val="2DB6B3"/>
              </a:buClr>
              <a:buSzPts val="1150"/>
              <a:buFont typeface="Arial"/>
              <a:buChar char="●"/>
            </a:pPr>
            <a:r>
              <a:rPr lang="en-US" sz="1900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Complicated to have consistent applications (different info from each organizers, unclear what to provide to CEDA, etc.)</a:t>
            </a: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90500" lvl="1" indent="228600">
              <a:lnSpc>
                <a:spcPct val="80000"/>
              </a:lnSpc>
              <a:buClr>
                <a:srgbClr val="2DB6B3"/>
              </a:buClr>
              <a:buSzPts val="1150"/>
              <a:buFont typeface="Arial"/>
              <a:buChar char="●"/>
            </a:pPr>
            <a:r>
              <a:rPr lang="en-US" sz="1900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template form was created to help organizers (and CEDA to evaluate!)</a:t>
            </a: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79"/>
          <p:cNvSpPr txBox="1">
            <a:spLocks noGrp="1"/>
          </p:cNvSpPr>
          <p:nvPr>
            <p:ph type="ctrTitle"/>
          </p:nvPr>
        </p:nvSpPr>
        <p:spPr>
          <a:xfrm>
            <a:off x="1612900" y="2644776"/>
            <a:ext cx="9055100" cy="1012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indent="0">
              <a:buClr>
                <a:srgbClr val="7889FB"/>
              </a:buClr>
              <a:buNone/>
            </a:pPr>
            <a:r>
              <a:rPr lang="en-US"/>
              <a:t>Technical Sponsorship Request</a:t>
            </a:r>
            <a:endParaRPr/>
          </a:p>
        </p:txBody>
      </p:sp>
      <p:sp>
        <p:nvSpPr>
          <p:cNvPr id="354" name="Google Shape;354;p79"/>
          <p:cNvSpPr txBox="1"/>
          <p:nvPr/>
        </p:nvSpPr>
        <p:spPr>
          <a:xfrm>
            <a:off x="3200400" y="6477001"/>
            <a:ext cx="6096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r>
              <a:rPr lang="en-US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CEDA Technical Sponsorship Request Form (2012)</a:t>
            </a: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Google Shape;355;p79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74676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algn="l"/>
            <a:r>
              <a:rPr lang="en-US" sz="2000"/>
              <a:t>Conference Name:					</a:t>
            </a:r>
            <a:endParaRPr sz="2000"/>
          </a:p>
          <a:p>
            <a:pPr algn="l"/>
            <a:r>
              <a:rPr lang="en-US" sz="2000"/>
              <a:t>Sponsorship Year:						</a:t>
            </a:r>
            <a:endParaRPr sz="2000"/>
          </a:p>
          <a:p>
            <a:pPr algn="l"/>
            <a:r>
              <a:rPr lang="en-US" sz="2000"/>
              <a:t>Conference website:						</a:t>
            </a:r>
            <a:endParaRPr sz="2000"/>
          </a:p>
          <a:p>
            <a:pPr algn="l"/>
            <a:r>
              <a:rPr lang="en-US" sz="2000"/>
              <a:t>Contact Name:							</a:t>
            </a:r>
            <a:endParaRPr sz="2000"/>
          </a:p>
          <a:p>
            <a:pPr algn="l"/>
            <a:r>
              <a:rPr lang="en-US" sz="2000"/>
              <a:t>Contact E-mail:	</a:t>
            </a:r>
            <a:endParaRPr sz="2000"/>
          </a:p>
        </p:txBody>
      </p:sp>
      <p:pic>
        <p:nvPicPr>
          <p:cNvPr id="356" name="Google Shape;356;p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38400" y="427037"/>
            <a:ext cx="7391400" cy="1935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80"/>
          <p:cNvSpPr txBox="1">
            <a:spLocks noGrp="1"/>
          </p:cNvSpPr>
          <p:nvPr>
            <p:ph type="title"/>
          </p:nvPr>
        </p:nvSpPr>
        <p:spPr>
          <a:xfrm>
            <a:off x="1677988" y="0"/>
            <a:ext cx="8245475" cy="1370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indent="0">
              <a:buClr>
                <a:srgbClr val="7889FB"/>
              </a:buClr>
              <a:buNone/>
            </a:pPr>
            <a:r>
              <a:rPr lang="en-US"/>
              <a:t>Description of Conference</a:t>
            </a:r>
            <a:endParaRPr/>
          </a:p>
        </p:txBody>
      </p:sp>
      <p:sp>
        <p:nvSpPr>
          <p:cNvPr id="362" name="Google Shape;362;p80"/>
          <p:cNvSpPr txBox="1">
            <a:spLocks noGrp="1"/>
          </p:cNvSpPr>
          <p:nvPr>
            <p:ph type="body" idx="1"/>
          </p:nvPr>
        </p:nvSpPr>
        <p:spPr>
          <a:xfrm>
            <a:off x="2209801" y="1776413"/>
            <a:ext cx="7775575" cy="508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indent="0">
              <a:buClr>
                <a:schemeClr val="dk1"/>
              </a:buClr>
              <a:buNone/>
            </a:pPr>
            <a:r>
              <a:rPr lang="en-US" sz="1800"/>
              <a:t>Is the conference currently indexed in IEEE Xplore:			Yes		No</a:t>
            </a:r>
            <a:endParaRPr sz="1800"/>
          </a:p>
          <a:p>
            <a:pPr marL="0" indent="0">
              <a:buClr>
                <a:schemeClr val="dk1"/>
              </a:buClr>
              <a:buNone/>
            </a:pPr>
            <a:r>
              <a:rPr lang="en-US" sz="1800"/>
              <a:t>Does the conference maintain a public archive of its papers:	Yes		No</a:t>
            </a:r>
            <a:endParaRPr sz="1800"/>
          </a:p>
          <a:p>
            <a:pPr marL="0" indent="0">
              <a:buClr>
                <a:schemeClr val="dk1"/>
              </a:buClr>
              <a:buNone/>
            </a:pPr>
            <a:r>
              <a:rPr lang="en-US" sz="1800"/>
              <a:t>Approximate breakdown of academic/industrial attendance:	50%		50%</a:t>
            </a:r>
            <a:br>
              <a:rPr lang="en-US" sz="1800"/>
            </a:br>
            <a:r>
              <a:rPr lang="en-US" sz="1800"/>
              <a:t>Approximate breakdown of local/international attendance:		50%		50%</a:t>
            </a:r>
            <a:endParaRPr sz="1800"/>
          </a:p>
          <a:p>
            <a:pPr marL="0" indent="0">
              <a:buNone/>
            </a:pPr>
            <a:endParaRPr sz="1800"/>
          </a:p>
          <a:p>
            <a:pPr marL="0" indent="0">
              <a:buClr>
                <a:schemeClr val="dk1"/>
              </a:buClr>
              <a:buNone/>
            </a:pPr>
            <a:r>
              <a:rPr lang="en-US" sz="1600" b="1"/>
              <a:t>Provide a 1-paragraph overview of the conference</a:t>
            </a:r>
            <a:r>
              <a:rPr lang="en-US" sz="1600"/>
              <a:t>                                                                                           (Please </a:t>
            </a:r>
            <a:r>
              <a:rPr lang="en-US" sz="1600" b="1" i="1"/>
              <a:t>point out features that link this conference to the EDA community and CEDA</a:t>
            </a:r>
            <a:r>
              <a:rPr lang="en-US" sz="1600"/>
              <a:t>, and show the strategic importance of the conference area of interest)</a:t>
            </a:r>
            <a:endParaRPr sz="1800"/>
          </a:p>
          <a:p>
            <a:pPr marL="0" indent="0">
              <a:buNone/>
            </a:pPr>
            <a:endParaRPr sz="1800"/>
          </a:p>
        </p:txBody>
      </p:sp>
      <p:sp>
        <p:nvSpPr>
          <p:cNvPr id="363" name="Google Shape;363;p80"/>
          <p:cNvSpPr txBox="1"/>
          <p:nvPr/>
        </p:nvSpPr>
        <p:spPr>
          <a:xfrm>
            <a:off x="3200400" y="6477001"/>
            <a:ext cx="6096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r>
              <a:rPr lang="en-US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CEDA Technical Sponsorship Request Form (2012)</a:t>
            </a: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81"/>
          <p:cNvSpPr txBox="1">
            <a:spLocks noGrp="1"/>
          </p:cNvSpPr>
          <p:nvPr>
            <p:ph type="title"/>
          </p:nvPr>
        </p:nvSpPr>
        <p:spPr>
          <a:xfrm>
            <a:off x="1677988" y="0"/>
            <a:ext cx="8245475" cy="1370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indent="0">
              <a:buClr>
                <a:srgbClr val="7889FB"/>
              </a:buClr>
              <a:buNone/>
            </a:pPr>
            <a:r>
              <a:rPr lang="en-US"/>
              <a:t>Sponsorship of Conference</a:t>
            </a:r>
            <a:endParaRPr/>
          </a:p>
        </p:txBody>
      </p:sp>
      <p:sp>
        <p:nvSpPr>
          <p:cNvPr id="369" name="Google Shape;369;p81"/>
          <p:cNvSpPr txBox="1">
            <a:spLocks noGrp="1"/>
          </p:cNvSpPr>
          <p:nvPr>
            <p:ph type="body" idx="1"/>
          </p:nvPr>
        </p:nvSpPr>
        <p:spPr>
          <a:xfrm>
            <a:off x="2209801" y="1776413"/>
            <a:ext cx="7775575" cy="508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indent="0">
              <a:buClr>
                <a:schemeClr val="dk1"/>
              </a:buClr>
              <a:buNone/>
            </a:pPr>
            <a:r>
              <a:rPr lang="en-US" sz="1800"/>
              <a:t>Provide a list of current financial and technical sponsors. Please include percentages for financial sponsors.</a:t>
            </a:r>
            <a:endParaRPr sz="1800"/>
          </a:p>
        </p:txBody>
      </p:sp>
      <p:sp>
        <p:nvSpPr>
          <p:cNvPr id="370" name="Google Shape;370;p81"/>
          <p:cNvSpPr txBox="1"/>
          <p:nvPr/>
        </p:nvSpPr>
        <p:spPr>
          <a:xfrm>
            <a:off x="3200400" y="6477001"/>
            <a:ext cx="6096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r>
              <a:rPr lang="en-US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CEDA Technical Sponsorship Request Form (</a:t>
            </a:r>
            <a:r>
              <a:rPr lang="en-US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2012)</a:t>
            </a: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71" name="Google Shape;371;p81"/>
          <p:cNvGraphicFramePr/>
          <p:nvPr/>
        </p:nvGraphicFramePr>
        <p:xfrm>
          <a:off x="1981200" y="1409701"/>
          <a:ext cx="8534400" cy="496882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84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3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FFFFFF"/>
                          </a:solidFill>
                        </a:rPr>
                        <a:t>Organization 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FFFFFF"/>
                          </a:solidFill>
                        </a:rPr>
                        <a:t>Type of Sponsorship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FFFFFF"/>
                          </a:solidFill>
                        </a:rPr>
                        <a:t>% of total Conference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8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9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9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8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9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82"/>
          <p:cNvSpPr txBox="1">
            <a:spLocks noGrp="1"/>
          </p:cNvSpPr>
          <p:nvPr>
            <p:ph type="title"/>
          </p:nvPr>
        </p:nvSpPr>
        <p:spPr>
          <a:xfrm>
            <a:off x="1677988" y="0"/>
            <a:ext cx="8245475" cy="1370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indent="0">
              <a:buClr>
                <a:srgbClr val="7889FB"/>
              </a:buClr>
              <a:buNone/>
            </a:pPr>
            <a:r>
              <a:rPr lang="en-US"/>
              <a:t>History of Conference</a:t>
            </a:r>
            <a:endParaRPr/>
          </a:p>
        </p:txBody>
      </p:sp>
      <p:sp>
        <p:nvSpPr>
          <p:cNvPr id="377" name="Google Shape;377;p82"/>
          <p:cNvSpPr txBox="1">
            <a:spLocks noGrp="1"/>
          </p:cNvSpPr>
          <p:nvPr>
            <p:ph type="body" idx="1"/>
          </p:nvPr>
        </p:nvSpPr>
        <p:spPr>
          <a:xfrm>
            <a:off x="2209801" y="1776413"/>
            <a:ext cx="7775575" cy="508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indent="0">
              <a:buClr>
                <a:schemeClr val="dk1"/>
              </a:buClr>
              <a:buNone/>
            </a:pPr>
            <a:r>
              <a:rPr lang="en-US" sz="1800"/>
              <a:t>Fill as much of the this table as you can.</a:t>
            </a:r>
            <a:endParaRPr sz="1800"/>
          </a:p>
        </p:txBody>
      </p:sp>
      <p:sp>
        <p:nvSpPr>
          <p:cNvPr id="378" name="Google Shape;378;p82"/>
          <p:cNvSpPr txBox="1"/>
          <p:nvPr/>
        </p:nvSpPr>
        <p:spPr>
          <a:xfrm>
            <a:off x="3200400" y="6477001"/>
            <a:ext cx="6096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r>
              <a:rPr lang="en-US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CEDA Technical Sponsorship Request Form (</a:t>
            </a:r>
            <a:r>
              <a:rPr lang="en-US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2012)</a:t>
            </a: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79" name="Google Shape;379;p82"/>
          <p:cNvGraphicFramePr/>
          <p:nvPr/>
        </p:nvGraphicFramePr>
        <p:xfrm>
          <a:off x="1981200" y="1524001"/>
          <a:ext cx="8534400" cy="492757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55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FFFFFF"/>
                          </a:solidFill>
                        </a:rPr>
                        <a:t>Place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FFFFFF"/>
                          </a:solidFill>
                        </a:rPr>
                        <a:t>Attendance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FFFFFF"/>
                          </a:solidFill>
                        </a:rPr>
                        <a:t>Submitted Papers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FFFFFF"/>
                          </a:solidFill>
                        </a:rPr>
                        <a:t>Accepted Papers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FFFFFF"/>
                          </a:solidFill>
                        </a:rPr>
                        <a:t>Budget Total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FFFFFF"/>
                          </a:solidFill>
                        </a:rPr>
                        <a:t>Final Surplus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2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</a:rPr>
                        <a:t>Most recent</a:t>
                      </a:r>
                      <a:endParaRPr sz="1400">
                        <a:solidFill>
                          <a:srgbClr val="000000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</a:rPr>
                        <a:t>(e.g. 2011)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3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</a:rPr>
                        <a:t>Previous</a:t>
                      </a:r>
                      <a:endParaRPr sz="1400">
                        <a:solidFill>
                          <a:srgbClr val="000000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</a:rPr>
                        <a:t>(e.g. 2010)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2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</a:rPr>
                        <a:t>Previous</a:t>
                      </a:r>
                      <a:endParaRPr sz="1400">
                        <a:solidFill>
                          <a:srgbClr val="000000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</a:rPr>
                        <a:t>(e.g. 2009)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3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</a:rPr>
                        <a:t>Previous</a:t>
                      </a:r>
                      <a:endParaRPr sz="1400">
                        <a:solidFill>
                          <a:srgbClr val="000000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</a:rPr>
                        <a:t>(e.g. 2008)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83"/>
          <p:cNvSpPr txBox="1">
            <a:spLocks noGrp="1"/>
          </p:cNvSpPr>
          <p:nvPr>
            <p:ph type="title"/>
          </p:nvPr>
        </p:nvSpPr>
        <p:spPr>
          <a:xfrm>
            <a:off x="1677987" y="457201"/>
            <a:ext cx="8990012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indent="0">
              <a:buClr>
                <a:srgbClr val="7889FB"/>
              </a:buClr>
              <a:buNone/>
            </a:pPr>
            <a:r>
              <a:rPr lang="en-US"/>
              <a:t>CEDA Conference Status Report First Conferences unclosed – status (May 2012)</a:t>
            </a:r>
            <a:endParaRPr/>
          </a:p>
        </p:txBody>
      </p:sp>
      <p:sp>
        <p:nvSpPr>
          <p:cNvPr id="385" name="Google Shape;385;p83"/>
          <p:cNvSpPr txBox="1">
            <a:spLocks noGrp="1"/>
          </p:cNvSpPr>
          <p:nvPr>
            <p:ph type="body" idx="1"/>
          </p:nvPr>
        </p:nvSpPr>
        <p:spPr>
          <a:xfrm>
            <a:off x="1739900" y="1143000"/>
            <a:ext cx="8928100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indent="0">
              <a:buSzPts val="2200"/>
            </a:pPr>
            <a:r>
              <a:rPr lang="en-US" sz="2200"/>
              <a:t>Only five CEDA sponsored conferences still open at present </a:t>
            </a:r>
            <a:endParaRPr sz="1800"/>
          </a:p>
          <a:p>
            <a:pPr marL="0" lvl="1" indent="0">
              <a:buSzPts val="1200"/>
            </a:pPr>
            <a:r>
              <a:rPr lang="en-US" sz="2000"/>
              <a:t>Thanks to Gi-Joon Nam</a:t>
            </a:r>
            <a:endParaRPr sz="1800"/>
          </a:p>
          <a:p>
            <a:pPr marL="0" indent="0">
              <a:buNone/>
            </a:pPr>
            <a:endParaRPr sz="1800"/>
          </a:p>
          <a:p>
            <a:pPr marL="0" indent="0">
              <a:buSzPts val="2200"/>
            </a:pPr>
            <a:r>
              <a:rPr lang="en-US" sz="2200"/>
              <a:t>MEMOCODE 2011: concluded nine months ago.</a:t>
            </a:r>
            <a:endParaRPr sz="1800"/>
          </a:p>
          <a:p>
            <a:pPr marL="0" lvl="1" indent="0">
              <a:buSzPts val="1200"/>
            </a:pPr>
            <a:r>
              <a:rPr lang="en-US" sz="2000"/>
              <a:t>General chair contact details unknown </a:t>
            </a:r>
            <a:endParaRPr sz="1800"/>
          </a:p>
          <a:p>
            <a:pPr marL="0" indent="0">
              <a:spcBef>
                <a:spcPts val="0"/>
              </a:spcBef>
              <a:buSzPts val="2200"/>
            </a:pPr>
            <a:r>
              <a:rPr lang="en-US" sz="2200"/>
              <a:t>VLSI-SoC 2011 and ESWeek 2011: concluded six months ago. </a:t>
            </a:r>
            <a:endParaRPr sz="1800"/>
          </a:p>
          <a:p>
            <a:pPr marL="0" indent="0">
              <a:spcBef>
                <a:spcPts val="0"/>
              </a:spcBef>
              <a:buSzPts val="2200"/>
            </a:pPr>
            <a:r>
              <a:rPr lang="en-US" sz="2200"/>
              <a:t>ICCAD 2011 and CANDE 2011: concluded five months ago.</a:t>
            </a:r>
            <a:endParaRPr sz="1800"/>
          </a:p>
          <a:p>
            <a:pPr marL="0" indent="0">
              <a:buNone/>
            </a:pPr>
            <a:endParaRPr sz="1800"/>
          </a:p>
        </p:txBody>
      </p:sp>
      <p:sp>
        <p:nvSpPr>
          <p:cNvPr id="386" name="Google Shape;386;p83"/>
          <p:cNvSpPr txBox="1"/>
          <p:nvPr/>
        </p:nvSpPr>
        <p:spPr>
          <a:xfrm>
            <a:off x="1524000" y="1"/>
            <a:ext cx="9156700" cy="433387"/>
          </a:xfrm>
          <a:prstGeom prst="rect">
            <a:avLst/>
          </a:prstGeom>
          <a:solidFill>
            <a:schemeClr val="accent1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387" name="Google Shape;387;p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93187" y="0"/>
            <a:ext cx="1674812" cy="438150"/>
          </a:xfrm>
          <a:prstGeom prst="rect">
            <a:avLst/>
          </a:prstGeom>
          <a:noFill/>
          <a:ln>
            <a:noFill/>
          </a:ln>
        </p:spPr>
      </p:pic>
      <p:sp>
        <p:nvSpPr>
          <p:cNvPr id="388" name="Google Shape;388;p83"/>
          <p:cNvSpPr txBox="1"/>
          <p:nvPr/>
        </p:nvSpPr>
        <p:spPr>
          <a:xfrm>
            <a:off x="2247900" y="5194300"/>
            <a:ext cx="7581900" cy="952500"/>
          </a:xfrm>
          <a:prstGeom prst="rect">
            <a:avLst/>
          </a:prstGeom>
          <a:solidFill>
            <a:srgbClr val="FFC000"/>
          </a:solidFill>
          <a:ln w="2540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rgbClr val="000000"/>
              </a:buClr>
            </a:pPr>
            <a:r>
              <a:rPr lang="en-US" sz="28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 fees charged to CEDA if closed within 12 months from </a:t>
            </a:r>
            <a:r>
              <a:rPr lang="en-US" sz="2800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conclusion, no charge now</a:t>
            </a: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RC">
  <a:themeElements>
    <a:clrScheme name="SRC 13">
      <a:dk1>
        <a:srgbClr val="003562"/>
      </a:dk1>
      <a:lt1>
        <a:srgbClr val="FFFFFF"/>
      </a:lt1>
      <a:dk2>
        <a:srgbClr val="003562"/>
      </a:dk2>
      <a:lt2>
        <a:srgbClr val="6D7FA7"/>
      </a:lt2>
      <a:accent1>
        <a:srgbClr val="D2D8E4"/>
      </a:accent1>
      <a:accent2>
        <a:srgbClr val="E51837"/>
      </a:accent2>
      <a:accent3>
        <a:srgbClr val="FFFFFF"/>
      </a:accent3>
      <a:accent4>
        <a:srgbClr val="002C53"/>
      </a:accent4>
      <a:accent5>
        <a:srgbClr val="E5E9EF"/>
      </a:accent5>
      <a:accent6>
        <a:srgbClr val="CF1531"/>
      </a:accent6>
      <a:hlink>
        <a:srgbClr val="0066FF"/>
      </a:hlink>
      <a:folHlink>
        <a:srgbClr val="0066FF"/>
      </a:folHlink>
    </a:clrScheme>
    <a:fontScheme name="SR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R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3">
        <a:dk1>
          <a:srgbClr val="003562"/>
        </a:dk1>
        <a:lt1>
          <a:srgbClr val="FFFFFF"/>
        </a:lt1>
        <a:dk2>
          <a:srgbClr val="003562"/>
        </a:dk2>
        <a:lt2>
          <a:srgbClr val="6D7FA7"/>
        </a:lt2>
        <a:accent1>
          <a:srgbClr val="D2D8E4"/>
        </a:accent1>
        <a:accent2>
          <a:srgbClr val="E51837"/>
        </a:accent2>
        <a:accent3>
          <a:srgbClr val="FFFFFF"/>
        </a:accent3>
        <a:accent4>
          <a:srgbClr val="002C53"/>
        </a:accent4>
        <a:accent5>
          <a:srgbClr val="E5E9EF"/>
        </a:accent5>
        <a:accent6>
          <a:srgbClr val="CF1531"/>
        </a:accent6>
        <a:hlink>
          <a:srgbClr val="0066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ue Pearl DeLuxe">
  <a:themeElements>
    <a:clrScheme name="1_Blue Pearl DeLuxe 1">
      <a:dk1>
        <a:srgbClr val="000000"/>
      </a:dk1>
      <a:lt1>
        <a:srgbClr val="FFFFFF"/>
      </a:lt1>
      <a:dk2>
        <a:srgbClr val="7889FB"/>
      </a:dk2>
      <a:lt2>
        <a:srgbClr val="808080"/>
      </a:lt2>
      <a:accent1>
        <a:srgbClr val="7889FB"/>
      </a:accent1>
      <a:accent2>
        <a:srgbClr val="2DB6B3"/>
      </a:accent2>
      <a:accent3>
        <a:srgbClr val="FFFFFF"/>
      </a:accent3>
      <a:accent4>
        <a:srgbClr val="000000"/>
      </a:accent4>
      <a:accent5>
        <a:srgbClr val="BEC4FD"/>
      </a:accent5>
      <a:accent6>
        <a:srgbClr val="28A5A2"/>
      </a:accent6>
      <a:hlink>
        <a:srgbClr val="C0C0C0"/>
      </a:hlink>
      <a:folHlink>
        <a:srgbClr val="D18213"/>
      </a:folHlink>
    </a:clrScheme>
    <a:fontScheme name="1_Blue Pearl DeLux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lnDef>
  </a:objectDefaults>
  <a:extraClrSchemeLst>
    <a:extraClrScheme>
      <a:clrScheme name="1_Blue Pearl DeLuxe 1">
        <a:dk1>
          <a:srgbClr val="000000"/>
        </a:dk1>
        <a:lt1>
          <a:srgbClr val="FFFFFF"/>
        </a:lt1>
        <a:dk2>
          <a:srgbClr val="7889FB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earl DeLuxe 2">
        <a:dk1>
          <a:srgbClr val="808080"/>
        </a:dk1>
        <a:lt1>
          <a:srgbClr val="FFFFFF"/>
        </a:lt1>
        <a:dk2>
          <a:srgbClr val="000000"/>
        </a:dk2>
        <a:lt2>
          <a:srgbClr val="CCCCFF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ustom">
  <a:themeElements>
    <a:clrScheme name="Default - Title and Content 1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000FF"/>
      </a:accent1>
      <a:accent2>
        <a:srgbClr val="333399"/>
      </a:accent2>
      <a:accent3>
        <a:srgbClr val="FFFFFF"/>
      </a:accent3>
      <a:accent4>
        <a:srgbClr val="0000FF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1635</Words>
  <Application>Microsoft Office PowerPoint</Application>
  <PresentationFormat>Widescreen</PresentationFormat>
  <Paragraphs>367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Arial</vt:lpstr>
      <vt:lpstr>Calibri</vt:lpstr>
      <vt:lpstr>Calibri Light</vt:lpstr>
      <vt:lpstr>Tahoma</vt:lpstr>
      <vt:lpstr>Times New Roman</vt:lpstr>
      <vt:lpstr>Wingdings</vt:lpstr>
      <vt:lpstr>Office Theme</vt:lpstr>
      <vt:lpstr>SRC</vt:lpstr>
      <vt:lpstr>1_Blue Pearl DeLuxe</vt:lpstr>
      <vt:lpstr>Custom</vt:lpstr>
      <vt:lpstr>PowerPoint Presentation</vt:lpstr>
      <vt:lpstr>Conferences Sponsored by CEDA</vt:lpstr>
      <vt:lpstr>Finance “Health” of CEDA Conferences</vt:lpstr>
      <vt:lpstr>Technically Sponsored Conferences/Workshops</vt:lpstr>
      <vt:lpstr>Technical Sponsorship Request</vt:lpstr>
      <vt:lpstr>Description of Conference</vt:lpstr>
      <vt:lpstr>Sponsorship of Conference</vt:lpstr>
      <vt:lpstr>History of Conference</vt:lpstr>
      <vt:lpstr>CEDA Conference Status Report First Conferences unclosed – status (May 2012)</vt:lpstr>
      <vt:lpstr>Help for Conference Organizers</vt:lpstr>
      <vt:lpstr>Availability of Proceedings On-Line in EDA Conf.</vt:lpstr>
      <vt:lpstr>DAC Report to CEDA-BOG</vt:lpstr>
      <vt:lpstr>DAC’11: Mission of the Tech Program Committee</vt:lpstr>
      <vt:lpstr>DAC 2012: Program components</vt:lpstr>
      <vt:lpstr>2012 vs. 2011 Submissions by area</vt:lpstr>
      <vt:lpstr>DATE 2012</vt:lpstr>
      <vt:lpstr>DATE (Design Automation Test Europe)</vt:lpstr>
      <vt:lpstr>General Statistics</vt:lpstr>
      <vt:lpstr>Breakdown by Regions</vt:lpstr>
      <vt:lpstr>Most Popular Tracks</vt:lpstr>
      <vt:lpstr>Most Popular Topics</vt:lpstr>
      <vt:lpstr>Acceptance Statistics</vt:lpstr>
      <vt:lpstr>DATE Future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Madie Nelson</dc:creator>
  <cp:lastModifiedBy>Madie Nelson</cp:lastModifiedBy>
  <cp:revision>43</cp:revision>
  <dcterms:created xsi:type="dcterms:W3CDTF">2022-06-09T15:14:19Z</dcterms:created>
  <dcterms:modified xsi:type="dcterms:W3CDTF">2022-06-09T18:26:58Z</dcterms:modified>
</cp:coreProperties>
</file>