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4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0" r:id="rId3"/>
    <p:sldMasterId id="2147483682" r:id="rId4"/>
    <p:sldMasterId id="2147483685" r:id="rId5"/>
  </p:sldMasterIdLst>
  <p:notesMasterIdLst>
    <p:notesMasterId r:id="rId18"/>
  </p:notesMasterIdLst>
  <p:sldIdLst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AB57C6-860C-46AA-9A9F-6BD5EA735C9E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5CAA84-DC94-43EE-8A62-4832C6E52B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74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102:notes"/>
          <p:cNvSpPr txBox="1"/>
          <p:nvPr/>
        </p:nvSpPr>
        <p:spPr>
          <a:xfrm>
            <a:off x="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/>
                <a:ea typeface="MS PGothic"/>
                <a:cs typeface="MS PGothic"/>
                <a:sym typeface="MS PGothic"/>
              </a:rPr>
              <a:t>GTO2003EXT.ppt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2" name="Google Shape;532;p102:notes"/>
          <p:cNvSpPr txBox="1"/>
          <p:nvPr/>
        </p:nvSpPr>
        <p:spPr>
          <a:xfrm>
            <a:off x="3956050" y="0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/>
                <a:ea typeface="MS PGothic"/>
                <a:cs typeface="MS PGothic"/>
                <a:sym typeface="MS PGothic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3" name="Google Shape;533;p102:notes"/>
          <p:cNvSpPr txBox="1"/>
          <p:nvPr/>
        </p:nvSpPr>
        <p:spPr>
          <a:xfrm>
            <a:off x="3956050" y="8804275"/>
            <a:ext cx="3027362" cy="465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S PGothic"/>
                <a:ea typeface="MS PGothic"/>
                <a:cs typeface="MS PGothic"/>
                <a:sym typeface="MS PGothic"/>
              </a:rPr>
              <a:t>*</a:t>
            </a: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534" name="Google Shape;534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35" name="Google Shape;535;p10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" name="Google Shape;590;p113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1" name="Google Shape;591;p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11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6" name="Google Shape;596;p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115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04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1" name="Google Shape;541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05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106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3" name="Google Shape;553;p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p107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3738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65" name="Google Shape;565;p108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00" tIns="46500" rIns="93000" bIns="465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110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3" name="Google Shape;573;p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111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9" name="Google Shape;579;p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112:notes"/>
          <p:cNvSpPr txBox="1">
            <a:spLocks noGrp="1"/>
          </p:cNvSpPr>
          <p:nvPr>
            <p:ph type="body" idx="1"/>
          </p:nvPr>
        </p:nvSpPr>
        <p:spPr>
          <a:xfrm>
            <a:off x="698500" y="4403725"/>
            <a:ext cx="5588000" cy="417353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5" name="Google Shape;585;p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76337" y="693737"/>
            <a:ext cx="4635500" cy="3476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F0E3E-21D3-31A8-C27E-A993B9CC4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36DB1-F579-4D82-6CD0-4257D770F6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68C52-24AE-B080-B671-30C0EF1C2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2D4F1-FBF3-FF6B-748E-4EE24A7C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EB8AB-A917-1235-873E-4FEC1804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42A08-5789-A157-793A-DD36A0F97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861A81-13B8-706A-B4DB-A47A8F3CA3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88FB9-5F7C-02E2-ED6B-C8D979E40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37035-6A67-67A8-94FA-B7C8AB30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97B5-97E8-9219-2BD3-08BCE5060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C5D34-2A5A-753E-F1DB-5DE57493ED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A8E232-67A7-1DD3-D547-4672765ED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4E895-A260-84DB-62DC-8096BD071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1E7B-ED8A-A560-AD18-18C84D2A6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1C117-E9DA-31DB-DE33-3B60CA612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49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0" y="3276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5" name="Picture 8" descr="CEDAlogoCol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801" y="838200"/>
            <a:ext cx="7897284" cy="155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16001" y="3886200"/>
            <a:ext cx="10363200" cy="579438"/>
          </a:xfrm>
        </p:spPr>
        <p:txBody>
          <a:bodyPr wrap="square" anchor="b">
            <a:spAutoFit/>
          </a:bodyPr>
          <a:lstStyle>
            <a:lvl1pPr>
              <a:defRPr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7601" y="5105401"/>
            <a:ext cx="10363200" cy="519113"/>
          </a:xfrm>
        </p:spPr>
        <p:txBody>
          <a:bodyPr/>
          <a:lstStyle>
            <a:lvl1pPr marL="0" indent="0" algn="ctr">
              <a:buFont typeface="Wingdings" charset="2"/>
              <a:buNone/>
              <a:defRPr>
                <a:solidFill>
                  <a:srgbClr val="6578A2"/>
                </a:solidFill>
              </a:defRPr>
            </a:lvl1pPr>
          </a:lstStyle>
          <a:p>
            <a:r>
              <a:rPr lang="en-US"/>
              <a:t>Subtitle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0962218" y="6435725"/>
            <a:ext cx="1071033" cy="3048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0">
                <a:solidFill>
                  <a:srgbClr val="E51837"/>
                </a:solidFill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8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10972800" cy="46482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D80FE5-F6A4-4408-9D64-7361C7D3C1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29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 sz="3600" b="1" cap="small" baseline="0"/>
            </a:lvl1pPr>
          </a:lstStyle>
          <a:p>
            <a:pPr marL="342900" marR="0" lvl="0" indent="-342900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j-lt"/>
                <a:ea typeface="MS PGothic" pitchFamily="34" charset="-128"/>
              </a:rPr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 algn="ctr">
              <a:spcAft>
                <a:spcPts val="1200"/>
              </a:spcAft>
              <a:buNone/>
              <a:def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  <a:cs typeface="ＭＳ Ｐゴシック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2D62"/>
                </a:solidFill>
                <a:effectLst/>
                <a:uLnTx/>
                <a:uFillTx/>
                <a:latin typeface="+mn-lt"/>
                <a:ea typeface="MS PGothic" pitchFamily="34" charset="-128"/>
              </a:rPr>
              <a:t>Click to edit Master title style</a:t>
            </a:r>
          </a:p>
          <a:p>
            <a:pPr lvl="0"/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2D62"/>
              </a:solidFill>
              <a:effectLst/>
              <a:uLnTx/>
              <a:uFillTx/>
              <a:latin typeface="+mn-lt"/>
              <a:ea typeface="MS PGothic" pitchFamily="34" charset="-128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42220-7FDF-4CE8-8A03-14384AFC49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7156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95400"/>
            <a:ext cx="5689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FF5684-82FC-4091-8ED3-85161EC077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56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0CE70A-5F06-4FCD-8800-B7B1AFE74A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267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A793C-B2FF-40D2-AA08-30DB1590CF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37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261BF1-5648-4B97-B973-4482831CC4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8697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19144-DA24-4577-B593-7F31D12A1F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2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CA266-4CB5-6127-1729-7721CC5C7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208CC-DD98-AB03-62EC-33056E97D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F7765-7766-605D-C228-55E21D0F9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8267E-9BAC-1AFE-1BB2-C4B39EB7F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640DE5-B4FE-DF4D-14C9-F19DDBF43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510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08A0A-9EE6-4522-B414-FEFF62E946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64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blackWhite">
          <a:xfrm>
            <a:off x="0" y="0"/>
            <a:ext cx="12192000" cy="16906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5" name="Picture 9" descr="CEDAlogoColor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8564033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7253" name="Rectangle 5"/>
          <p:cNvSpPr>
            <a:spLocks noGrp="1" noChangeArrowheads="1"/>
          </p:cNvSpPr>
          <p:nvPr>
            <p:ph type="ctrTitle"/>
          </p:nvPr>
        </p:nvSpPr>
        <p:spPr bwMode="black">
          <a:xfrm>
            <a:off x="520701" y="2493964"/>
            <a:ext cx="10606617" cy="1470025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77254" name="Rectangle 6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043364"/>
            <a:ext cx="8534400" cy="998537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-108" charset="2"/>
              <a:buNone/>
              <a:defRPr b="0">
                <a:solidFill>
                  <a:srgbClr val="0000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04800" y="6221413"/>
            <a:ext cx="3862917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D1D38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Date Placeholder 6"/>
          <p:cNvSpPr>
            <a:spLocks noGrp="1" noChangeArrowheads="1"/>
          </p:cNvSpPr>
          <p:nvPr>
            <p:ph type="dt" sz="quarter" idx="11"/>
          </p:nvPr>
        </p:nvSpPr>
        <p:spPr bwMode="auto">
          <a:xfrm>
            <a:off x="7188200" y="6221413"/>
            <a:ext cx="2159000" cy="3111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3ADFA8-FE0E-4C21-9EF8-A745CA6B4666}" type="datetime1">
              <a:rPr lang="en-US"/>
              <a:pPr>
                <a:defRPr/>
              </a:pPr>
              <a:t>6/9/2022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7728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</a:t>
            </a:r>
            <a:r>
              <a:rPr lang="it-IT" dirty="0" err="1"/>
              <a:t>title</a:t>
            </a:r>
            <a:r>
              <a:rPr lang="it-IT" dirty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42032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76414"/>
            <a:ext cx="5082117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718" y="1776414"/>
            <a:ext cx="5082116" cy="390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52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 err="1"/>
              <a:t>Secondlevel</a:t>
            </a:r>
            <a:endParaRPr lang="it-IT" dirty="0"/>
          </a:p>
          <a:p>
            <a:pPr lvl="2"/>
            <a:r>
              <a:rPr lang="it-IT" dirty="0" err="1"/>
              <a:t>Thirdlevel</a:t>
            </a:r>
            <a:endParaRPr lang="it-IT" dirty="0"/>
          </a:p>
          <a:p>
            <a:pPr lvl="3"/>
            <a:r>
              <a:rPr lang="it-IT" dirty="0" err="1"/>
              <a:t>Fourthlevel</a:t>
            </a:r>
            <a:endParaRPr lang="it-IT" dirty="0"/>
          </a:p>
          <a:p>
            <a:pPr lvl="4"/>
            <a:r>
              <a:rPr lang="it-IT" dirty="0" err="1"/>
              <a:t>Fifthlevel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7058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toedit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218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4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8577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135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412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DB287-CA0A-9C18-0937-0EA3B0E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9E9D9-8C15-9807-CFA1-CCDAE1D6B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7ED7C-28E4-DCF0-8D61-94650BE90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24CE6-C138-A5F6-E598-AB37EF841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0B67F-397E-2521-5AD3-1F606032C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9041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0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3233" y="871538"/>
            <a:ext cx="2768600" cy="4806950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318" y="871538"/>
            <a:ext cx="8104716" cy="4806950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663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50"/>
          <p:cNvSpPr txBox="1">
            <a:spLocks noGrp="1"/>
          </p:cNvSpPr>
          <p:nvPr>
            <p:ph type="ctrTitle"/>
          </p:nvPr>
        </p:nvSpPr>
        <p:spPr>
          <a:xfrm>
            <a:off x="520701" y="2493964"/>
            <a:ext cx="10606617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9" name="Google Shape;189;p50"/>
          <p:cNvSpPr txBox="1">
            <a:spLocks noGrp="1"/>
          </p:cNvSpPr>
          <p:nvPr>
            <p:ph type="subTitle" idx="1"/>
          </p:nvPr>
        </p:nvSpPr>
        <p:spPr>
          <a:xfrm>
            <a:off x="990600" y="4043364"/>
            <a:ext cx="8534400" cy="99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638691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51"/>
          <p:cNvSpPr txBox="1">
            <a:spLocks noGrp="1"/>
          </p:cNvSpPr>
          <p:nvPr>
            <p:ph type="ctrTitle"/>
          </p:nvPr>
        </p:nvSpPr>
        <p:spPr>
          <a:xfrm>
            <a:off x="520700" y="2493963"/>
            <a:ext cx="10606616" cy="2687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2" name="Google Shape;192;p51"/>
          <p:cNvSpPr txBox="1">
            <a:spLocks noGrp="1"/>
          </p:cNvSpPr>
          <p:nvPr>
            <p:ph type="title" idx="2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3" name="Google Shape;193;p51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4" name="Google Shape;194;p51"/>
          <p:cNvSpPr txBox="1">
            <a:spLocks noGrp="1"/>
          </p:cNvSpPr>
          <p:nvPr>
            <p:ph type="ftr" idx="11"/>
          </p:nvPr>
        </p:nvSpPr>
        <p:spPr>
          <a:xfrm>
            <a:off x="304801" y="6221412"/>
            <a:ext cx="3862916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5" name="Google Shape;195;p51"/>
          <p:cNvSpPr txBox="1">
            <a:spLocks noGrp="1"/>
          </p:cNvSpPr>
          <p:nvPr>
            <p:ph type="dt" idx="10"/>
          </p:nvPr>
        </p:nvSpPr>
        <p:spPr>
          <a:xfrm>
            <a:off x="7188200" y="6221412"/>
            <a:ext cx="215900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300" b="0" i="0" u="none" strike="noStrike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62273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 rot="5400000">
            <a:off x="7494058" y="1890713"/>
            <a:ext cx="4806950" cy="2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body" idx="1"/>
          </p:nvPr>
        </p:nvSpPr>
        <p:spPr>
          <a:xfrm rot="5400000">
            <a:off x="1854200" y="-777345"/>
            <a:ext cx="4806950" cy="8104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01060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body" idx="1"/>
          </p:nvPr>
        </p:nvSpPr>
        <p:spPr>
          <a:xfrm rot="5400000">
            <a:off x="4147080" y="-1456267"/>
            <a:ext cx="3902075" cy="10367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71145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2002292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40"/>
              </a:spcBef>
              <a:spcAft>
                <a:spcPts val="0"/>
              </a:spcAft>
              <a:buSzPts val="1400"/>
              <a:buChar char="■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9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60638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297103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994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EEA10-A724-0304-B0CE-D7E308D3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B3297-39C4-4945-BB20-5D8071A97F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D7566-CCEB-5FBB-982D-C1C263346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3709DD-121D-CC97-33AE-F82EF8D33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43FAE7-8486-A68A-C51D-13A9B31B8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6A687-C1B8-FC8F-01AE-B65E8969A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86803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09600" y="494772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body" idx="1"/>
          </p:nvPr>
        </p:nvSpPr>
        <p:spPr>
          <a:xfrm>
            <a:off x="609600" y="1670580"/>
            <a:ext cx="5386917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4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body" idx="3"/>
          </p:nvPr>
        </p:nvSpPr>
        <p:spPr>
          <a:xfrm>
            <a:off x="6193368" y="1670580"/>
            <a:ext cx="5389033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body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40"/>
              </a:spcBef>
              <a:spcAft>
                <a:spcPts val="0"/>
              </a:spcAft>
              <a:buSzPts val="1400"/>
              <a:buChar char="■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4753668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1"/>
          </p:nvPr>
        </p:nvSpPr>
        <p:spPr>
          <a:xfrm>
            <a:off x="914400" y="1776414"/>
            <a:ext cx="5082117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4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6199718" y="1776414"/>
            <a:ext cx="5082116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840"/>
              </a:spcBef>
              <a:spcAft>
                <a:spcPts val="0"/>
              </a:spcAft>
              <a:buSzPts val="1400"/>
              <a:buChar char="■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200235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840"/>
              </a:spcBef>
              <a:spcAft>
                <a:spcPts val="0"/>
              </a:spcAft>
              <a:buSzPts val="1400"/>
              <a:buFont typeface="Arial"/>
              <a:buNone/>
              <a:defRPr sz="20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6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938201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91780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DED1B-A878-AD98-663C-9EB670A84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22080E-8813-81A4-F651-15114E90D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F9DEEF-4F46-0D06-AEE5-F91E7CD3FC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8D04A-B088-6376-CA8D-B8C4E371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A48760D-C36C-9C17-7277-1F125D80E5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3CF413-A497-26D9-0277-5D12BF4DB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ADE8AA-F5E5-4437-90ED-2461BB55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64A2-581A-F4E0-55B3-234EFADFF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73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05858-7C59-4F91-924E-4C3D55D04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AB693-A380-A434-8262-36683396A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B277E-3D3E-2815-0205-21D4DCF6A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547E5-543D-1D14-196C-EFE91B64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42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2C251B-1786-0A7B-2C21-2E4082CB4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EDC2E-5B83-B950-46F7-4856A7A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BD9BB4-33AF-FC09-7A9B-F6351A04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27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9AECC-6A42-94DA-9BFE-A49375B41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13A5B-C9BB-E37C-97FC-5C5DC6E29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BA259-5AC9-B208-EE0B-9052EE43A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8DCB00-866D-7997-C839-FCBF38586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40334-73BE-89B6-2E49-151834CA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905E7-4461-D160-2538-70B72001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5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842D6-2B26-2DEA-9757-450DEB47C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E9EDCE-B96F-BA84-9139-F2472ACB9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825CE-0FDB-42C9-21D7-777C8084BC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AFA7-EB47-E9DD-2728-0AF7CFBFF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371215-885C-2BF8-1805-85D4AA56E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50BAED-85E8-CE2A-4B9B-24CEACDFD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5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3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image" Target="../media/image3.jpg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theme" Target="../theme/theme5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E4361E-C04D-7D5A-5526-F2219FAAF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E6894D-FE22-57C8-543F-BC201D1BEF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D677F-BABE-7D08-A3A4-9B2CE96728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4CDA3-D46F-4281-8D86-1D1112960A99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E8803C-1D93-D720-4EA9-B8AC62498D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DBD7FA-8CDE-4662-A047-BCBBC5747B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1435D-00EB-401B-AFBF-E081A271F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01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0" y="76200"/>
            <a:ext cx="1048173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3000"/>
            <a:ext cx="11582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871200" y="6477000"/>
            <a:ext cx="117686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sz="1400" b="0">
                <a:solidFill>
                  <a:srgbClr val="002D62"/>
                </a:solidFill>
              </a:defRPr>
            </a:lvl1pPr>
          </a:lstStyle>
          <a:p>
            <a:fld id="{69E833DE-8EDD-4C46-8D59-275092CA302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0" y="990600"/>
            <a:ext cx="12192000" cy="0"/>
          </a:xfrm>
          <a:prstGeom prst="line">
            <a:avLst/>
          </a:prstGeom>
          <a:noFill/>
          <a:ln w="38100">
            <a:solidFill>
              <a:srgbClr val="002D6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pic>
        <p:nvPicPr>
          <p:cNvPr id="1030" name="Picture 10" descr="CEDA_Logo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211888"/>
            <a:ext cx="27432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3200" y="6477000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latin typeface="Tahoma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www.ieee-ceda.org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11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2D6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10000"/>
        <a:buFont typeface="Wingdings" pitchFamily="2" charset="2"/>
        <a:buChar char="§"/>
        <a:defRPr sz="2400">
          <a:solidFill>
            <a:srgbClr val="002D62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Font typeface="Wingdings" pitchFamily="2" charset="2"/>
        <a:buChar char="§"/>
        <a:defRPr sz="2000">
          <a:solidFill>
            <a:srgbClr val="6D7FA7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D7FA7"/>
        </a:buClr>
        <a:buSzPct val="95000"/>
        <a:buChar char="•"/>
        <a:defRPr>
          <a:solidFill>
            <a:srgbClr val="6D7FA7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>
          <a:solidFill>
            <a:srgbClr val="002D62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2D62"/>
        </a:buClr>
        <a:buSzPct val="80000"/>
        <a:buChar char="•"/>
        <a:defRPr sz="2000">
          <a:solidFill>
            <a:srgbClr val="002D62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05318" y="871539"/>
            <a:ext cx="1099396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 Title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776414"/>
            <a:ext cx="10367433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76231" name="Rectangle 7"/>
          <p:cNvSpPr>
            <a:spLocks noChangeArrowheads="1"/>
          </p:cNvSpPr>
          <p:nvPr/>
        </p:nvSpPr>
        <p:spPr bwMode="black">
          <a:xfrm>
            <a:off x="7632701" y="6499226"/>
            <a:ext cx="440901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000" b="0">
                <a:solidFill>
                  <a:srgbClr val="FFFFFF"/>
                </a:solidFill>
              </a:rPr>
              <a:t>© 2006 IBM Corporation</a:t>
            </a:r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black">
          <a:xfrm>
            <a:off x="1320800" y="6480175"/>
            <a:ext cx="0" cy="192088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latin typeface="Arial" pitchFamily="-108" charset="0"/>
              <a:cs typeface="+mn-cs"/>
            </a:endParaRPr>
          </a:p>
        </p:txBody>
      </p:sp>
      <p:sp>
        <p:nvSpPr>
          <p:cNvPr id="1076238" name="Rectangle 14"/>
          <p:cNvSpPr>
            <a:spLocks noChangeArrowheads="1"/>
          </p:cNvSpPr>
          <p:nvPr userDrawn="1"/>
        </p:nvSpPr>
        <p:spPr bwMode="blackWhite">
          <a:xfrm>
            <a:off x="0" y="0"/>
            <a:ext cx="12192000" cy="433388"/>
          </a:xfrm>
          <a:prstGeom prst="rect">
            <a:avLst/>
          </a:prstGeom>
          <a:solidFill>
            <a:srgbClr val="0000FF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  <p:pic>
        <p:nvPicPr>
          <p:cNvPr id="1031" name="Picture 8" descr="CEDAlogoColor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9958917" y="0"/>
            <a:ext cx="2233083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6855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Arial" pitchFamily="-108" charset="0"/>
          <a:cs typeface="Arial" pitchFamily="-108" charset="0"/>
        </a:defRPr>
      </a:lvl9pPr>
    </p:titleStyle>
    <p:bodyStyle>
      <a:lvl1pPr marL="228600" indent="-228600" algn="l" rtl="0" eaLnBrk="0" fontAlgn="base" hangingPunct="0">
        <a:spcBef>
          <a:spcPct val="35000"/>
        </a:spcBef>
        <a:spcAft>
          <a:spcPct val="15000"/>
        </a:spcAft>
        <a:buClr>
          <a:schemeClr val="accent2"/>
        </a:buClr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7013" algn="l" rtl="0" eaLnBrk="0" fontAlgn="base" hangingPunct="0">
        <a:spcBef>
          <a:spcPct val="25000"/>
        </a:spcBef>
        <a:spcAft>
          <a:spcPct val="15000"/>
        </a:spcAft>
        <a:buClr>
          <a:schemeClr val="accent2"/>
        </a:buClr>
        <a:buFont typeface="Arial" charset="0"/>
        <a:buChar char="–"/>
        <a:defRPr sz="2200">
          <a:solidFill>
            <a:schemeClr val="tx1"/>
          </a:solidFill>
          <a:latin typeface="+mn-lt"/>
          <a:ea typeface="+mn-ea"/>
          <a:cs typeface="+mn-cs"/>
        </a:defRPr>
      </a:lvl2pPr>
      <a:lvl3pPr marL="682625" indent="-2238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91281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Arial" pitchFamily="-108" charset="0"/>
        <a:buChar char="&gt;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9"/>
          <p:cNvSpPr txBox="1"/>
          <p:nvPr/>
        </p:nvSpPr>
        <p:spPr>
          <a:xfrm>
            <a:off x="0" y="1"/>
            <a:ext cx="12192000" cy="16906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82" name="Google Shape;182;p4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" y="0"/>
            <a:ext cx="8564033" cy="1682750"/>
          </a:xfrm>
          <a:prstGeom prst="rect">
            <a:avLst/>
          </a:prstGeom>
          <a:noFill/>
          <a:ln>
            <a:noFill/>
          </a:ln>
        </p:spPr>
      </p:pic>
      <p:sp>
        <p:nvSpPr>
          <p:cNvPr id="183" name="Google Shape;183;p49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49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5" name="Google Shape;185;p49"/>
          <p:cNvSpPr txBox="1">
            <a:spLocks noGrp="1"/>
          </p:cNvSpPr>
          <p:nvPr>
            <p:ph type="ftr" idx="11"/>
          </p:nvPr>
        </p:nvSpPr>
        <p:spPr>
          <a:xfrm>
            <a:off x="304801" y="6221412"/>
            <a:ext cx="3862916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6" name="Google Shape;186;p49"/>
          <p:cNvSpPr txBox="1">
            <a:spLocks noGrp="1"/>
          </p:cNvSpPr>
          <p:nvPr>
            <p:ph type="dt" idx="10"/>
          </p:nvPr>
        </p:nvSpPr>
        <p:spPr>
          <a:xfrm>
            <a:off x="7188200" y="6221412"/>
            <a:ext cx="215900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300" b="0" i="0" u="none" strike="noStrike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2541280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205317" y="871538"/>
            <a:ext cx="10993967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914401" y="1776413"/>
            <a:ext cx="10367433" cy="390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84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■"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Char char="●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/>
          <p:nvPr/>
        </p:nvSpPr>
        <p:spPr>
          <a:xfrm>
            <a:off x="7632700" y="6499226"/>
            <a:ext cx="4409016" cy="2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1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© 2006 IBM Corporation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"/>
          <p:cNvCxnSpPr/>
          <p:nvPr/>
        </p:nvCxnSpPr>
        <p:spPr>
          <a:xfrm>
            <a:off x="1320800" y="6480176"/>
            <a:ext cx="0" cy="192087"/>
          </a:xfrm>
          <a:prstGeom prst="straightConnector1">
            <a:avLst/>
          </a:prstGeom>
          <a:noFill/>
          <a:ln w="9525" cap="rnd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4" name="Google Shape;14;p1"/>
          <p:cNvSpPr txBox="1"/>
          <p:nvPr/>
        </p:nvSpPr>
        <p:spPr>
          <a:xfrm>
            <a:off x="0" y="1"/>
            <a:ext cx="12192000" cy="433387"/>
          </a:xfrm>
          <a:prstGeom prst="rect">
            <a:avLst/>
          </a:prstGeom>
          <a:solidFill>
            <a:srgbClr val="0000FF"/>
          </a:solidFill>
          <a:ln w="9525" cap="rnd" cmpd="sng">
            <a:solidFill>
              <a:schemeClr val="accen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pic>
        <p:nvPicPr>
          <p:cNvPr id="15" name="Google Shape;15;p1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9958916" y="0"/>
            <a:ext cx="2233083" cy="438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359994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98"/>
          <p:cNvSpPr txBox="1"/>
          <p:nvPr/>
        </p:nvSpPr>
        <p:spPr>
          <a:xfrm>
            <a:off x="6915150" y="6221412"/>
            <a:ext cx="1619250" cy="311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</a:pPr>
            <a:r>
              <a:rPr lang="en-US" sz="1300" ker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June 2012</a:t>
            </a:r>
            <a:endParaRPr ker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98"/>
          <p:cNvSpPr txBox="1">
            <a:spLocks noGrp="1"/>
          </p:cNvSpPr>
          <p:nvPr>
            <p:ph type="ctrTitle"/>
          </p:nvPr>
        </p:nvSpPr>
        <p:spPr>
          <a:xfrm>
            <a:off x="1914525" y="2493963"/>
            <a:ext cx="7954962" cy="314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indent="0">
              <a:buClr>
                <a:srgbClr val="1E3AF8"/>
              </a:buClr>
              <a:buNone/>
            </a:pPr>
            <a:r>
              <a:rPr lang="en-US" sz="4800">
                <a:solidFill>
                  <a:srgbClr val="1E3AF8"/>
                </a:solidFill>
              </a:rPr>
              <a:t>Finance Report                  </a:t>
            </a:r>
            <a:br>
              <a:rPr lang="en-US" sz="4800">
                <a:solidFill>
                  <a:srgbClr val="1E3AF8"/>
                </a:solidFill>
              </a:rPr>
            </a:br>
            <a:r>
              <a:rPr lang="en-US" sz="3600"/>
              <a:t>(2012 Budget and 2013 Plan)</a:t>
            </a:r>
            <a:br>
              <a:rPr lang="en-US" sz="3600"/>
            </a:br>
            <a:br>
              <a:rPr lang="en-US" sz="3600"/>
            </a:br>
            <a:r>
              <a:rPr lang="en-US" sz="3200"/>
              <a:t>CEDA BoG Meeting at DAC, June 2012</a:t>
            </a:r>
            <a:br>
              <a:rPr lang="en-US" sz="3200"/>
            </a:br>
            <a:br>
              <a:rPr lang="en-US" sz="3200"/>
            </a:br>
            <a:r>
              <a:rPr lang="en-US" sz="3200"/>
              <a:t>Shishpal Rawat, VP Finance</a:t>
            </a:r>
            <a:endParaRPr sz="4800">
              <a:solidFill>
                <a:srgbClr val="1E3AF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" name="Google Shape;593;p107"/>
          <p:cNvSpPr txBox="1">
            <a:spLocks noGrp="1"/>
          </p:cNvSpPr>
          <p:nvPr>
            <p:ph type="title"/>
          </p:nvPr>
        </p:nvSpPr>
        <p:spPr>
          <a:xfrm>
            <a:off x="1677988" y="871538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200"/>
              <a:t>Backup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8" name="Google Shape;598;p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2451" y="1169987"/>
            <a:ext cx="8461375" cy="5353050"/>
          </a:xfrm>
          <a:prstGeom prst="rect">
            <a:avLst/>
          </a:prstGeom>
          <a:noFill/>
          <a:ln>
            <a:noFill/>
          </a:ln>
        </p:spPr>
      </p:pic>
      <p:sp>
        <p:nvSpPr>
          <p:cNvPr id="599" name="Google Shape;599;p108"/>
          <p:cNvSpPr txBox="1">
            <a:spLocks noGrp="1"/>
          </p:cNvSpPr>
          <p:nvPr>
            <p:ph type="title"/>
          </p:nvPr>
        </p:nvSpPr>
        <p:spPr>
          <a:xfrm>
            <a:off x="1625600" y="482600"/>
            <a:ext cx="91440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2800"/>
              <a:t>2011 Year End Forecast </a:t>
            </a:r>
            <a:r>
              <a:rPr lang="en-US" sz="2800">
                <a:solidFill>
                  <a:srgbClr val="FF0000"/>
                </a:solidFill>
              </a:rPr>
              <a:t>(presented Nov 2011)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109"/>
          <p:cNvSpPr txBox="1">
            <a:spLocks noGrp="1"/>
          </p:cNvSpPr>
          <p:nvPr>
            <p:ph type="title"/>
          </p:nvPr>
        </p:nvSpPr>
        <p:spPr>
          <a:xfrm>
            <a:off x="1524001" y="614363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3200"/>
              <a:t>Budget 2012 – current plan vs forecast</a:t>
            </a:r>
            <a:endParaRPr/>
          </a:p>
        </p:txBody>
      </p:sp>
      <p:pic>
        <p:nvPicPr>
          <p:cNvPr id="605" name="Google Shape;605;p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563" y="1254125"/>
            <a:ext cx="7350125" cy="553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Google Shape;606;p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56238" y="1073150"/>
            <a:ext cx="3906837" cy="576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99"/>
          <p:cNvSpPr txBox="1">
            <a:spLocks noGrp="1"/>
          </p:cNvSpPr>
          <p:nvPr>
            <p:ph type="title"/>
          </p:nvPr>
        </p:nvSpPr>
        <p:spPr>
          <a:xfrm>
            <a:off x="1524001" y="668338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200"/>
              <a:t>Budget Comments</a:t>
            </a:r>
            <a:endParaRPr/>
          </a:p>
        </p:txBody>
      </p:sp>
      <p:sp>
        <p:nvSpPr>
          <p:cNvPr id="544" name="Google Shape;544;p99"/>
          <p:cNvSpPr txBox="1">
            <a:spLocks noGrp="1"/>
          </p:cNvSpPr>
          <p:nvPr>
            <p:ph type="body" idx="1"/>
          </p:nvPr>
        </p:nvSpPr>
        <p:spPr>
          <a:xfrm>
            <a:off x="1524000" y="1303338"/>
            <a:ext cx="9144000" cy="5267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2400"/>
              <a:buFont typeface="Arial"/>
              <a:buChar char="■"/>
            </a:pPr>
            <a:r>
              <a:rPr lang="en-US" sz="2400"/>
              <a:t>Surplus of  $119K  at end of 2011 despite special charges of $(104K) assessed at end of year.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DAC, DATE, ICCAD &amp; TCAD ended with a nice surplus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Conservative forecasting</a:t>
            </a:r>
            <a:endParaRPr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Assets exiting 2011 ~ $955K</a:t>
            </a:r>
            <a:endParaRPr sz="1800" b="0"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Projected surplus in 2012 of $83K will carry us over the $1M assets by end of 2012 (Original target - 2015)</a:t>
            </a:r>
            <a:endParaRPr sz="1800" b="0"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CEDA will continue to sponsor events at DAC, DATE (new), ICCAD and ASPDAC (new)</a:t>
            </a:r>
            <a:endParaRPr sz="1800" b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9" name="Google Shape;549;p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2451" y="1079500"/>
            <a:ext cx="8175625" cy="5656262"/>
          </a:xfrm>
          <a:prstGeom prst="rect">
            <a:avLst/>
          </a:prstGeom>
          <a:noFill/>
          <a:ln>
            <a:noFill/>
          </a:ln>
        </p:spPr>
      </p:pic>
      <p:sp>
        <p:nvSpPr>
          <p:cNvPr id="550" name="Google Shape;550;p100"/>
          <p:cNvSpPr txBox="1">
            <a:spLocks noGrp="1"/>
          </p:cNvSpPr>
          <p:nvPr>
            <p:ph type="title"/>
          </p:nvPr>
        </p:nvSpPr>
        <p:spPr>
          <a:xfrm>
            <a:off x="1524000" y="498475"/>
            <a:ext cx="91440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 algn="ctr">
              <a:buClr>
                <a:schemeClr val="dk2"/>
              </a:buClr>
              <a:buNone/>
            </a:pPr>
            <a:r>
              <a:rPr lang="en-US" sz="2800"/>
              <a:t>2011 Financials Updated (Unaudited)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p101"/>
          <p:cNvSpPr txBox="1">
            <a:spLocks noGrp="1"/>
          </p:cNvSpPr>
          <p:nvPr>
            <p:ph type="title"/>
          </p:nvPr>
        </p:nvSpPr>
        <p:spPr>
          <a:xfrm>
            <a:off x="1524001" y="614363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3200"/>
              <a:t>Budget 2012</a:t>
            </a:r>
            <a:endParaRPr/>
          </a:p>
        </p:txBody>
      </p:sp>
      <p:pic>
        <p:nvPicPr>
          <p:cNvPr id="556" name="Google Shape;556;p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563" y="1254125"/>
            <a:ext cx="7350125" cy="553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102"/>
          <p:cNvSpPr txBox="1">
            <a:spLocks noGrp="1"/>
          </p:cNvSpPr>
          <p:nvPr>
            <p:ph type="title"/>
          </p:nvPr>
        </p:nvSpPr>
        <p:spPr>
          <a:xfrm>
            <a:off x="1524001" y="614363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br>
              <a:rPr lang="en-US"/>
            </a:br>
            <a:br>
              <a:rPr lang="en-US"/>
            </a:br>
            <a:br>
              <a:rPr lang="en-US"/>
            </a:br>
            <a:r>
              <a:rPr lang="en-US" sz="3200"/>
              <a:t>Budget 2012</a:t>
            </a:r>
            <a:endParaRPr/>
          </a:p>
        </p:txBody>
      </p:sp>
      <p:pic>
        <p:nvPicPr>
          <p:cNvPr id="562" name="Google Shape;562;p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87563" y="1254125"/>
            <a:ext cx="7350125" cy="553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7" name="Google Shape;567;p103"/>
          <p:cNvGraphicFramePr/>
          <p:nvPr/>
        </p:nvGraphicFramePr>
        <p:xfrm>
          <a:off x="1590676" y="776287"/>
          <a:ext cx="2619375" cy="467171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71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Technical Committee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2011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7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Events 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$7,000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7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Education (Young Faculty, EDA career)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$8,000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Distinguished lecturers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$13,000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Contests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$7,000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Misc.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Local chapter init.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$1,500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9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$37,000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68" name="Google Shape;568;p103"/>
          <p:cNvGraphicFramePr/>
          <p:nvPr/>
        </p:nvGraphicFramePr>
        <p:xfrm>
          <a:off x="7988300" y="776288"/>
          <a:ext cx="2641600" cy="48174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Committee Expenses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2011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Administrator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$16,000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Adcom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$7,000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President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$6,000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Executive committee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$10,000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 committee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Awards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$14,000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Misc.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Promotion &amp; Publicity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$18,000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$79,000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569" name="Google Shape;569;p103"/>
          <p:cNvGraphicFramePr/>
          <p:nvPr/>
        </p:nvGraphicFramePr>
        <p:xfrm>
          <a:off x="4260851" y="766763"/>
          <a:ext cx="3730625" cy="603599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673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64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Pubs Expenses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2011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Pub. Admin fixed costs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Pub. Admin var. costs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$11,300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ESL editorial office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Newsletter distribution DATE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Newsletter distribution DAC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$1,400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Newsletter distribution ICCAD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79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Pubs meeting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$1,000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5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Newsletter graphics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CED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715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TCAD editorial office and extra page charges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$30,000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1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r>
                        <a:rPr lang="en-US" sz="1800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$56,200</a:t>
                      </a:r>
                      <a:endParaRPr/>
                    </a:p>
                  </a:txBody>
                  <a:tcPr marL="0" marR="0" marT="45725" marB="45725">
                    <a:lnL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6DA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70" name="Google Shape;570;p103"/>
          <p:cNvSpPr txBox="1">
            <a:spLocks noGrp="1"/>
          </p:cNvSpPr>
          <p:nvPr>
            <p:ph type="title"/>
          </p:nvPr>
        </p:nvSpPr>
        <p:spPr>
          <a:xfrm>
            <a:off x="1847851" y="400050"/>
            <a:ext cx="8245475" cy="49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200"/>
              <a:t>2012 Committee Allocations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Google Shape;575;p104"/>
          <p:cNvSpPr txBox="1">
            <a:spLocks noGrp="1"/>
          </p:cNvSpPr>
          <p:nvPr>
            <p:ph type="title"/>
          </p:nvPr>
        </p:nvSpPr>
        <p:spPr>
          <a:xfrm>
            <a:off x="1677988" y="871538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200"/>
              <a:t>Budget 2013 Plan</a:t>
            </a:r>
            <a:endParaRPr/>
          </a:p>
        </p:txBody>
      </p:sp>
      <p:sp>
        <p:nvSpPr>
          <p:cNvPr id="576" name="Google Shape;576;p104"/>
          <p:cNvSpPr txBox="1">
            <a:spLocks noGrp="1"/>
          </p:cNvSpPr>
          <p:nvPr>
            <p:ph type="body" idx="1"/>
          </p:nvPr>
        </p:nvSpPr>
        <p:spPr>
          <a:xfrm>
            <a:off x="2209800" y="1508126"/>
            <a:ext cx="8189912" cy="508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2400"/>
              <a:buFont typeface="Arial"/>
              <a:buChar char="■"/>
            </a:pPr>
            <a:r>
              <a:rPr lang="en-US" sz="2400"/>
              <a:t>Budget input cycle has begun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Guideline 4% revenue growth; 1% expense growth</a:t>
            </a:r>
            <a:endParaRPr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Changes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Planning higher travel expenses (DAC in Austin 2013)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Publicity beyond press releases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Expenditure for Web/IT revamp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Reserve for sponsored conferences (besides DAC, ICCAD and DATE)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Increase TCAD page budget from 2020 to 2100</a:t>
            </a:r>
            <a:endParaRPr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First pass looks  similar to 2012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Finalize post-DAC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1" name="Google Shape;581;p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0350" y="914400"/>
            <a:ext cx="9028112" cy="5821362"/>
          </a:xfrm>
          <a:prstGeom prst="rect">
            <a:avLst/>
          </a:prstGeom>
          <a:noFill/>
          <a:ln>
            <a:noFill/>
          </a:ln>
        </p:spPr>
      </p:pic>
      <p:sp>
        <p:nvSpPr>
          <p:cNvPr id="582" name="Google Shape;582;p105"/>
          <p:cNvSpPr txBox="1">
            <a:spLocks noGrp="1"/>
          </p:cNvSpPr>
          <p:nvPr>
            <p:ph type="title"/>
          </p:nvPr>
        </p:nvSpPr>
        <p:spPr>
          <a:xfrm>
            <a:off x="1625600" y="244475"/>
            <a:ext cx="9144000" cy="652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2800"/>
              <a:t>2013 Plan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Google Shape;587;p106"/>
          <p:cNvSpPr txBox="1">
            <a:spLocks noGrp="1"/>
          </p:cNvSpPr>
          <p:nvPr>
            <p:ph type="title"/>
          </p:nvPr>
        </p:nvSpPr>
        <p:spPr>
          <a:xfrm>
            <a:off x="1677988" y="871538"/>
            <a:ext cx="8245475" cy="498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indent="0">
              <a:buClr>
                <a:schemeClr val="dk2"/>
              </a:buClr>
              <a:buNone/>
            </a:pPr>
            <a:r>
              <a:rPr lang="en-US" sz="3200"/>
              <a:t>Summary</a:t>
            </a:r>
            <a:endParaRPr/>
          </a:p>
        </p:txBody>
      </p:sp>
      <p:sp>
        <p:nvSpPr>
          <p:cNvPr id="588" name="Google Shape;588;p106"/>
          <p:cNvSpPr txBox="1">
            <a:spLocks noGrp="1"/>
          </p:cNvSpPr>
          <p:nvPr>
            <p:ph type="body" idx="1"/>
          </p:nvPr>
        </p:nvSpPr>
        <p:spPr>
          <a:xfrm>
            <a:off x="2209800" y="1776413"/>
            <a:ext cx="7948612" cy="45291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SzPts val="2400"/>
              <a:buFont typeface="Arial"/>
              <a:buChar char="■"/>
            </a:pPr>
            <a:r>
              <a:rPr lang="en-US" sz="2400"/>
              <a:t>Good financial results in 2011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Healthy reserves at $955.1K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Great progress to $1M reserve goal</a:t>
            </a:r>
            <a:endParaRPr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No changes to Plan 2012; Adjustments will be made post DAC.</a:t>
            </a:r>
            <a:endParaRPr sz="1800" b="0"/>
          </a:p>
          <a:p>
            <a:pPr marL="0" indent="0">
              <a:spcBef>
                <a:spcPts val="0"/>
              </a:spcBef>
              <a:buSzPts val="2400"/>
              <a:buFont typeface="Arial"/>
              <a:buChar char="■"/>
            </a:pPr>
            <a:r>
              <a:rPr lang="en-US" sz="2400"/>
              <a:t>Preliminary Plan 2013 developed</a:t>
            </a:r>
            <a:endParaRPr sz="1800" b="0"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Target 4% revenue increase; 1% expense increase</a:t>
            </a:r>
            <a:endParaRPr/>
          </a:p>
          <a:p>
            <a:pPr marL="0" lvl="1" indent="0">
              <a:buSzPts val="1300"/>
              <a:buFont typeface="Arial"/>
              <a:buChar char="●"/>
            </a:pPr>
            <a:r>
              <a:rPr lang="en-US" sz="2200"/>
              <a:t>Details on some expenditures to be developed further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RC">
  <a:themeElements>
    <a:clrScheme name="SRC 13">
      <a:dk1>
        <a:srgbClr val="003562"/>
      </a:dk1>
      <a:lt1>
        <a:srgbClr val="FFFFFF"/>
      </a:lt1>
      <a:dk2>
        <a:srgbClr val="003562"/>
      </a:dk2>
      <a:lt2>
        <a:srgbClr val="6D7FA7"/>
      </a:lt2>
      <a:accent1>
        <a:srgbClr val="D2D8E4"/>
      </a:accent1>
      <a:accent2>
        <a:srgbClr val="E51837"/>
      </a:accent2>
      <a:accent3>
        <a:srgbClr val="FFFFFF"/>
      </a:accent3>
      <a:accent4>
        <a:srgbClr val="002C53"/>
      </a:accent4>
      <a:accent5>
        <a:srgbClr val="E5E9EF"/>
      </a:accent5>
      <a:accent6>
        <a:srgbClr val="CF1531"/>
      </a:accent6>
      <a:hlink>
        <a:srgbClr val="0066FF"/>
      </a:hlink>
      <a:folHlink>
        <a:srgbClr val="0066FF"/>
      </a:folHlink>
    </a:clrScheme>
    <a:fontScheme name="SR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R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R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RC 13">
        <a:dk1>
          <a:srgbClr val="003562"/>
        </a:dk1>
        <a:lt1>
          <a:srgbClr val="FFFFFF"/>
        </a:lt1>
        <a:dk2>
          <a:srgbClr val="003562"/>
        </a:dk2>
        <a:lt2>
          <a:srgbClr val="6D7FA7"/>
        </a:lt2>
        <a:accent1>
          <a:srgbClr val="D2D8E4"/>
        </a:accent1>
        <a:accent2>
          <a:srgbClr val="E51837"/>
        </a:accent2>
        <a:accent3>
          <a:srgbClr val="FFFFFF"/>
        </a:accent3>
        <a:accent4>
          <a:srgbClr val="002C53"/>
        </a:accent4>
        <a:accent5>
          <a:srgbClr val="E5E9EF"/>
        </a:accent5>
        <a:accent6>
          <a:srgbClr val="CF1531"/>
        </a:accent6>
        <a:hlink>
          <a:srgbClr val="0066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ue Pearl DeLuxe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000000"/>
      </a:accent4>
      <a:accent5>
        <a:srgbClr val="BEC4FD"/>
      </a:accent5>
      <a:accent6>
        <a:srgbClr val="28A5A2"/>
      </a:accent6>
      <a:hlink>
        <a:srgbClr val="C0C0C0"/>
      </a:hlink>
      <a:folHlink>
        <a:srgbClr val="D18213"/>
      </a:folHlink>
    </a:clrScheme>
    <a:fontScheme name="1_Blue Pearl DeLux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8" charset="0"/>
            <a:ea typeface="Arial" pitchFamily="-108" charset="0"/>
            <a:cs typeface="Arial" pitchFamily="-108" charset="0"/>
          </a:defRPr>
        </a:defPPr>
      </a:lstStyle>
    </a:lnDef>
  </a:objectDefaults>
  <a:extraClrSchemeLst>
    <a:extraClrScheme>
      <a:clrScheme name="1_Blue Pearl DeLuxe 1">
        <a:dk1>
          <a:srgbClr val="000000"/>
        </a:dk1>
        <a:lt1>
          <a:srgbClr val="FFFFFF"/>
        </a:lt1>
        <a:dk2>
          <a:srgbClr val="7889FB"/>
        </a:dk2>
        <a:lt2>
          <a:srgbClr val="808080"/>
        </a:lt2>
        <a:accent1>
          <a:srgbClr val="7889FB"/>
        </a:accent1>
        <a:accent2>
          <a:srgbClr val="2DB6B3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28A5A2"/>
        </a:accent6>
        <a:hlink>
          <a:srgbClr val="C0C0C0"/>
        </a:hlink>
        <a:folHlink>
          <a:srgbClr val="D1821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ue Pearl DeLuxe 2">
        <a:dk1>
          <a:srgbClr val="808080"/>
        </a:dk1>
        <a:lt1>
          <a:srgbClr val="FFFFFF"/>
        </a:lt1>
        <a:dk2>
          <a:srgbClr val="000000"/>
        </a:dk2>
        <a:lt2>
          <a:srgbClr val="CCCCFF"/>
        </a:lt2>
        <a:accent1>
          <a:srgbClr val="7889FB"/>
        </a:accent1>
        <a:accent2>
          <a:srgbClr val="DFFF66"/>
        </a:accent2>
        <a:accent3>
          <a:srgbClr val="AAAAAA"/>
        </a:accent3>
        <a:accent4>
          <a:srgbClr val="DADADA"/>
        </a:accent4>
        <a:accent5>
          <a:srgbClr val="BEC4FD"/>
        </a:accent5>
        <a:accent6>
          <a:srgbClr val="CAE75C"/>
        </a:accent6>
        <a:hlink>
          <a:srgbClr val="C0C0C0"/>
        </a:hlink>
        <a:folHlink>
          <a:srgbClr val="D1821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">
  <a:themeElements>
    <a:clrScheme name="5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7889FB"/>
      </a:accent4>
      <a:accent5>
        <a:srgbClr val="2DB6B3"/>
      </a:accent5>
      <a:accent6>
        <a:srgbClr val="FFFFFF"/>
      </a:accent6>
      <a:hlink>
        <a:srgbClr val="C0C0C0"/>
      </a:hlink>
      <a:folHlink>
        <a:srgbClr val="D182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Custom">
  <a:themeElements>
    <a:clrScheme name="1_Blue Pearl DeLuxe 1">
      <a:dk1>
        <a:srgbClr val="000000"/>
      </a:dk1>
      <a:lt1>
        <a:srgbClr val="FFFFFF"/>
      </a:lt1>
      <a:dk2>
        <a:srgbClr val="7889FB"/>
      </a:dk2>
      <a:lt2>
        <a:srgbClr val="808080"/>
      </a:lt2>
      <a:accent1>
        <a:srgbClr val="7889FB"/>
      </a:accent1>
      <a:accent2>
        <a:srgbClr val="2DB6B3"/>
      </a:accent2>
      <a:accent3>
        <a:srgbClr val="FFFFFF"/>
      </a:accent3>
      <a:accent4>
        <a:srgbClr val="7889FB"/>
      </a:accent4>
      <a:accent5>
        <a:srgbClr val="2DB6B3"/>
      </a:accent5>
      <a:accent6>
        <a:srgbClr val="FFFFFF"/>
      </a:accent6>
      <a:hlink>
        <a:srgbClr val="C0C0C0"/>
      </a:hlink>
      <a:folHlink>
        <a:srgbClr val="D1821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414</Words>
  <Application>Microsoft Office PowerPoint</Application>
  <PresentationFormat>Widescreen</PresentationFormat>
  <Paragraphs>97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MS PGothic</vt:lpstr>
      <vt:lpstr>Arial</vt:lpstr>
      <vt:lpstr>Calibri</vt:lpstr>
      <vt:lpstr>Calibri Light</vt:lpstr>
      <vt:lpstr>Tahoma</vt:lpstr>
      <vt:lpstr>Wingdings</vt:lpstr>
      <vt:lpstr>Office Theme</vt:lpstr>
      <vt:lpstr>SRC</vt:lpstr>
      <vt:lpstr>1_Blue Pearl DeLuxe</vt:lpstr>
      <vt:lpstr>Custom</vt:lpstr>
      <vt:lpstr>1_Custom</vt:lpstr>
      <vt:lpstr>Finance Report                   (2012 Budget and 2013 Plan)  CEDA BoG Meeting at DAC, June 2012  Shishpal Rawat, VP Finance</vt:lpstr>
      <vt:lpstr>Budget Comments</vt:lpstr>
      <vt:lpstr>2011 Financials Updated (Unaudited)</vt:lpstr>
      <vt:lpstr>   Budget 2012</vt:lpstr>
      <vt:lpstr>   Budget 2012</vt:lpstr>
      <vt:lpstr>2012 Committee Allocations </vt:lpstr>
      <vt:lpstr>Budget 2013 Plan</vt:lpstr>
      <vt:lpstr>2013 Plan</vt:lpstr>
      <vt:lpstr>Summary</vt:lpstr>
      <vt:lpstr>Backup</vt:lpstr>
      <vt:lpstr>2011 Year End Forecast (presented Nov 2011)</vt:lpstr>
      <vt:lpstr>   Budget 2012 – current plan vs forecast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Madie Nelson</dc:creator>
  <cp:lastModifiedBy>Madie Nelson</cp:lastModifiedBy>
  <cp:revision>44</cp:revision>
  <dcterms:created xsi:type="dcterms:W3CDTF">2022-06-09T15:14:19Z</dcterms:created>
  <dcterms:modified xsi:type="dcterms:W3CDTF">2022-06-09T18:27:33Z</dcterms:modified>
</cp:coreProperties>
</file>