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  <p:sldMasterId id="2147483685" r:id="rId5"/>
  </p:sldMasterIdLst>
  <p:notesMasterIdLst>
    <p:notesMasterId r:id="rId15"/>
  </p:notesMasterIdLst>
  <p:sldIdLst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140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Times New Roman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6" name="Google Shape;766;p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7" name="Google Shape;767;p14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" name="Google Shape;776;p142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143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" name="Google Shape;795;p14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5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" name="Google Shape;807;p146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" name="Google Shape;813;p14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" name="Google Shape;819;p14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9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3"/>
          <p:cNvSpPr txBox="1"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8" name="Google Shape;208;p53"/>
          <p:cNvSpPr txBox="1"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8BA2B4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8CA2B4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646D8F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9FB8CD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4991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4"/>
          <p:cNvSpPr txBox="1">
            <a:spLocks noGrp="1"/>
          </p:cNvSpPr>
          <p:nvPr>
            <p:ph type="subTitle" idx="1"/>
          </p:nvPr>
        </p:nvSpPr>
        <p:spPr>
          <a:xfrm>
            <a:off x="1651001" y="3895726"/>
            <a:ext cx="9258300" cy="1838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273050" marR="0" lvl="0" indent="-3302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>
            <a:endParaRPr/>
          </a:p>
        </p:txBody>
      </p:sp>
      <p:sp>
        <p:nvSpPr>
          <p:cNvPr id="211" name="Google Shape;211;p54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2" name="Google Shape;212;p54"/>
          <p:cNvSpPr txBox="1">
            <a:spLocks noGrp="1"/>
          </p:cNvSpPr>
          <p:nvPr>
            <p:ph type="body" idx="2"/>
          </p:nvPr>
        </p:nvSpPr>
        <p:spPr>
          <a:xfrm>
            <a:off x="609600" y="1219201"/>
            <a:ext cx="10972800" cy="491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6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300">
                <a:solidFill>
                  <a:schemeClr val="dk2"/>
                </a:solidFill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400"/>
              <a:buChar char="●"/>
              <a:defRPr sz="2000">
                <a:solidFill>
                  <a:schemeClr val="dk1"/>
                </a:solidFill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8BA2B4"/>
              </a:buClr>
              <a:buSzPts val="1400"/>
              <a:buChar char="●"/>
              <a:defRPr sz="2000">
                <a:solidFill>
                  <a:schemeClr val="dk1"/>
                </a:solidFill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8CA2B4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646D8F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9FB8CD"/>
              </a:buClr>
              <a:buSzPts val="1400"/>
              <a:buChar char="●"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3" name="Google Shape;213;p54"/>
          <p:cNvSpPr txBox="1">
            <a:spLocks noGrp="1"/>
          </p:cNvSpPr>
          <p:nvPr>
            <p:ph type="dt" idx="10"/>
          </p:nvPr>
        </p:nvSpPr>
        <p:spPr>
          <a:xfrm>
            <a:off x="8534400" y="6354762"/>
            <a:ext cx="3048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rgbClr val="46465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4" name="Google Shape;214;p54"/>
          <p:cNvSpPr txBox="1">
            <a:spLocks noGrp="1"/>
          </p:cNvSpPr>
          <p:nvPr>
            <p:ph type="ftr" idx="11"/>
          </p:nvPr>
        </p:nvSpPr>
        <p:spPr>
          <a:xfrm>
            <a:off x="3865034" y="6354762"/>
            <a:ext cx="4633383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rgbClr val="EBECF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5" name="Google Shape;215;p54"/>
          <p:cNvSpPr txBox="1">
            <a:spLocks noGrp="1"/>
          </p:cNvSpPr>
          <p:nvPr>
            <p:ph type="sldNum" idx="12"/>
          </p:nvPr>
        </p:nvSpPr>
        <p:spPr>
          <a:xfrm>
            <a:off x="1621367" y="6354762"/>
            <a:ext cx="1625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1pPr>
            <a:lvl2pPr marL="0" marR="0" lvl="1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2pPr>
            <a:lvl3pPr marL="0" marR="0" lvl="2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3pPr>
            <a:lvl4pPr marL="0" marR="0" lvl="3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4pPr>
            <a:lvl5pPr marL="0" marR="0" lvl="4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5pPr>
            <a:lvl6pPr marL="0" marR="0" lvl="5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6pPr>
            <a:lvl7pPr marL="0" marR="0" lvl="6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7pPr>
            <a:lvl8pPr marL="0" marR="0" lvl="7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8pPr>
            <a:lvl9pPr marL="0" marR="0" lvl="8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9pPr>
          </a:lstStyle>
          <a:p>
            <a:pPr indent="-88900">
              <a:buSzPts val="1400"/>
              <a:buFontTx/>
              <a:buChar char="●"/>
            </a:pPr>
            <a:endParaRPr lang="en-US"/>
          </a:p>
          <a:p>
            <a:pPr lvl="1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2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  <a:p>
            <a:pPr lvl="3" indent="-88900">
              <a:buSzPts val="1400"/>
              <a:buFontTx/>
              <a:buChar char="●"/>
            </a:pPr>
            <a:endParaRPr lang="en-US">
              <a:solidFill>
                <a:srgbClr val="000000"/>
              </a:solidFill>
            </a:endParaRPr>
          </a:p>
          <a:p>
            <a:pPr lvl="4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5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  <a:p>
            <a:pPr lvl="6" indent="-88900">
              <a:buSzPts val="1400"/>
              <a:buFontTx/>
              <a:buChar char="●"/>
            </a:pPr>
            <a:endParaRPr lang="en-US">
              <a:solidFill>
                <a:srgbClr val="000000"/>
              </a:solidFill>
            </a:endParaRPr>
          </a:p>
          <a:p>
            <a:pPr lvl="7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8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225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6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7" name="Google Shape;227;p56"/>
          <p:cNvSpPr txBox="1">
            <a:spLocks noGrp="1"/>
          </p:cNvSpPr>
          <p:nvPr>
            <p:ph type="body" idx="1"/>
          </p:nvPr>
        </p:nvSpPr>
        <p:spPr>
          <a:xfrm>
            <a:off x="609600" y="1219200"/>
            <a:ext cx="109728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>
                <a:solidFill>
                  <a:srgbClr val="3333CC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81156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7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chemeClr val="dk2"/>
                </a:solidFill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chemeClr val="dk2"/>
                </a:solidFill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>
                <a:solidFill>
                  <a:schemeClr val="dk2"/>
                </a:solidFill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>
                <a:solidFill>
                  <a:schemeClr val="dk2"/>
                </a:solidFill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30" name="Google Shape;230;p57"/>
          <p:cNvSpPr txBox="1">
            <a:spLocks noGrp="1"/>
          </p:cNvSpPr>
          <p:nvPr>
            <p:ph type="body" idx="1"/>
          </p:nvPr>
        </p:nvSpPr>
        <p:spPr>
          <a:xfrm>
            <a:off x="609600" y="1219201"/>
            <a:ext cx="10972800" cy="491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 sz="2600">
                <a:solidFill>
                  <a:schemeClr val="dk1"/>
                </a:solidFill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2300">
                <a:solidFill>
                  <a:schemeClr val="dk2"/>
                </a:solidFill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400"/>
              <a:buChar char="●"/>
              <a:defRPr sz="2000">
                <a:solidFill>
                  <a:schemeClr val="dk1"/>
                </a:solidFill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rgbClr val="8BA2B4"/>
              </a:buClr>
              <a:buSzPts val="1400"/>
              <a:buChar char="●"/>
              <a:defRPr sz="2000">
                <a:solidFill>
                  <a:schemeClr val="dk1"/>
                </a:solidFill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rgbClr val="8CA2B4"/>
              </a:buClr>
              <a:buSzPts val="1400"/>
              <a:buChar char="●"/>
              <a:defRPr sz="1600">
                <a:solidFill>
                  <a:schemeClr val="dk1"/>
                </a:solidFill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rgbClr val="646D8F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rgbClr val="9FB8CD"/>
              </a:buClr>
              <a:buSzPts val="1400"/>
              <a:buChar char="●"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57"/>
          <p:cNvSpPr txBox="1">
            <a:spLocks noGrp="1"/>
          </p:cNvSpPr>
          <p:nvPr>
            <p:ph type="dt" idx="10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rgbClr val="46465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2" name="Google Shape;232;p57"/>
          <p:cNvSpPr txBox="1">
            <a:spLocks noGrp="1"/>
          </p:cNvSpPr>
          <p:nvPr>
            <p:ph type="ftr" idx="11"/>
          </p:nvPr>
        </p:nvSpPr>
        <p:spPr>
          <a:xfrm>
            <a:off x="3865033" y="6356351"/>
            <a:ext cx="467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3" name="Google Shape;233;p57"/>
          <p:cNvSpPr txBox="1">
            <a:spLocks noGrp="1"/>
          </p:cNvSpPr>
          <p:nvPr>
            <p:ph type="sldNum" idx="12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1pPr>
            <a:lvl2pPr marL="0" marR="0" lvl="1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2pPr>
            <a:lvl3pPr marL="0" marR="0" lvl="2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3pPr>
            <a:lvl4pPr marL="0" marR="0" lvl="3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4pPr>
            <a:lvl5pPr marL="0" marR="0" lvl="4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5pPr>
            <a:lvl6pPr marL="0" marR="0" lvl="5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6pPr>
            <a:lvl7pPr marL="0" marR="0" lvl="6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7pPr>
            <a:lvl8pPr marL="0" marR="0" lvl="7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8pPr>
            <a:lvl9pPr marL="0" marR="0" lvl="8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9pPr>
          </a:lstStyle>
          <a:p>
            <a:pPr indent="-88900">
              <a:buSzPts val="1400"/>
              <a:buFontTx/>
              <a:buChar char="●"/>
            </a:pPr>
            <a:endParaRPr lang="en-US"/>
          </a:p>
          <a:p>
            <a:pPr lvl="1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2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  <a:p>
            <a:pPr lvl="3" indent="-88900">
              <a:buSzPts val="1400"/>
              <a:buFontTx/>
              <a:buChar char="●"/>
            </a:pPr>
            <a:endParaRPr lang="en-US">
              <a:solidFill>
                <a:srgbClr val="000000"/>
              </a:solidFill>
            </a:endParaRPr>
          </a:p>
          <a:p>
            <a:pPr lvl="4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5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  <a:p>
            <a:pPr lvl="6" indent="-88900">
              <a:buSzPts val="1400"/>
              <a:buFontTx/>
              <a:buChar char="●"/>
            </a:pPr>
            <a:endParaRPr lang="en-US">
              <a:solidFill>
                <a:srgbClr val="000000"/>
              </a:solidFill>
            </a:endParaRPr>
          </a:p>
          <a:p>
            <a:pPr lvl="7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8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14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52"/>
          <p:cNvSpPr txBox="1"/>
          <p:nvPr/>
        </p:nvSpPr>
        <p:spPr>
          <a:xfrm>
            <a:off x="1206500" y="3648076"/>
            <a:ext cx="9753600" cy="1279525"/>
          </a:xfrm>
          <a:prstGeom prst="rect">
            <a:avLst/>
          </a:prstGeom>
          <a:noFill/>
          <a:ln w="9525" cap="rnd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8" name="Google Shape;198;p52"/>
          <p:cNvSpPr txBox="1"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9525" cap="rnd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99" name="Google Shape;199;p52"/>
          <p:cNvSpPr txBox="1"/>
          <p:nvPr/>
        </p:nvSpPr>
        <p:spPr>
          <a:xfrm>
            <a:off x="1206500" y="3648076"/>
            <a:ext cx="304800" cy="12795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0" name="Google Shape;200;p52"/>
          <p:cNvSpPr txBox="1"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01" name="Google Shape;201;p52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2" name="Google Shape;202;p52"/>
          <p:cNvSpPr txBox="1">
            <a:spLocks noGrp="1"/>
          </p:cNvSpPr>
          <p:nvPr>
            <p:ph type="body" idx="1"/>
          </p:nvPr>
        </p:nvSpPr>
        <p:spPr>
          <a:xfrm>
            <a:off x="609600" y="1219201"/>
            <a:ext cx="10972800" cy="491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8BA2B4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rgbClr val="8CA2B4"/>
              </a:buClr>
              <a:buSzPts val="14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rgbClr val="646D8F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rgbClr val="9FB8CD"/>
              </a:buClr>
              <a:buSzPts val="1400"/>
              <a:buFont typeface="Arial"/>
              <a:buChar char="●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3" name="Google Shape;203;p52"/>
          <p:cNvSpPr txBox="1">
            <a:spLocks noGrp="1"/>
          </p:cNvSpPr>
          <p:nvPr>
            <p:ph type="dt" idx="10"/>
          </p:nvPr>
        </p:nvSpPr>
        <p:spPr>
          <a:xfrm>
            <a:off x="8534400" y="6354762"/>
            <a:ext cx="30480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rgbClr val="46465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4" name="Google Shape;204;p52"/>
          <p:cNvSpPr txBox="1">
            <a:spLocks noGrp="1"/>
          </p:cNvSpPr>
          <p:nvPr>
            <p:ph type="ftr" idx="11"/>
          </p:nvPr>
        </p:nvSpPr>
        <p:spPr>
          <a:xfrm>
            <a:off x="3865034" y="6354762"/>
            <a:ext cx="4633383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rgbClr val="EBECF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5" name="Google Shape;205;p52"/>
          <p:cNvSpPr txBox="1">
            <a:spLocks noGrp="1"/>
          </p:cNvSpPr>
          <p:nvPr>
            <p:ph type="sldNum" idx="12"/>
          </p:nvPr>
        </p:nvSpPr>
        <p:spPr>
          <a:xfrm>
            <a:off x="1621367" y="6354762"/>
            <a:ext cx="1625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1pPr>
            <a:lvl2pPr marL="0" marR="0" lvl="1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2pPr>
            <a:lvl3pPr marL="0" marR="0" lvl="2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3pPr>
            <a:lvl4pPr marL="0" marR="0" lvl="3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4pPr>
            <a:lvl5pPr marL="0" marR="0" lvl="4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5pPr>
            <a:lvl6pPr marL="0" marR="0" lvl="5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6pPr>
            <a:lvl7pPr marL="0" marR="0" lvl="6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7pPr>
            <a:lvl8pPr marL="0" marR="0" lvl="7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8pPr>
            <a:lvl9pPr marL="0" marR="0" lvl="8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9pPr>
          </a:lstStyle>
          <a:p>
            <a:pPr indent="-88900">
              <a:buSzPts val="1400"/>
              <a:buFontTx/>
              <a:buChar char="●"/>
            </a:pPr>
            <a:endParaRPr lang="en-US"/>
          </a:p>
          <a:p>
            <a:pPr lvl="1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2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  <a:p>
            <a:pPr lvl="3" indent="-88900">
              <a:buSzPts val="1400"/>
              <a:buFontTx/>
              <a:buChar char="●"/>
            </a:pPr>
            <a:endParaRPr lang="en-US">
              <a:solidFill>
                <a:srgbClr val="000000"/>
              </a:solidFill>
            </a:endParaRPr>
          </a:p>
          <a:p>
            <a:pPr lvl="4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5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  <a:p>
            <a:pPr lvl="6" indent="-88900">
              <a:buSzPts val="1400"/>
              <a:buFontTx/>
              <a:buChar char="●"/>
            </a:pPr>
            <a:endParaRPr lang="en-US">
              <a:solidFill>
                <a:srgbClr val="000000"/>
              </a:solidFill>
            </a:endParaRPr>
          </a:p>
          <a:p>
            <a:pPr lvl="7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8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0871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7" name="Google Shape;217;p55"/>
          <p:cNvCxnSpPr/>
          <p:nvPr/>
        </p:nvCxnSpPr>
        <p:spPr>
          <a:xfrm>
            <a:off x="609600" y="6353175"/>
            <a:ext cx="10972800" cy="0"/>
          </a:xfrm>
          <a:prstGeom prst="straightConnector1">
            <a:avLst/>
          </a:prstGeom>
          <a:noFill/>
          <a:ln w="9525" cap="rnd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18" name="Google Shape;218;p55"/>
          <p:cNvCxnSpPr/>
          <p:nvPr/>
        </p:nvCxnSpPr>
        <p:spPr>
          <a:xfrm>
            <a:off x="609600" y="1143000"/>
            <a:ext cx="10972800" cy="0"/>
          </a:xfrm>
          <a:prstGeom prst="straightConnector1">
            <a:avLst/>
          </a:prstGeom>
          <a:noFill/>
          <a:ln w="9525" cap="rnd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19" name="Google Shape;219;p55"/>
          <p:cNvSpPr/>
          <p:nvPr/>
        </p:nvSpPr>
        <p:spPr>
          <a:xfrm rot="5400000">
            <a:off x="590550" y="6447367"/>
            <a:ext cx="190500" cy="160867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20" name="Google Shape;220;p55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1" name="Google Shape;221;p55"/>
          <p:cNvSpPr txBox="1">
            <a:spLocks noGrp="1"/>
          </p:cNvSpPr>
          <p:nvPr>
            <p:ph type="body" idx="1"/>
          </p:nvPr>
        </p:nvSpPr>
        <p:spPr>
          <a:xfrm>
            <a:off x="609600" y="1219201"/>
            <a:ext cx="10972800" cy="491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●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8BA2B4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rgbClr val="8CA2B4"/>
              </a:buClr>
              <a:buSzPts val="14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rgbClr val="646D8F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rgbClr val="BBBBBB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rgbClr val="9FB8CD"/>
              </a:buClr>
              <a:buSzPts val="1400"/>
              <a:buFont typeface="Arial"/>
              <a:buChar char="●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2" name="Google Shape;222;p55"/>
          <p:cNvSpPr txBox="1">
            <a:spLocks noGrp="1"/>
          </p:cNvSpPr>
          <p:nvPr>
            <p:ph type="dt" idx="10"/>
          </p:nvPr>
        </p:nvSpPr>
        <p:spPr>
          <a:xfrm>
            <a:off x="8534401" y="6356351"/>
            <a:ext cx="305223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 b="0" i="0" u="none" strike="noStrike" cap="none">
                <a:solidFill>
                  <a:srgbClr val="464653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3" name="Google Shape;223;p55"/>
          <p:cNvSpPr txBox="1">
            <a:spLocks noGrp="1"/>
          </p:cNvSpPr>
          <p:nvPr>
            <p:ph type="ftr" idx="11"/>
          </p:nvPr>
        </p:nvSpPr>
        <p:spPr>
          <a:xfrm>
            <a:off x="3865033" y="6356351"/>
            <a:ext cx="467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4" name="Google Shape;224;p55"/>
          <p:cNvSpPr txBox="1">
            <a:spLocks noGrp="1"/>
          </p:cNvSpPr>
          <p:nvPr>
            <p:ph type="sldNum" idx="12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1pPr>
            <a:lvl2pPr marL="0" marR="0" lvl="1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2pPr>
            <a:lvl3pPr marL="0" marR="0" lvl="2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3pPr>
            <a:lvl4pPr marL="0" marR="0" lvl="3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4pPr>
            <a:lvl5pPr marL="0" marR="0" lvl="4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5pPr>
            <a:lvl6pPr marL="0" marR="0" lvl="5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6pPr>
            <a:lvl7pPr marL="0" marR="0" lvl="6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7pPr>
            <a:lvl8pPr marL="0" marR="0" lvl="7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8pPr>
            <a:lvl9pPr marL="0" marR="0" lvl="8" indent="0" algn="l" rtl="0">
              <a:buNone/>
              <a:defRPr sz="1400" b="0" i="0" u="none" strike="noStrike" cap="none">
                <a:solidFill>
                  <a:srgbClr val="464653"/>
                </a:solidFill>
              </a:defRPr>
            </a:lvl9pPr>
          </a:lstStyle>
          <a:p>
            <a:pPr indent="-88900">
              <a:buSzPts val="1400"/>
              <a:buFontTx/>
              <a:buChar char="●"/>
            </a:pPr>
            <a:endParaRPr lang="en-US"/>
          </a:p>
          <a:p>
            <a:pPr lvl="1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2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  <a:p>
            <a:pPr lvl="3" indent="-88900">
              <a:buSzPts val="1400"/>
              <a:buFontTx/>
              <a:buChar char="●"/>
            </a:pPr>
            <a:endParaRPr lang="en-US">
              <a:solidFill>
                <a:srgbClr val="000000"/>
              </a:solidFill>
            </a:endParaRPr>
          </a:p>
          <a:p>
            <a:pPr lvl="4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5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  <a:p>
            <a:pPr lvl="6" indent="-88900">
              <a:buSzPts val="1400"/>
              <a:buFontTx/>
              <a:buChar char="●"/>
            </a:pPr>
            <a:endParaRPr lang="en-US">
              <a:solidFill>
                <a:srgbClr val="000000"/>
              </a:solidFill>
            </a:endParaRPr>
          </a:p>
          <a:p>
            <a:pPr lvl="7" indent="-88900">
              <a:buSzPts val="1400"/>
              <a:buFontTx/>
              <a:buChar char="○"/>
            </a:pPr>
            <a:endParaRPr lang="en-US">
              <a:solidFill>
                <a:srgbClr val="000000"/>
              </a:solidFill>
            </a:endParaRPr>
          </a:p>
          <a:p>
            <a:pPr lvl="8" indent="-88900">
              <a:buSzPts val="1400"/>
              <a:buFontTx/>
              <a:buChar char="■"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2857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p128"/>
          <p:cNvSpPr txBox="1">
            <a:spLocks noGrp="1"/>
          </p:cNvSpPr>
          <p:nvPr>
            <p:ph type="subTitle" idx="1"/>
          </p:nvPr>
        </p:nvSpPr>
        <p:spPr>
          <a:xfrm>
            <a:off x="2762251" y="3895726"/>
            <a:ext cx="6943725" cy="1838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241300">
              <a:buSzPts val="500"/>
              <a:buNone/>
            </a:pPr>
            <a:endParaRPr/>
          </a:p>
          <a:p>
            <a:pPr marL="0" indent="0" algn="ctr">
              <a:buNone/>
            </a:pPr>
            <a:r>
              <a:rPr lang="en-US" sz="3400"/>
              <a:t>Publications Status, June 2012</a:t>
            </a:r>
            <a:endParaRPr/>
          </a:p>
          <a:p>
            <a:pPr indent="-241300">
              <a:buSzPts val="500"/>
              <a:buNone/>
            </a:pPr>
            <a:endParaRPr/>
          </a:p>
          <a:p>
            <a:pPr marL="0" indent="0" algn="ctr">
              <a:buNone/>
            </a:pPr>
            <a:r>
              <a:rPr lang="en-US" sz="3400"/>
              <a:t>Sachin Sapatnekar</a:t>
            </a:r>
            <a:endParaRPr/>
          </a:p>
        </p:txBody>
      </p:sp>
      <p:sp>
        <p:nvSpPr>
          <p:cNvPr id="770" name="Google Shape;770;p128"/>
          <p:cNvSpPr/>
          <p:nvPr/>
        </p:nvSpPr>
        <p:spPr>
          <a:xfrm>
            <a:off x="7086601" y="2895600"/>
            <a:ext cx="1323975" cy="4572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71" name="Google Shape;771;p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0400" y="381001"/>
            <a:ext cx="5922962" cy="1550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72" name="Google Shape;772;p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2400" y="2895600"/>
            <a:ext cx="1600200" cy="436562"/>
          </a:xfrm>
          <a:prstGeom prst="rect">
            <a:avLst/>
          </a:prstGeom>
          <a:noFill/>
          <a:ln>
            <a:noFill/>
          </a:ln>
        </p:spPr>
      </p:pic>
      <p:sp>
        <p:nvSpPr>
          <p:cNvPr id="773" name="Google Shape;773;p128"/>
          <p:cNvSpPr/>
          <p:nvPr/>
        </p:nvSpPr>
        <p:spPr>
          <a:xfrm>
            <a:off x="6477000" y="2057400"/>
            <a:ext cx="2362200" cy="785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774" name="Google Shape;774;p1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05200" y="2209800"/>
            <a:ext cx="2286000" cy="4619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9" name="Google Shape;779;p129"/>
          <p:cNvGraphicFramePr/>
          <p:nvPr/>
        </p:nvGraphicFramePr>
        <p:xfrm>
          <a:off x="2362200" y="1295400"/>
          <a:ext cx="8229550" cy="56093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01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6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445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Page budget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Impact factor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Submit-to-first-decision latency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Submit-to-online post delay(median)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New papers/yr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Accept rate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Transactions on CAD (TCAD)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2020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1.252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59 days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34.6 wks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456</a:t>
                      </a:r>
                      <a:endParaRPr sz="14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[up 7%]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1F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~40%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TVLSI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0.904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42.3 wks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TCAS-1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1.573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37.8 wks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ACM TODAES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0.484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Integration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0.663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1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Embedded Systems Letters (ESL)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160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-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79 days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13.5 wks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99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~25%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TCAS-2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1.334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30.3 wks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ACM TECS (Trans)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1.057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Design &amp; Test (D&amp;T)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635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0.957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-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-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-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-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D1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CktSysMag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(D&amp;T)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1.568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>
                          <a:solidFill>
                            <a:schemeClr val="dk1"/>
                          </a:solidFill>
                        </a:rPr>
                        <a:t>-</a:t>
                      </a:r>
                      <a:endParaRPr/>
                    </a:p>
                  </a:txBody>
                  <a:tcPr marL="0" marR="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80" name="Google Shape;780;p129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600"/>
              <a:t>Summary of publications</a:t>
            </a:r>
            <a:endParaRPr/>
          </a:p>
        </p:txBody>
      </p:sp>
      <p:sp>
        <p:nvSpPr>
          <p:cNvPr id="781" name="Google Shape;781;p129"/>
          <p:cNvSpPr txBox="1"/>
          <p:nvPr/>
        </p:nvSpPr>
        <p:spPr>
          <a:xfrm rot="-5400000">
            <a:off x="816770" y="4474369"/>
            <a:ext cx="1654175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Comparables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129"/>
          <p:cNvSpPr/>
          <p:nvPr/>
        </p:nvSpPr>
        <p:spPr>
          <a:xfrm>
            <a:off x="2209800" y="2743200"/>
            <a:ext cx="152400" cy="1447800"/>
          </a:xfrm>
          <a:prstGeom prst="leftBrace">
            <a:avLst>
              <a:gd name="adj1" fmla="val 189"/>
              <a:gd name="adj2" fmla="val 50000"/>
            </a:avLst>
          </a:prstGeom>
          <a:noFill/>
          <a:ln w="38100" cap="rnd" cmpd="sng">
            <a:solidFill>
              <a:srgbClr val="DA1F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83" name="Google Shape;783;p129"/>
          <p:cNvSpPr/>
          <p:nvPr/>
        </p:nvSpPr>
        <p:spPr>
          <a:xfrm>
            <a:off x="2209800" y="6324600"/>
            <a:ext cx="152400" cy="381000"/>
          </a:xfrm>
          <a:prstGeom prst="leftBrace">
            <a:avLst>
              <a:gd name="adj1" fmla="val 720"/>
              <a:gd name="adj2" fmla="val 50000"/>
            </a:avLst>
          </a:prstGeom>
          <a:noFill/>
          <a:ln w="38100" cap="rnd" cmpd="sng">
            <a:solidFill>
              <a:srgbClr val="DA1F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84" name="Google Shape;784;p129"/>
          <p:cNvSpPr/>
          <p:nvPr/>
        </p:nvSpPr>
        <p:spPr>
          <a:xfrm>
            <a:off x="2209800" y="4953000"/>
            <a:ext cx="152400" cy="838200"/>
          </a:xfrm>
          <a:prstGeom prst="leftBrace">
            <a:avLst>
              <a:gd name="adj1" fmla="val 327"/>
              <a:gd name="adj2" fmla="val 50000"/>
            </a:avLst>
          </a:prstGeom>
          <a:noFill/>
          <a:ln w="38100" cap="rnd" cmpd="sng">
            <a:solidFill>
              <a:srgbClr val="DA1F2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785" name="Google Shape;785;p129"/>
          <p:cNvCxnSpPr/>
          <p:nvPr/>
        </p:nvCxnSpPr>
        <p:spPr>
          <a:xfrm rot="10800000" flipH="1">
            <a:off x="1752600" y="3467100"/>
            <a:ext cx="457200" cy="419100"/>
          </a:xfrm>
          <a:prstGeom prst="straightConnector1">
            <a:avLst/>
          </a:prstGeom>
          <a:noFill/>
          <a:ln w="38100" cap="rnd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786" name="Google Shape;786;p129"/>
          <p:cNvCxnSpPr/>
          <p:nvPr/>
        </p:nvCxnSpPr>
        <p:spPr>
          <a:xfrm>
            <a:off x="1828800" y="4953000"/>
            <a:ext cx="381000" cy="419100"/>
          </a:xfrm>
          <a:prstGeom prst="straightConnector1">
            <a:avLst/>
          </a:prstGeom>
          <a:noFill/>
          <a:ln w="38100" cap="rnd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787" name="Google Shape;787;p129"/>
          <p:cNvCxnSpPr/>
          <p:nvPr/>
        </p:nvCxnSpPr>
        <p:spPr>
          <a:xfrm>
            <a:off x="1752600" y="5486400"/>
            <a:ext cx="457200" cy="1028700"/>
          </a:xfrm>
          <a:prstGeom prst="straightConnector1">
            <a:avLst/>
          </a:prstGeom>
          <a:noFill/>
          <a:ln w="38100" cap="rnd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" name="Google Shape;792;p130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1300"/>
            </a:pPr>
            <a:r>
              <a:rPr lang="en-US" sz="2800"/>
              <a:t>Vijay Narayanan 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Chuck Alpert 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Krish Chakrabarty 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Magdy Abadir 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Krithi Ramamritham 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Cathy Gebotys 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Anand Raghunathan 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Jose Ayala 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Massoud Pedram</a:t>
            </a:r>
            <a:endParaRPr sz="1800"/>
          </a:p>
        </p:txBody>
      </p:sp>
      <p:sp>
        <p:nvSpPr>
          <p:cNvPr id="793" name="Google Shape;793;p130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600"/>
              <a:t>CEDA Publications Committee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Google Shape;798;p131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buSzPts val="900"/>
            </a:pPr>
            <a:r>
              <a:rPr lang="en-US" sz="2000"/>
              <a:t>TCAD (EiC - Sachin Sapatnekar)</a:t>
            </a:r>
            <a:endParaRPr sz="1800"/>
          </a:p>
          <a:p>
            <a:pPr marL="0" lvl="1" indent="0">
              <a:lnSpc>
                <a:spcPct val="80000"/>
              </a:lnSpc>
              <a:buSzPts val="800"/>
            </a:pPr>
            <a:r>
              <a:rPr lang="en-US" sz="1700">
                <a:solidFill>
                  <a:srgbClr val="3333CC"/>
                </a:solidFill>
              </a:rPr>
              <a:t>Relatively stable</a:t>
            </a:r>
            <a:endParaRPr sz="1800">
              <a:solidFill>
                <a:schemeClr val="dk1"/>
              </a:solidFill>
            </a:endParaRPr>
          </a:p>
          <a:p>
            <a:pPr marL="0" lvl="1" indent="0">
              <a:lnSpc>
                <a:spcPct val="80000"/>
              </a:lnSpc>
              <a:buSzPts val="800"/>
            </a:pPr>
            <a:r>
              <a:rPr lang="en-US" sz="1700">
                <a:solidFill>
                  <a:srgbClr val="3333CC"/>
                </a:solidFill>
              </a:rPr>
              <a:t>Ongoing special sections, keynotes</a:t>
            </a:r>
            <a:endParaRPr sz="1800">
              <a:solidFill>
                <a:schemeClr val="dk1"/>
              </a:solidFill>
            </a:endParaRPr>
          </a:p>
          <a:p>
            <a:pPr marL="0" lvl="1" indent="0">
              <a:lnSpc>
                <a:spcPct val="80000"/>
              </a:lnSpc>
              <a:buSzPts val="800"/>
            </a:pPr>
            <a:r>
              <a:rPr lang="en-US" sz="1700">
                <a:solidFill>
                  <a:srgbClr val="3333CC"/>
                </a:solidFill>
              </a:rPr>
              <a:t>Overwhelming response to 3D special section (34 submissions!)</a:t>
            </a:r>
            <a:endParaRPr sz="1800">
              <a:solidFill>
                <a:schemeClr val="dk1"/>
              </a:solidFill>
            </a:endParaRPr>
          </a:p>
          <a:p>
            <a:pPr marL="0" lvl="1" indent="0">
              <a:lnSpc>
                <a:spcPct val="80000"/>
              </a:lnSpc>
              <a:buSzPts val="800"/>
            </a:pPr>
            <a:r>
              <a:rPr lang="en-US" sz="1700">
                <a:solidFill>
                  <a:srgbClr val="3333CC"/>
                </a:solidFill>
              </a:rPr>
              <a:t>Best paper award will be given out Tuesday @ DAC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lnSpc>
                <a:spcPct val="80000"/>
              </a:lnSpc>
              <a:buSzPts val="800"/>
            </a:pPr>
            <a:r>
              <a:rPr lang="en-US" sz="1700"/>
              <a:t>Umit Y. Ogras, Paul Bogdan, and Radu Marculescu, "An Analytical Approach for Network-on-Chip Performance Analysis," IEEE Transactions on Computer-Aided Design of Integrated Circuits and Systems, Vol. 29, No. 12, pp. 2001-2013, December 2010.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lnSpc>
                <a:spcPct val="80000"/>
              </a:lnSpc>
              <a:buSzPts val="900"/>
            </a:pPr>
            <a:r>
              <a:rPr lang="en-US" sz="2000"/>
              <a:t>ESL (EiC - Krithi Ramamritham)</a:t>
            </a:r>
            <a:endParaRPr sz="1800"/>
          </a:p>
          <a:p>
            <a:pPr marL="0" lvl="1" indent="0">
              <a:lnSpc>
                <a:spcPct val="80000"/>
              </a:lnSpc>
              <a:buSzPts val="800"/>
            </a:pPr>
            <a:r>
              <a:rPr lang="en-US" sz="1700">
                <a:solidFill>
                  <a:srgbClr val="3333CC"/>
                </a:solidFill>
              </a:rPr>
              <a:t>Running smoothly</a:t>
            </a:r>
            <a:endParaRPr sz="1800">
              <a:solidFill>
                <a:schemeClr val="dk1"/>
              </a:solidFill>
            </a:endParaRPr>
          </a:p>
          <a:p>
            <a:pPr marL="0" lvl="1" indent="0">
              <a:lnSpc>
                <a:spcPct val="80000"/>
              </a:lnSpc>
              <a:buSzPts val="800"/>
            </a:pPr>
            <a:r>
              <a:rPr lang="en-US" sz="1700">
                <a:solidFill>
                  <a:srgbClr val="3333CC"/>
                </a:solidFill>
              </a:rPr>
              <a:t>Past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lnSpc>
                <a:spcPct val="80000"/>
              </a:lnSpc>
              <a:buSzPts val="800"/>
            </a:pPr>
            <a:r>
              <a:rPr lang="en-US" sz="1700"/>
              <a:t>Special Issue on Memory Architectures and Organization</a:t>
            </a:r>
            <a:endParaRPr sz="1800"/>
          </a:p>
          <a:p>
            <a:pPr marL="0" lvl="2" indent="0">
              <a:lnSpc>
                <a:spcPct val="80000"/>
              </a:lnSpc>
              <a:buSzPts val="800"/>
            </a:pPr>
            <a:r>
              <a:rPr lang="en-US" sz="1700"/>
              <a:t>Special Issue on Embedded Reconfigurable Computing</a:t>
            </a:r>
            <a:endParaRPr sz="1800"/>
          </a:p>
          <a:p>
            <a:pPr marL="0" lvl="1" indent="0">
              <a:lnSpc>
                <a:spcPct val="80000"/>
              </a:lnSpc>
              <a:buSzPts val="800"/>
            </a:pPr>
            <a:r>
              <a:rPr lang="en-US" sz="1700">
                <a:solidFill>
                  <a:srgbClr val="3333CC"/>
                </a:solidFill>
              </a:rPr>
              <a:t>Upcoming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lnSpc>
                <a:spcPct val="80000"/>
              </a:lnSpc>
              <a:buSzPts val="800"/>
            </a:pPr>
            <a:r>
              <a:rPr lang="en-US" sz="1700"/>
              <a:t>Special issue on Automotive Embedded Systems</a:t>
            </a:r>
            <a:endParaRPr sz="1800"/>
          </a:p>
          <a:p>
            <a:pPr marL="0" indent="0">
              <a:buNone/>
            </a:pP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799" name="Google Shape;799;p131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600"/>
              <a:t>Publication Update: TCAD, ESL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" name="Google Shape;804;p132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1300"/>
            </a:pPr>
            <a:r>
              <a:rPr lang="en-US" sz="2800"/>
              <a:t>D&amp;T (EiC - Krish Chakrabarty)</a:t>
            </a:r>
            <a:endParaRPr sz="1800"/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Printing delays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buSzPts val="1100"/>
            </a:pPr>
            <a:r>
              <a:rPr lang="en-US" sz="2400"/>
              <a:t>Issue 1, 2012 in DAC bags, online</a:t>
            </a:r>
            <a:endParaRPr sz="1800"/>
          </a:p>
          <a:p>
            <a:pPr marL="0" lvl="2" indent="0">
              <a:buSzPts val="1100"/>
            </a:pPr>
            <a:r>
              <a:rPr lang="en-US" sz="2400"/>
              <a:t>Issues 2, 3 imminent (delayed)</a:t>
            </a:r>
            <a:endParaRPr sz="1800"/>
          </a:p>
          <a:p>
            <a:pPr marL="0" lvl="2" indent="0">
              <a:buSzPts val="1100"/>
            </a:pPr>
            <a:r>
              <a:rPr lang="en-US" sz="2400"/>
              <a:t>Hope to be back on schedule for Issue 4</a:t>
            </a:r>
            <a:endParaRPr sz="1800"/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Editorial support issues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buSzPts val="1100"/>
            </a:pPr>
            <a:r>
              <a:rPr lang="en-US" sz="2400"/>
              <a:t>Editing support for the magazine down: $45K →$0</a:t>
            </a:r>
            <a:endParaRPr sz="1800"/>
          </a:p>
          <a:p>
            <a:pPr marL="0" lvl="2" indent="0">
              <a:buSzPts val="1100"/>
            </a:pPr>
            <a:r>
              <a:rPr lang="en-US" sz="2400"/>
              <a:t>Significant quality issues</a:t>
            </a:r>
            <a:endParaRPr sz="1800"/>
          </a:p>
          <a:p>
            <a:pPr marL="0" lvl="2" indent="0">
              <a:buSzPts val="1100"/>
            </a:pPr>
            <a:r>
              <a:rPr lang="en-US" sz="2400"/>
              <a:t>Now brought up to $24K/year for partial support where most needed (freelancer – Thomas Centrella)</a:t>
            </a:r>
            <a:endParaRPr sz="1800"/>
          </a:p>
        </p:txBody>
      </p:sp>
      <p:sp>
        <p:nvSpPr>
          <p:cNvPr id="805" name="Google Shape;805;p132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600"/>
              <a:t>Publication update: D&amp;T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33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lnSpc>
                <a:spcPct val="80000"/>
              </a:lnSpc>
              <a:buSzPts val="1000"/>
            </a:pPr>
            <a:r>
              <a:rPr lang="en-US" sz="2200"/>
              <a:t>D&amp;T (EiC - Krish Chakrabarty)</a:t>
            </a:r>
            <a:endParaRPr sz="1800"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900">
                <a:solidFill>
                  <a:srgbClr val="3333CC"/>
                </a:solidFill>
              </a:rPr>
              <a:t>EiC search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lnSpc>
                <a:spcPct val="80000"/>
              </a:lnSpc>
              <a:buSzPts val="850"/>
            </a:pPr>
            <a:r>
              <a:rPr lang="en-US" sz="1900"/>
              <a:t>Active, nominations due 6/15</a:t>
            </a:r>
            <a:endParaRPr sz="1800"/>
          </a:p>
          <a:p>
            <a:pPr marL="0" lvl="2" indent="0">
              <a:lnSpc>
                <a:spcPct val="80000"/>
              </a:lnSpc>
              <a:buSzPts val="850"/>
            </a:pPr>
            <a:r>
              <a:rPr lang="en-US" sz="1900"/>
              <a:t>Working with Krish to ensure good candidates apply</a:t>
            </a:r>
            <a:endParaRPr sz="1800"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900">
                <a:solidFill>
                  <a:srgbClr val="3333CC"/>
                </a:solidFill>
              </a:rPr>
              <a:t>Outreach to sister OUs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lnSpc>
                <a:spcPct val="80000"/>
              </a:lnSpc>
              <a:buSzPts val="850"/>
            </a:pPr>
            <a:r>
              <a:rPr lang="en-US" sz="1900"/>
              <a:t>SSCS showing considerable interest – published a piece in their most recent newsletter introducing D&amp;T to their members</a:t>
            </a:r>
            <a:endParaRPr sz="1800"/>
          </a:p>
          <a:p>
            <a:pPr marL="0" lvl="1" indent="0">
              <a:lnSpc>
                <a:spcPct val="80000"/>
              </a:lnSpc>
              <a:buSzPts val="850"/>
            </a:pPr>
            <a:r>
              <a:rPr lang="en-US" sz="1900">
                <a:solidFill>
                  <a:srgbClr val="3333CC"/>
                </a:solidFill>
              </a:rPr>
              <a:t>Recent/upcoming issues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Jan/Feb 12</a:t>
            </a:r>
            <a:r>
              <a:rPr lang="en-US" sz="1100"/>
              <a:t>: Yield and Volume Diagnosis (Ann Gattiker, Phil Nigh)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March/April 12</a:t>
            </a:r>
            <a:r>
              <a:rPr lang="en-US" sz="1100"/>
              <a:t>: EDA Standards (Shishpal Rawat, Sumit Dasgupta)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May/June 12</a:t>
            </a:r>
            <a:r>
              <a:rPr lang="en-US" sz="1100"/>
              <a:t>: System and Synthetic Biology, special section (Doug Densmore, Soha Hassoun)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July/August 12</a:t>
            </a:r>
            <a:r>
              <a:rPr lang="en-US" sz="1100"/>
              <a:t>: Green Buildings (Yuvraj Agrawal, Anand Raghunathan)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Sept/Oct 12</a:t>
            </a:r>
            <a:r>
              <a:rPr lang="en-US" sz="1100"/>
              <a:t>: On-Chip Structures for Smarter Silicon (Mohammad Tehranipoor, LeRoy Winemberg)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Nov/Dec 12</a:t>
            </a:r>
            <a:r>
              <a:rPr lang="en-US" sz="1100"/>
              <a:t>: Digitally-Enhanced Wireless Transceivers (Haralampos Stratigopoulos, Alberto Valdez-Garcia)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Jan/Feb 13</a:t>
            </a:r>
            <a:r>
              <a:rPr lang="en-US" sz="1100"/>
              <a:t>: Practical Parallel EDA (Rasit Tapaloglu, Bevan Baas)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March/April 13</a:t>
            </a:r>
            <a:r>
              <a:rPr lang="en-US" sz="1100"/>
              <a:t>: Trusted System-on-Chip with Untrusted Components (Swarup Bhunia, Dakshi Agrawal, Leya Nazandhali)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May/June 13</a:t>
            </a:r>
            <a:r>
              <a:rPr lang="en-US" sz="1100"/>
              <a:t>: Special section on iJTAG (IEEE P1687) under discussion (Erik Larsson, Bill Eklow)</a:t>
            </a:r>
            <a:endParaRPr sz="1800"/>
          </a:p>
          <a:p>
            <a:pPr marL="0" lvl="2" indent="0">
              <a:lnSpc>
                <a:spcPct val="80000"/>
              </a:lnSpc>
              <a:buSzPts val="500"/>
            </a:pPr>
            <a:r>
              <a:rPr lang="en-US" sz="1100" b="1"/>
              <a:t>July/August 13</a:t>
            </a:r>
            <a:r>
              <a:rPr lang="en-US" sz="1100"/>
              <a:t>: Special section on silicon debug and diagnosis (Nicola Nicolici, Brady Benware)</a:t>
            </a: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811" name="Google Shape;811;p133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600"/>
              <a:t>Publication update: D&amp;T (contd.)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Google Shape;816;p134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1300"/>
            </a:pPr>
            <a:r>
              <a:rPr lang="en-US" sz="2800"/>
              <a:t>Currents (Editor – Jose Ayala)</a:t>
            </a:r>
            <a:endParaRPr sz="1800"/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Problem: same content to online and D&amp;T versions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buSzPts val="1100"/>
            </a:pPr>
            <a:r>
              <a:rPr lang="en-US" sz="2400"/>
              <a:t>Publication delays in D&amp;T → stale content for online</a:t>
            </a:r>
            <a:endParaRPr sz="1800"/>
          </a:p>
          <a:p>
            <a:pPr marL="0" lvl="2" indent="0">
              <a:buSzPts val="1100"/>
            </a:pPr>
            <a:r>
              <a:rPr lang="en-US" sz="2400"/>
              <a:t>Resolution: Have put in place scheme for decoupling online vs. D&amp;T version</a:t>
            </a:r>
            <a:endParaRPr sz="1800"/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Problem: Lack of content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buSzPts val="1100"/>
            </a:pPr>
            <a:r>
              <a:rPr lang="en-US" sz="2400"/>
              <a:t>Resolution: Have put in place regular pings to key CEDA personnel</a:t>
            </a:r>
            <a:endParaRPr sz="1800"/>
          </a:p>
          <a:p>
            <a:pPr marL="0" lvl="2" indent="0">
              <a:buSzPts val="1100"/>
            </a:pPr>
            <a:r>
              <a:rPr lang="en-US" sz="2400"/>
              <a:t>Status: limited success so far, but should get better (ExCom/BoG - please respond to Jose Ayala’s emails!)</a:t>
            </a:r>
            <a:endParaRPr sz="1800"/>
          </a:p>
        </p:txBody>
      </p:sp>
      <p:sp>
        <p:nvSpPr>
          <p:cNvPr id="817" name="Google Shape;817;p134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600"/>
              <a:t>Publication update: Currents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" name="Google Shape;822;p135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1300"/>
            </a:pPr>
            <a:r>
              <a:rPr lang="en-US" sz="2800"/>
              <a:t>TCAD</a:t>
            </a:r>
            <a:endParaRPr sz="1800"/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Robust, healthy (~$190K surplus)</a:t>
            </a:r>
            <a:endParaRPr sz="180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ESL</a:t>
            </a:r>
            <a:endParaRPr sz="1800"/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Moving to stable (~$13K surplus)</a:t>
            </a:r>
            <a:endParaRPr sz="180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D&amp;T</a:t>
            </a:r>
            <a:endParaRPr sz="1800"/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Unknown: preparing for deficit for the first few years</a:t>
            </a:r>
            <a:endParaRPr sz="1800">
              <a:solidFill>
                <a:schemeClr val="dk1"/>
              </a:solidFill>
            </a:endParaRPr>
          </a:p>
          <a:p>
            <a:pPr marL="0" lvl="2" indent="0">
              <a:buSzPts val="1100"/>
            </a:pPr>
            <a:r>
              <a:rPr lang="en-US" sz="2400"/>
              <a:t>But – the budget numbers are guesstimates, high σ/μ</a:t>
            </a:r>
            <a:endParaRPr sz="1800"/>
          </a:p>
          <a:p>
            <a:pPr marL="0" lvl="2" indent="0">
              <a:buSzPts val="1100"/>
            </a:pPr>
            <a:r>
              <a:rPr lang="en-US" sz="2400"/>
              <a:t>Let’s see</a:t>
            </a:r>
            <a:endParaRPr sz="1800"/>
          </a:p>
        </p:txBody>
      </p:sp>
      <p:sp>
        <p:nvSpPr>
          <p:cNvPr id="823" name="Google Shape;823;p135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600"/>
              <a:t>Financials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136"/>
          <p:cNvSpPr txBox="1">
            <a:spLocks noGrp="1"/>
          </p:cNvSpPr>
          <p:nvPr>
            <p:ph type="body" idx="1"/>
          </p:nvPr>
        </p:nvSpPr>
        <p:spPr>
          <a:xfrm>
            <a:off x="1981200" y="1219201"/>
            <a:ext cx="8229600" cy="4937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1300"/>
            </a:pPr>
            <a:r>
              <a:rPr lang="en-US" sz="2800"/>
              <a:t>Increase subscriptions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Increase Impact Factors (longer time constants)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Improve D&amp;T revenue stream</a:t>
            </a:r>
            <a:endParaRPr sz="1800"/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Improve support for EiCs, Ed Board</a:t>
            </a:r>
            <a:endParaRPr sz="1800"/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Resolve key pain points</a:t>
            </a:r>
            <a:endParaRPr sz="1800">
              <a:solidFill>
                <a:schemeClr val="dk1"/>
              </a:solidFill>
            </a:endParaRPr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Provide funds for appreciation events</a:t>
            </a:r>
            <a:endParaRPr sz="1800">
              <a:solidFill>
                <a:schemeClr val="dk1"/>
              </a:solidFill>
            </a:endParaRPr>
          </a:p>
          <a:p>
            <a:pPr marL="0" lvl="1" indent="0">
              <a:buSzPts val="1100"/>
            </a:pPr>
            <a:r>
              <a:rPr lang="en-US" sz="2400">
                <a:solidFill>
                  <a:srgbClr val="3333CC"/>
                </a:solidFill>
              </a:rPr>
              <a:t>Institute meritorious reviewer awards</a:t>
            </a:r>
            <a:endParaRPr sz="180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SzPts val="1300"/>
            </a:pPr>
            <a:r>
              <a:rPr lang="en-US" sz="2800"/>
              <a:t>…</a:t>
            </a:r>
            <a:endParaRPr sz="1800"/>
          </a:p>
          <a:p>
            <a:pPr marL="0" indent="0">
              <a:buNone/>
            </a:pPr>
            <a:endParaRPr sz="1800"/>
          </a:p>
        </p:txBody>
      </p:sp>
      <p:sp>
        <p:nvSpPr>
          <p:cNvPr id="829" name="Google Shape;829;p136"/>
          <p:cNvSpPr txBox="1">
            <a:spLocks noGrp="1"/>
          </p:cNvSpPr>
          <p:nvPr>
            <p:ph type="title"/>
          </p:nvPr>
        </p:nvSpPr>
        <p:spPr>
          <a:xfrm>
            <a:off x="1981200" y="152400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600"/>
              <a:t>Upcoming Goals/Initiatives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">
  <a:themeElements>
    <a:clrScheme name="1_Origin 1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727CA3"/>
      </a:accent4>
      <a:accent5>
        <a:srgbClr val="9FB8CD"/>
      </a:accent5>
      <a:accent6>
        <a:srgbClr val="FFFFFF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">
  <a:themeElements>
    <a:clrScheme name="2_Origin 1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727CA3"/>
      </a:accent4>
      <a:accent5>
        <a:srgbClr val="9FB8CD"/>
      </a:accent5>
      <a:accent6>
        <a:srgbClr val="FFFFFF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736</Words>
  <Application>Microsoft Office PowerPoint</Application>
  <PresentationFormat>Widescreen</PresentationFormat>
  <Paragraphs>133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SRC</vt:lpstr>
      <vt:lpstr>1_Blue Pearl DeLuxe</vt:lpstr>
      <vt:lpstr>Custom</vt:lpstr>
      <vt:lpstr>1_Custom</vt:lpstr>
      <vt:lpstr>PowerPoint Presentation</vt:lpstr>
      <vt:lpstr>Summary of publications</vt:lpstr>
      <vt:lpstr>CEDA Publications Committee</vt:lpstr>
      <vt:lpstr>Publication Update: TCAD, ESL</vt:lpstr>
      <vt:lpstr>Publication update: D&amp;T</vt:lpstr>
      <vt:lpstr>Publication update: D&amp;T (contd.)</vt:lpstr>
      <vt:lpstr>Publication update: Currents</vt:lpstr>
      <vt:lpstr>Financials</vt:lpstr>
      <vt:lpstr>Upcoming Goals/Initiatives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47</cp:revision>
  <dcterms:created xsi:type="dcterms:W3CDTF">2022-06-09T15:14:19Z</dcterms:created>
  <dcterms:modified xsi:type="dcterms:W3CDTF">2022-06-09T18:28:53Z</dcterms:modified>
</cp:coreProperties>
</file>