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0" r:id="rId3"/>
    <p:sldMasterId id="2147483682" r:id="rId4"/>
  </p:sldMasterIdLst>
  <p:notesMasterIdLst>
    <p:notesMasterId r:id="rId10"/>
  </p:notesMasterIdLst>
  <p:sldIdLst>
    <p:sldId id="294" r:id="rId5"/>
    <p:sldId id="295" r:id="rId6"/>
    <p:sldId id="296" r:id="rId7"/>
    <p:sldId id="297" r:id="rId8"/>
    <p:sldId id="29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B57C6-860C-46AA-9A9F-6BD5EA735C9E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CAA84-DC94-43EE-8A62-4832C6E52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7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Google Shape;608;p116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9" name="Google Shape;609;p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p117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9" name="Google Shape;619;p1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Google Shape;626;p118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7" name="Google Shape;627;p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Google Shape;634;p119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5" name="Google Shape;635;p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" name="Google Shape;642;p120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3" name="Google Shape;643;p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F0E3E-21D3-31A8-C27E-A993B9CC4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F36DB1-F579-4D82-6CD0-4257D770F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68C52-24AE-B080-B671-30C0EF1C2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2D4F1-FBF3-FF6B-748E-4EE24A7C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EB8AB-A917-1235-873E-4FEC1804B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4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42A08-5789-A157-793A-DD36A0F97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61A81-13B8-706A-B4DB-A47A8F3CA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88FB9-5F7C-02E2-ED6B-C8D979E40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37035-6A67-67A8-94FA-B7C8AB309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297B5-97E8-9219-2BD3-08BCE5060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C5D34-2A5A-753E-F1DB-5DE57493E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A8E232-67A7-1DD3-D547-4672765ED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4E895-A260-84DB-62DC-8096BD071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71E7B-ED8A-A560-AD18-18C84D2A6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1C117-E9DA-31DB-DE33-3B60CA612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49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0" y="3276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5" name="Picture 8" descr="CEDAlogoCol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801" y="838200"/>
            <a:ext cx="7897284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1" y="3886200"/>
            <a:ext cx="10363200" cy="579438"/>
          </a:xfrm>
        </p:spPr>
        <p:txBody>
          <a:bodyPr wrap="square" anchor="b">
            <a:spAutoFit/>
          </a:bodyPr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7601" y="5105401"/>
            <a:ext cx="10363200" cy="519113"/>
          </a:xfrm>
        </p:spPr>
        <p:txBody>
          <a:bodyPr/>
          <a:lstStyle>
            <a:lvl1pPr marL="0" indent="0" algn="ctr">
              <a:buFont typeface="Wingdings" charset="2"/>
              <a:buNone/>
              <a:defRPr>
                <a:solidFill>
                  <a:srgbClr val="6578A2"/>
                </a:solidFill>
              </a:defRPr>
            </a:lvl1pPr>
          </a:lstStyle>
          <a:p>
            <a:r>
              <a:rPr lang="en-US"/>
              <a:t>Subtitle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0962218" y="6435725"/>
            <a:ext cx="1071033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>
                <a:solidFill>
                  <a:srgbClr val="E51837"/>
                </a:solidFill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08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46482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80FE5-F6A4-4408-9D64-7361C7D3C1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29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 sz="3600" b="1" cap="small" baseline="0"/>
            </a:lvl1pPr>
          </a:lstStyle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j-lt"/>
                <a:ea typeface="MS PGothic" pitchFamily="34" charset="-128"/>
              </a:rPr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 algn="ctr">
              <a:spcAft>
                <a:spcPts val="1200"/>
              </a:spcAft>
              <a:buNone/>
              <a:def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-12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Click to edit Master title style</a:t>
            </a:r>
          </a:p>
          <a:p>
            <a:pPr lvl="0"/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42220-7FDF-4CE8-8A03-14384AFC49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15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FF5684-82FC-4091-8ED3-85161EC077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69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CE70A-5F06-4FCD-8800-B7B1AFE74A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6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A793C-B2FF-40D2-AA08-30DB1590CF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37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61BF1-5648-4B97-B973-4482831CC4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69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19144-DA24-4577-B593-7F31D12A1F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9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CA266-4CB5-6127-1729-7721CC5C7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208CC-DD98-AB03-62EC-33056E97D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F7765-7766-605D-C228-55E21D0F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8267E-9BAC-1AFE-1BB2-C4B39EB7F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40DE5-B4FE-DF4D-14C9-F19DDBF4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51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08A0A-9EE6-4522-B414-FEFF62E946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64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blackWhite">
          <a:xfrm>
            <a:off x="0" y="0"/>
            <a:ext cx="12192000" cy="1690688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pic>
        <p:nvPicPr>
          <p:cNvPr id="5" name="Picture 9" descr="CEDAlogoColor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8564033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7253" name="Rectangle 5"/>
          <p:cNvSpPr>
            <a:spLocks noGrp="1" noChangeArrowheads="1"/>
          </p:cNvSpPr>
          <p:nvPr>
            <p:ph type="ctrTitle"/>
          </p:nvPr>
        </p:nvSpPr>
        <p:spPr bwMode="black">
          <a:xfrm>
            <a:off x="520701" y="2493964"/>
            <a:ext cx="10606617" cy="1470025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77254" name="Rectangle 6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043364"/>
            <a:ext cx="8534400" cy="998537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-108" charset="2"/>
              <a:buNone/>
              <a:defRPr b="0">
                <a:solidFill>
                  <a:srgbClr val="0000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04800" y="6221413"/>
            <a:ext cx="3862917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D1D38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7188200" y="6221413"/>
            <a:ext cx="2159000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A3ADFA8-FE0E-4C21-9EF8-A745CA6B4666}" type="datetime1">
              <a:rPr lang="en-US"/>
              <a:pPr>
                <a:defRPr/>
              </a:pPr>
              <a:t>6/9/2022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72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</a:t>
            </a:r>
            <a:r>
              <a:rPr lang="it-IT" dirty="0" err="1"/>
              <a:t>title</a:t>
            </a:r>
            <a:r>
              <a:rPr lang="it-IT" dirty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5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42032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76414"/>
            <a:ext cx="5082117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8" y="1776414"/>
            <a:ext cx="5082116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852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4772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058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 err="1"/>
              <a:t>Secondlevel</a:t>
            </a:r>
            <a:endParaRPr lang="it-IT" dirty="0"/>
          </a:p>
          <a:p>
            <a:pPr lvl="2"/>
            <a:r>
              <a:rPr lang="it-IT" dirty="0" err="1"/>
              <a:t>Thirdlevel</a:t>
            </a:r>
            <a:endParaRPr lang="it-IT" dirty="0"/>
          </a:p>
          <a:p>
            <a:pPr lvl="3"/>
            <a:r>
              <a:rPr lang="it-IT" dirty="0" err="1"/>
              <a:t>Fourthlevel</a:t>
            </a:r>
            <a:endParaRPr lang="it-IT" dirty="0"/>
          </a:p>
          <a:p>
            <a:pPr lvl="4"/>
            <a:r>
              <a:rPr lang="it-IT" dirty="0" err="1"/>
              <a:t>Fifthlevel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7058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218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4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48577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91352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4128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DB287-CA0A-9C18-0937-0EA3B0E54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9E9D9-8C15-9807-CFA1-CCDAE1D6B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7ED7C-28E4-DCF0-8D61-94650BE9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24CE6-C138-A5F6-E598-AB37EF84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0B67F-397E-2521-5AD3-1F606032C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041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00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13233" y="871538"/>
            <a:ext cx="2768600" cy="4806950"/>
          </a:xfrm>
        </p:spPr>
        <p:txBody>
          <a:bodyPr vert="eaVert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318" y="871538"/>
            <a:ext cx="8104716" cy="4806950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663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_TITLE_AND_VERTICAL_TEXT" type="vertTitleAndTx">
  <p:cSld name="VERTICAL_TITLE_AND_VERTICAL_TEXT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8"/>
          <p:cNvSpPr txBox="1">
            <a:spLocks noGrp="1"/>
          </p:cNvSpPr>
          <p:nvPr>
            <p:ph type="title"/>
          </p:nvPr>
        </p:nvSpPr>
        <p:spPr>
          <a:xfrm rot="5400000">
            <a:off x="6519333" y="2095500"/>
            <a:ext cx="6858000" cy="26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0000FF"/>
                </a:solidFill>
              </a:defRPr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0000FF"/>
                </a:solidFill>
              </a:defRPr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0000FF"/>
                </a:solidFill>
              </a:defRPr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0000FF"/>
                </a:solidFill>
              </a:defRPr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0000FF"/>
                </a:solidFill>
              </a:defRPr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0000FF"/>
                </a:solidFill>
              </a:defRPr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0000FF"/>
                </a:solidFill>
              </a:defRPr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0000FF"/>
                </a:solidFill>
              </a:defRPr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0000FF"/>
                </a:solidFill>
              </a:defRPr>
            </a:lvl9pPr>
          </a:lstStyle>
          <a:p>
            <a:endParaRPr/>
          </a:p>
        </p:txBody>
      </p:sp>
      <p:sp>
        <p:nvSpPr>
          <p:cNvPr id="147" name="Google Shape;147;p38"/>
          <p:cNvSpPr txBox="1">
            <a:spLocks noGrp="1"/>
          </p:cNvSpPr>
          <p:nvPr>
            <p:ph type="body" idx="1"/>
          </p:nvPr>
        </p:nvSpPr>
        <p:spPr>
          <a:xfrm rot="5400000">
            <a:off x="1081616" y="-472017"/>
            <a:ext cx="6858000" cy="7802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spcBef>
                <a:spcPts val="1000"/>
              </a:spcBef>
              <a:spcAft>
                <a:spcPts val="0"/>
              </a:spcAft>
              <a:buClr>
                <a:srgbClr val="0000FF"/>
              </a:buClr>
              <a:buSzPts val="1400"/>
              <a:buChar char="■"/>
              <a:defRPr sz="2400">
                <a:solidFill>
                  <a:schemeClr val="dk1"/>
                </a:solidFill>
              </a:defRPr>
            </a:lvl1pPr>
            <a:lvl2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lvl="6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lvl="7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lvl="8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709085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_TEXT" type="vertTx">
  <p:cSld name="VERTICAL_TEXT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9"/>
          <p:cNvSpPr txBox="1">
            <a:spLocks noGrp="1"/>
          </p:cNvSpPr>
          <p:nvPr>
            <p:ph type="title"/>
          </p:nvPr>
        </p:nvSpPr>
        <p:spPr>
          <a:xfrm>
            <a:off x="609601" y="0"/>
            <a:ext cx="10028767" cy="1331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0000FF"/>
                </a:solidFill>
              </a:defRPr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0000FF"/>
                </a:solidFill>
              </a:defRPr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0000FF"/>
                </a:solidFill>
              </a:defRPr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0000FF"/>
                </a:solidFill>
              </a:defRPr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0000FF"/>
                </a:solidFill>
              </a:defRPr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0000FF"/>
                </a:solidFill>
              </a:defRPr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0000FF"/>
                </a:solidFill>
              </a:defRPr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0000FF"/>
                </a:solidFill>
              </a:defRPr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0000FF"/>
                </a:solidFill>
              </a:defRPr>
            </a:lvl9pPr>
          </a:lstStyle>
          <a:p>
            <a:endParaRPr/>
          </a:p>
        </p:txBody>
      </p:sp>
      <p:sp>
        <p:nvSpPr>
          <p:cNvPr id="150" name="Google Shape;150;p39"/>
          <p:cNvSpPr txBox="1">
            <a:spLocks noGrp="1"/>
          </p:cNvSpPr>
          <p:nvPr>
            <p:ph type="body" idx="1"/>
          </p:nvPr>
        </p:nvSpPr>
        <p:spPr>
          <a:xfrm rot="5400000">
            <a:off x="3557324" y="-866511"/>
            <a:ext cx="5081587" cy="10367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spcBef>
                <a:spcPts val="1000"/>
              </a:spcBef>
              <a:spcAft>
                <a:spcPts val="0"/>
              </a:spcAft>
              <a:buClr>
                <a:srgbClr val="0000FF"/>
              </a:buClr>
              <a:buSzPts val="1400"/>
              <a:buChar char="■"/>
              <a:defRPr sz="2400">
                <a:solidFill>
                  <a:schemeClr val="dk1"/>
                </a:solidFill>
              </a:defRPr>
            </a:lvl1pPr>
            <a:lvl2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lvl="6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lvl="7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lvl="8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012784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_WITH_CAPTION_TEXT" type="picTx">
  <p:cSld name="PICTURE_WITH_CAPTION_TEXT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40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53" name="Google Shape;153;p40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rtl="0"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200"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000"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5pPr>
            <a:lvl6pPr marL="2743200" lvl="5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6pPr>
            <a:lvl7pPr marL="3200400" lvl="6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7pPr>
            <a:lvl8pPr marL="3657600" lvl="7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8pPr>
            <a:lvl9pPr marL="4114800" lvl="8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3816898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ECT_WITH_CAPTION_TEXT" type="objTx">
  <p:cSld name="OBJECT_WITH_CAPTION_TEXT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41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56" name="Google Shape;156;p41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1000"/>
              </a:spcBef>
              <a:spcAft>
                <a:spcPts val="0"/>
              </a:spcAft>
              <a:buSzPts val="1400"/>
              <a:buChar char="■"/>
              <a:defRPr sz="32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8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9pPr>
          </a:lstStyle>
          <a:p>
            <a:endParaRPr/>
          </a:p>
        </p:txBody>
      </p:sp>
      <p:sp>
        <p:nvSpPr>
          <p:cNvPr id="157" name="Google Shape;157;p41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rtl="0"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200"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000"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5pPr>
            <a:lvl6pPr marL="2743200" lvl="5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6pPr>
            <a:lvl7pPr marL="3200400" lvl="6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7pPr>
            <a:lvl8pPr marL="3657600" lvl="7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8pPr>
            <a:lvl9pPr marL="4114800" lvl="8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5810236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80847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43"/>
          <p:cNvSpPr txBox="1">
            <a:spLocks noGrp="1"/>
          </p:cNvSpPr>
          <p:nvPr>
            <p:ph type="title"/>
          </p:nvPr>
        </p:nvSpPr>
        <p:spPr>
          <a:xfrm>
            <a:off x="609601" y="0"/>
            <a:ext cx="10028767" cy="1331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0000FF"/>
                </a:solidFill>
              </a:defRPr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0000FF"/>
                </a:solidFill>
              </a:defRPr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0000FF"/>
                </a:solidFill>
              </a:defRPr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0000FF"/>
                </a:solidFill>
              </a:defRPr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0000FF"/>
                </a:solidFill>
              </a:defRPr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0000FF"/>
                </a:solidFill>
              </a:defRPr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0000FF"/>
                </a:solidFill>
              </a:defRPr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0000FF"/>
                </a:solidFill>
              </a:defRPr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0000F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9120605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_OBJECTS_WITH_TEXT" type="twoTxTwoObj">
  <p:cSld name="TWO_OBJECTS_WITH_TEXT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4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3" name="Google Shape;163;p44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 rtl="0">
              <a:spcBef>
                <a:spcPts val="1000"/>
              </a:spcBef>
              <a:spcAft>
                <a:spcPts val="0"/>
              </a:spcAft>
              <a:buSzPts val="1400"/>
              <a:buNone/>
              <a:defRPr sz="2400" b="1"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2000" b="1"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 b="1"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5pPr>
            <a:lvl6pPr marL="2743200" lvl="5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6pPr>
            <a:lvl7pPr marL="3200400" lvl="6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7pPr>
            <a:lvl8pPr marL="3657600" lvl="7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8pPr>
            <a:lvl9pPr marL="4114800" lvl="8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164" name="Google Shape;164;p44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1000"/>
              </a:spcBef>
              <a:spcAft>
                <a:spcPts val="0"/>
              </a:spcAft>
              <a:buSzPts val="1400"/>
              <a:buChar char="■"/>
              <a:defRPr sz="2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9pPr>
          </a:lstStyle>
          <a:p>
            <a:endParaRPr/>
          </a:p>
        </p:txBody>
      </p:sp>
      <p:sp>
        <p:nvSpPr>
          <p:cNvPr id="165" name="Google Shape;165;p44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 rtl="0">
              <a:spcBef>
                <a:spcPts val="1000"/>
              </a:spcBef>
              <a:spcAft>
                <a:spcPts val="0"/>
              </a:spcAft>
              <a:buSzPts val="1400"/>
              <a:buNone/>
              <a:defRPr sz="2400" b="1"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2000" b="1"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 b="1"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5pPr>
            <a:lvl6pPr marL="2743200" lvl="5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6pPr>
            <a:lvl7pPr marL="3200400" lvl="6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7pPr>
            <a:lvl8pPr marL="3657600" lvl="7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8pPr>
            <a:lvl9pPr marL="4114800" lvl="8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166" name="Google Shape;166;p44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1000"/>
              </a:spcBef>
              <a:spcAft>
                <a:spcPts val="0"/>
              </a:spcAft>
              <a:buSzPts val="1400"/>
              <a:buChar char="■"/>
              <a:defRPr sz="2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4642609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_OBJECTS" type="twoObj">
  <p:cSld name="TWO_OBJECTS"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45"/>
          <p:cNvSpPr txBox="1">
            <a:spLocks noGrp="1"/>
          </p:cNvSpPr>
          <p:nvPr>
            <p:ph type="title"/>
          </p:nvPr>
        </p:nvSpPr>
        <p:spPr>
          <a:xfrm>
            <a:off x="609601" y="0"/>
            <a:ext cx="10028767" cy="1331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0000FF"/>
                </a:solidFill>
              </a:defRPr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0000FF"/>
                </a:solidFill>
              </a:defRPr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0000FF"/>
                </a:solidFill>
              </a:defRPr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0000FF"/>
                </a:solidFill>
              </a:defRPr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0000FF"/>
                </a:solidFill>
              </a:defRPr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0000FF"/>
                </a:solidFill>
              </a:defRPr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0000FF"/>
                </a:solidFill>
              </a:defRPr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0000FF"/>
                </a:solidFill>
              </a:defRPr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0000FF"/>
                </a:solidFill>
              </a:defRPr>
            </a:lvl9pPr>
          </a:lstStyle>
          <a:p>
            <a:endParaRPr/>
          </a:p>
        </p:txBody>
      </p:sp>
      <p:sp>
        <p:nvSpPr>
          <p:cNvPr id="169" name="Google Shape;169;p45"/>
          <p:cNvSpPr txBox="1">
            <a:spLocks noGrp="1"/>
          </p:cNvSpPr>
          <p:nvPr>
            <p:ph type="body" idx="1"/>
          </p:nvPr>
        </p:nvSpPr>
        <p:spPr>
          <a:xfrm>
            <a:off x="914400" y="1776414"/>
            <a:ext cx="5082117" cy="508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1000"/>
              </a:spcBef>
              <a:spcAft>
                <a:spcPts val="0"/>
              </a:spcAft>
              <a:buSzPts val="1400"/>
              <a:buChar char="■"/>
              <a:defRPr sz="28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9pPr>
          </a:lstStyle>
          <a:p>
            <a:endParaRPr/>
          </a:p>
        </p:txBody>
      </p:sp>
      <p:sp>
        <p:nvSpPr>
          <p:cNvPr id="170" name="Google Shape;170;p45"/>
          <p:cNvSpPr txBox="1">
            <a:spLocks noGrp="1"/>
          </p:cNvSpPr>
          <p:nvPr>
            <p:ph type="body" idx="2"/>
          </p:nvPr>
        </p:nvSpPr>
        <p:spPr>
          <a:xfrm>
            <a:off x="6199718" y="1776414"/>
            <a:ext cx="5082116" cy="508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1000"/>
              </a:spcBef>
              <a:spcAft>
                <a:spcPts val="0"/>
              </a:spcAft>
              <a:buSzPts val="1400"/>
              <a:buChar char="■"/>
              <a:defRPr sz="28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05602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EEA10-A724-0304-B0CE-D7E308D34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B3297-39C4-4945-BB20-5D8071A97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D7566-CCEB-5FBB-982D-C1C263346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709DD-121D-CC97-33AE-F82EF8D33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3FAE7-8486-A68A-C51D-13A9B31B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6A687-C1B8-FC8F-01AE-B65E8969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680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46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000" b="1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3" name="Google Shape;173;p46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 rtl="0">
              <a:spcBef>
                <a:spcPts val="1000"/>
              </a:spcBef>
              <a:spcAft>
                <a:spcPts val="0"/>
              </a:spcAft>
              <a:buSzPts val="1400"/>
              <a:buNone/>
              <a:defRPr sz="2000"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5pPr>
            <a:lvl6pPr marL="2743200" lvl="5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6pPr>
            <a:lvl7pPr marL="3200400" lvl="6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7pPr>
            <a:lvl8pPr marL="3657600" lvl="7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8pPr>
            <a:lvl9pPr marL="4114800" lvl="8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0490771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ECT" type="obj">
  <p:cSld name="OBJECT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47"/>
          <p:cNvSpPr txBox="1">
            <a:spLocks noGrp="1"/>
          </p:cNvSpPr>
          <p:nvPr>
            <p:ph type="title"/>
          </p:nvPr>
        </p:nvSpPr>
        <p:spPr>
          <a:xfrm>
            <a:off x="609601" y="0"/>
            <a:ext cx="10028767" cy="1331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0000FF"/>
                </a:solidFill>
              </a:defRPr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0000FF"/>
                </a:solidFill>
              </a:defRPr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0000FF"/>
                </a:solidFill>
              </a:defRPr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0000FF"/>
                </a:solidFill>
              </a:defRPr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0000FF"/>
                </a:solidFill>
              </a:defRPr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0000FF"/>
                </a:solidFill>
              </a:defRPr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rgbClr val="0000FF"/>
                </a:solidFill>
              </a:defRPr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rgbClr val="0000FF"/>
                </a:solidFill>
              </a:defRPr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rgbClr val="0000FF"/>
                </a:solidFill>
              </a:defRPr>
            </a:lvl9pPr>
          </a:lstStyle>
          <a:p>
            <a:endParaRPr/>
          </a:p>
        </p:txBody>
      </p:sp>
      <p:sp>
        <p:nvSpPr>
          <p:cNvPr id="176" name="Google Shape;176;p47"/>
          <p:cNvSpPr txBox="1">
            <a:spLocks noGrp="1"/>
          </p:cNvSpPr>
          <p:nvPr>
            <p:ph type="body" idx="1"/>
          </p:nvPr>
        </p:nvSpPr>
        <p:spPr>
          <a:xfrm>
            <a:off x="914401" y="1776413"/>
            <a:ext cx="10367433" cy="508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spcBef>
                <a:spcPts val="1000"/>
              </a:spcBef>
              <a:spcAft>
                <a:spcPts val="0"/>
              </a:spcAft>
              <a:buClr>
                <a:srgbClr val="0000FF"/>
              </a:buClr>
              <a:buSzPts val="1400"/>
              <a:buChar char="■"/>
              <a:defRPr sz="2400">
                <a:solidFill>
                  <a:schemeClr val="dk1"/>
                </a:solidFill>
              </a:defRPr>
            </a:lvl1pPr>
            <a:lvl2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lvl="6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lvl="7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lvl="8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5724162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48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9" name="Google Shape;179;p48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100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11960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DED1B-A878-AD98-663C-9EB670A84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2080E-8813-81A4-F651-15114E90D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9DEEF-4F46-0D06-AEE5-F91E7CD3F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98D04A-B088-6376-CA8D-B8C4E371D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48760D-C36C-9C17-7277-1F125D80E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3CF413-A497-26D9-0277-5D12BF4DB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ADE8AA-F5E5-4437-90ED-2461BB55F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9D64A2-581A-F4E0-55B3-234EFADFF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3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05858-7C59-4F91-924E-4C3D55D0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AB693-A380-A434-8262-36683396A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B277E-3D3E-2815-0205-21D4DCF6A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547E5-543D-1D14-196C-EFE91B640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4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2C251B-1786-0A7B-2C21-2E4082CB4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EDC2E-5B83-B950-46F7-4856A7A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D9BB4-33AF-FC09-7A9B-F6351A04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2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9AECC-6A42-94DA-9BFE-A49375B41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13A5B-C9BB-E37C-97FC-5C5DC6E29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BA259-5AC9-B208-EE0B-9052EE43A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DCB00-866D-7997-C839-FCBF38586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40334-73BE-89B6-2E49-151834CA8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905E7-4461-D160-2538-70B72001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5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842D6-2B26-2DEA-9757-450DEB47C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E9EDCE-B96F-BA84-9139-F2472ACB9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7825CE-0FDB-42C9-21D7-777C8084B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DAFA7-EB47-E9DD-2728-0AF7CFBFF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71215-885C-2BF8-1805-85D4AA56E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0BAED-85E8-CE2A-4B9B-24CEACDFD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5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E4361E-C04D-7D5A-5526-F2219FAAF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6894D-FE22-57C8-543F-BC201D1BE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D677F-BABE-7D08-A3A4-9B2CE9672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8803C-1D93-D720-4EA9-B8AC62498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BD7FA-8CDE-4662-A047-BCBBC5747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1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6200"/>
            <a:ext cx="1048173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11582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477000"/>
            <a:ext cx="117686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400" b="0">
                <a:solidFill>
                  <a:srgbClr val="002D62"/>
                </a:solidFill>
              </a:defRPr>
            </a:lvl1pPr>
          </a:lstStyle>
          <a:p>
            <a:fld id="{69E833DE-8EDD-4C46-8D59-275092CA30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0" y="990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1030" name="Picture 10" descr="CEDA_Log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211888"/>
            <a:ext cx="27432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3200" y="6477000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1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10000"/>
        <a:buFont typeface="Wingdings" pitchFamily="2" charset="2"/>
        <a:buChar char="§"/>
        <a:defRPr sz="2400">
          <a:solidFill>
            <a:srgbClr val="002D62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Font typeface="Wingdings" pitchFamily="2" charset="2"/>
        <a:buChar char="§"/>
        <a:defRPr sz="2000">
          <a:solidFill>
            <a:srgbClr val="6D7FA7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5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SzPct val="95000"/>
        <a:buChar char="•"/>
        <a:defRPr>
          <a:solidFill>
            <a:srgbClr val="6D7FA7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05318" y="871539"/>
            <a:ext cx="1099396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 Title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776414"/>
            <a:ext cx="10367433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76231" name="Rectangle 7"/>
          <p:cNvSpPr>
            <a:spLocks noChangeArrowheads="1"/>
          </p:cNvSpPr>
          <p:nvPr/>
        </p:nvSpPr>
        <p:spPr bwMode="black">
          <a:xfrm>
            <a:off x="7632701" y="6499226"/>
            <a:ext cx="440901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1000" b="0">
                <a:solidFill>
                  <a:srgbClr val="FFFFFF"/>
                </a:solidFill>
              </a:rPr>
              <a:t>© 2006 IBM Corporation</a:t>
            </a:r>
          </a:p>
        </p:txBody>
      </p:sp>
      <p:sp>
        <p:nvSpPr>
          <p:cNvPr id="1076237" name="Line 13"/>
          <p:cNvSpPr>
            <a:spLocks noChangeShapeType="1"/>
          </p:cNvSpPr>
          <p:nvPr/>
        </p:nvSpPr>
        <p:spPr bwMode="black">
          <a:xfrm>
            <a:off x="1320800" y="6480175"/>
            <a:ext cx="0" cy="1920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 pitchFamily="-108" charset="0"/>
              <a:cs typeface="+mn-cs"/>
            </a:endParaRPr>
          </a:p>
        </p:txBody>
      </p:sp>
      <p:sp>
        <p:nvSpPr>
          <p:cNvPr id="1076238" name="Rectangle 14"/>
          <p:cNvSpPr>
            <a:spLocks noChangeArrowheads="1"/>
          </p:cNvSpPr>
          <p:nvPr userDrawn="1"/>
        </p:nvSpPr>
        <p:spPr bwMode="blackWhite">
          <a:xfrm>
            <a:off x="0" y="0"/>
            <a:ext cx="12192000" cy="433388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pic>
        <p:nvPicPr>
          <p:cNvPr id="1031" name="Picture 8" descr="CEDAlogoColor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9958917" y="0"/>
            <a:ext cx="2233083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855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9pPr>
    </p:titleStyle>
    <p:bodyStyle>
      <a:lvl1pPr marL="228600" indent="-228600" algn="l" rtl="0" eaLnBrk="0" fontAlgn="base" hangingPunct="0">
        <a:spcBef>
          <a:spcPct val="35000"/>
        </a:spcBef>
        <a:spcAft>
          <a:spcPct val="15000"/>
        </a:spcAft>
        <a:buClr>
          <a:schemeClr val="accent2"/>
        </a:buClr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7013" algn="l" rtl="0" eaLnBrk="0" fontAlgn="base" hangingPunct="0">
        <a:spcBef>
          <a:spcPct val="25000"/>
        </a:spcBef>
        <a:spcAft>
          <a:spcPct val="15000"/>
        </a:spcAft>
        <a:buClr>
          <a:schemeClr val="accent2"/>
        </a:buClr>
        <a:buFont typeface="Arial" charset="0"/>
        <a:buChar char="–"/>
        <a:defRPr sz="2200">
          <a:solidFill>
            <a:schemeClr val="tx1"/>
          </a:solidFill>
          <a:latin typeface="+mn-lt"/>
          <a:ea typeface="+mn-ea"/>
          <a:cs typeface="+mn-cs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91281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7"/>
          <p:cNvSpPr txBox="1">
            <a:spLocks noGrp="1"/>
          </p:cNvSpPr>
          <p:nvPr>
            <p:ph type="title"/>
          </p:nvPr>
        </p:nvSpPr>
        <p:spPr>
          <a:xfrm>
            <a:off x="609601" y="0"/>
            <a:ext cx="10028767" cy="1331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4" name="Google Shape;144;p37"/>
          <p:cNvSpPr txBox="1">
            <a:spLocks noGrp="1"/>
          </p:cNvSpPr>
          <p:nvPr>
            <p:ph type="body" idx="1"/>
          </p:nvPr>
        </p:nvSpPr>
        <p:spPr>
          <a:xfrm>
            <a:off x="914401" y="1776413"/>
            <a:ext cx="10367433" cy="508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spcBef>
                <a:spcPts val="100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1180981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apedia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1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Google Shape;611;p110"/>
          <p:cNvSpPr txBox="1"/>
          <p:nvPr/>
        </p:nvSpPr>
        <p:spPr>
          <a:xfrm>
            <a:off x="1524000" y="1"/>
            <a:ext cx="9156700" cy="1614487"/>
          </a:xfrm>
          <a:prstGeom prst="rect">
            <a:avLst/>
          </a:prstGeom>
          <a:solidFill>
            <a:schemeClr val="accent1"/>
          </a:solidFill>
          <a:ln w="9525" cap="rnd" cmpd="sng">
            <a:solidFill>
              <a:srgbClr val="7889FB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612" name="Google Shape;612;p1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38301" y="84137"/>
            <a:ext cx="5826125" cy="1420812"/>
          </a:xfrm>
          <a:prstGeom prst="rect">
            <a:avLst/>
          </a:prstGeom>
          <a:noFill/>
          <a:ln>
            <a:noFill/>
          </a:ln>
        </p:spPr>
      </p:pic>
      <p:sp>
        <p:nvSpPr>
          <p:cNvPr id="613" name="Google Shape;613;p110"/>
          <p:cNvSpPr txBox="1"/>
          <p:nvPr/>
        </p:nvSpPr>
        <p:spPr>
          <a:xfrm>
            <a:off x="1866900" y="2781300"/>
            <a:ext cx="83312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indent="190500" algn="ctr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</a:pPr>
            <a:r>
              <a:rPr lang="en-US" sz="3200" kern="0">
                <a:solidFill>
                  <a:srgbClr val="051CB4"/>
                </a:solidFill>
                <a:latin typeface="Arial"/>
                <a:ea typeface="Arial"/>
                <a:cs typeface="Arial"/>
                <a:sym typeface="Arial"/>
              </a:rPr>
              <a:t>Technical Activities</a:t>
            </a: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14" name="Google Shape;614;p110"/>
          <p:cNvGrpSpPr/>
          <p:nvPr/>
        </p:nvGrpSpPr>
        <p:grpSpPr>
          <a:xfrm>
            <a:off x="3429000" y="3676650"/>
            <a:ext cx="5740400" cy="2419350"/>
            <a:chOff x="0" y="0"/>
            <a:chExt cx="5651500" cy="1930400"/>
          </a:xfrm>
        </p:grpSpPr>
        <p:sp>
          <p:nvSpPr>
            <p:cNvPr id="615" name="Google Shape;615;p110"/>
            <p:cNvSpPr txBox="1"/>
            <p:nvPr/>
          </p:nvSpPr>
          <p:spPr>
            <a:xfrm>
              <a:off x="0" y="0"/>
              <a:ext cx="5308600" cy="1930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t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>
                <a:buClr>
                  <a:srgbClr val="000000"/>
                </a:buClr>
              </a:pPr>
              <a:r>
                <a:rPr lang="en-US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Dwight Hill</a:t>
              </a:r>
              <a:endParaRPr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>
                <a:buClr>
                  <a:srgbClr val="000000"/>
                </a:buClr>
              </a:pPr>
              <a:r>
                <a:rPr lang="en-US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Chung-Yang (Ric) Huang</a:t>
              </a:r>
              <a:endParaRPr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>
                <a:buClr>
                  <a:srgbClr val="000000"/>
                </a:buClr>
              </a:pPr>
              <a:r>
                <a:rPr lang="en-US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Rasit Topaloglu</a:t>
              </a:r>
              <a:br>
                <a:rPr lang="en-US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en-US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L. Miguel Silveira</a:t>
              </a: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16" name="Google Shape;616;p110"/>
            <p:cNvSpPr txBox="1"/>
            <p:nvPr/>
          </p:nvSpPr>
          <p:spPr>
            <a:xfrm>
              <a:off x="2832100" y="0"/>
              <a:ext cx="2819400" cy="1930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t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>
                <a:buClr>
                  <a:srgbClr val="000000"/>
                </a:buClr>
              </a:pPr>
              <a:r>
                <a:rPr lang="en-US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Ricardo Reis</a:t>
              </a:r>
              <a:endParaRPr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>
                <a:buClr>
                  <a:srgbClr val="000000"/>
                </a:buClr>
              </a:pPr>
              <a:r>
                <a:rPr lang="en-US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Marinos Vouvakis</a:t>
              </a:r>
              <a:endParaRPr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>
                <a:buClr>
                  <a:srgbClr val="000000"/>
                </a:buClr>
              </a:pPr>
              <a:r>
                <a:rPr lang="en-US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Jinjun Xiong</a:t>
              </a:r>
              <a:br>
                <a:rPr lang="en-US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en-US" ker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Joel Phillips (Chair) </a:t>
              </a: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p111"/>
          <p:cNvSpPr txBox="1">
            <a:spLocks noGrp="1"/>
          </p:cNvSpPr>
          <p:nvPr>
            <p:ph type="title"/>
          </p:nvPr>
        </p:nvSpPr>
        <p:spPr>
          <a:xfrm>
            <a:off x="1981201" y="666751"/>
            <a:ext cx="7521575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>
            <a:noAutofit/>
          </a:bodyPr>
          <a:lstStyle/>
          <a:p>
            <a:pPr indent="0">
              <a:buClr>
                <a:srgbClr val="0000FF"/>
              </a:buClr>
              <a:buNone/>
            </a:pPr>
            <a:r>
              <a:rPr lang="en-US" sz="2800"/>
              <a:t>Ongoing Activities </a:t>
            </a:r>
            <a:endParaRPr/>
          </a:p>
        </p:txBody>
      </p:sp>
      <p:sp>
        <p:nvSpPr>
          <p:cNvPr id="622" name="Google Shape;622;p111"/>
          <p:cNvSpPr txBox="1">
            <a:spLocks noGrp="1"/>
          </p:cNvSpPr>
          <p:nvPr>
            <p:ph type="body" idx="1"/>
          </p:nvPr>
        </p:nvSpPr>
        <p:spPr>
          <a:xfrm>
            <a:off x="1944687" y="1250950"/>
            <a:ext cx="8418512" cy="526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228600" indent="-76200">
              <a:buSzPts val="2400"/>
              <a:buNone/>
            </a:pPr>
            <a:endParaRPr/>
          </a:p>
          <a:p>
            <a:pPr marL="0" indent="0">
              <a:buSzPts val="1800"/>
            </a:pPr>
            <a:r>
              <a:rPr lang="en-US" sz="1800"/>
              <a:t>CEDA sponsored “Distinguished Lectures” </a:t>
            </a:r>
            <a:endParaRPr/>
          </a:p>
          <a:p>
            <a:pPr marL="0" lvl="1" indent="0">
              <a:buSzPts val="950"/>
            </a:pPr>
            <a:r>
              <a:rPr lang="en-US" sz="1600"/>
              <a:t>DAC 2012:  Mark Horowitz on “Digital Analog Design”  </a:t>
            </a:r>
            <a:endParaRPr/>
          </a:p>
          <a:p>
            <a:pPr marL="0" lvl="1" indent="0">
              <a:buSzPts val="950"/>
            </a:pPr>
            <a:r>
              <a:rPr lang="en-US" sz="1600"/>
              <a:t>ICCAD : TBD </a:t>
            </a:r>
            <a:endParaRPr/>
          </a:p>
          <a:p>
            <a:pPr marL="0" lvl="1" indent="0">
              <a:buSzPts val="950"/>
            </a:pPr>
            <a:r>
              <a:rPr lang="en-US" sz="1600"/>
              <a:t>DATE 2013: TBD.  First sponsored lecture by CEDA. </a:t>
            </a:r>
            <a:endParaRPr/>
          </a:p>
          <a:p>
            <a:pPr marL="228600" indent="-76200">
              <a:buSzPts val="2400"/>
              <a:buNone/>
            </a:pPr>
            <a:endParaRPr/>
          </a:p>
          <a:p>
            <a:pPr marL="228600" indent="-76200">
              <a:buSzPts val="2400"/>
              <a:buNone/>
            </a:pPr>
            <a:endParaRPr/>
          </a:p>
          <a:p>
            <a:pPr marL="0" indent="0">
              <a:buSzPts val="1600"/>
            </a:pPr>
            <a:r>
              <a:rPr lang="en-US" sz="1600"/>
              <a:t>DAC Young Faculty Workshop </a:t>
            </a:r>
            <a:endParaRPr/>
          </a:p>
          <a:p>
            <a:pPr marL="0" lvl="1" indent="0">
              <a:buSzPts val="950"/>
            </a:pPr>
            <a:r>
              <a:rPr lang="en-US" sz="1600"/>
              <a:t>Co-sponsored again with ACM/SigDA, NSF, … </a:t>
            </a:r>
            <a:endParaRPr/>
          </a:p>
          <a:p>
            <a:pPr marL="0" lvl="1" indent="0">
              <a:buSzPts val="950"/>
            </a:pPr>
            <a:r>
              <a:rPr lang="en-US" sz="1600"/>
              <a:t>Strong registration (48+ travel awards, up to 40 additional expressed interest)  </a:t>
            </a:r>
            <a:endParaRPr/>
          </a:p>
          <a:p>
            <a:pPr marL="228600" indent="-76200">
              <a:buSzPts val="2400"/>
              <a:buNone/>
            </a:pPr>
            <a:endParaRPr/>
          </a:p>
          <a:p>
            <a:pPr marL="228600" indent="-76200">
              <a:buSzPts val="2400"/>
              <a:buNone/>
            </a:pPr>
            <a:endParaRPr/>
          </a:p>
        </p:txBody>
      </p:sp>
      <p:sp>
        <p:nvSpPr>
          <p:cNvPr id="623" name="Google Shape;623;p111"/>
          <p:cNvSpPr txBox="1"/>
          <p:nvPr/>
        </p:nvSpPr>
        <p:spPr>
          <a:xfrm>
            <a:off x="1524000" y="1"/>
            <a:ext cx="9156700" cy="433387"/>
          </a:xfrm>
          <a:prstGeom prst="rect">
            <a:avLst/>
          </a:prstGeom>
          <a:solidFill>
            <a:schemeClr val="accent1"/>
          </a:solidFill>
          <a:ln w="9525" cap="rnd" cmpd="sng">
            <a:solidFill>
              <a:srgbClr val="7889FB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624" name="Google Shape;624;p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93187" y="0"/>
            <a:ext cx="1674812" cy="43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Google Shape;629;p112"/>
          <p:cNvSpPr txBox="1">
            <a:spLocks noGrp="1"/>
          </p:cNvSpPr>
          <p:nvPr>
            <p:ph type="title"/>
          </p:nvPr>
        </p:nvSpPr>
        <p:spPr>
          <a:xfrm>
            <a:off x="1981201" y="666751"/>
            <a:ext cx="7521575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>
            <a:noAutofit/>
          </a:bodyPr>
          <a:lstStyle/>
          <a:p>
            <a:pPr indent="0">
              <a:buClr>
                <a:srgbClr val="0000FF"/>
              </a:buClr>
              <a:buNone/>
            </a:pPr>
            <a:r>
              <a:rPr lang="en-US" sz="2800"/>
              <a:t>Works in Progress  </a:t>
            </a:r>
            <a:endParaRPr/>
          </a:p>
        </p:txBody>
      </p:sp>
      <p:sp>
        <p:nvSpPr>
          <p:cNvPr id="630" name="Google Shape;630;p112"/>
          <p:cNvSpPr txBox="1">
            <a:spLocks noGrp="1"/>
          </p:cNvSpPr>
          <p:nvPr>
            <p:ph type="body" idx="1"/>
          </p:nvPr>
        </p:nvSpPr>
        <p:spPr>
          <a:xfrm>
            <a:off x="1944687" y="1250950"/>
            <a:ext cx="8418512" cy="5141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indent="0">
              <a:lnSpc>
                <a:spcPct val="75000"/>
              </a:lnSpc>
              <a:buSzPts val="1600"/>
            </a:pPr>
            <a:r>
              <a:rPr lang="en-US" sz="1600"/>
              <a:t>CAD “Grand Challenges” Website </a:t>
            </a:r>
            <a:endParaRPr/>
          </a:p>
          <a:p>
            <a:pPr marL="0" lvl="1" indent="0">
              <a:lnSpc>
                <a:spcPct val="80000"/>
              </a:lnSpc>
              <a:buSzPts val="850"/>
            </a:pPr>
            <a:r>
              <a:rPr lang="en-US" sz="1400"/>
              <a:t>Jinjun leading set-up with help of Prof. Yiyu Shi, Missouri University of Science &amp; Technology</a:t>
            </a:r>
            <a:endParaRPr/>
          </a:p>
          <a:p>
            <a:pPr marL="0" lvl="1" indent="0">
              <a:lnSpc>
                <a:spcPct val="80000"/>
              </a:lnSpc>
              <a:buSzPts val="850"/>
            </a:pPr>
            <a:r>
              <a:rPr lang="en-US" sz="1400"/>
              <a:t>Finished the alpha-version of the platform in March'12</a:t>
            </a:r>
            <a:endParaRPr/>
          </a:p>
          <a:p>
            <a:pPr marL="914400" lvl="2" indent="228600">
              <a:lnSpc>
                <a:spcPct val="80000"/>
              </a:lnSpc>
              <a:buSzPts val="800"/>
            </a:pPr>
            <a:r>
              <a:rPr lang="en-US" sz="1300"/>
              <a:t>Registered domain name: </a:t>
            </a:r>
            <a:r>
              <a:rPr lang="en-US" sz="1300" u="sng">
                <a:solidFill>
                  <a:schemeClr val="hlink"/>
                </a:solidFill>
                <a:hlinkClick r:id="rId3"/>
              </a:rPr>
              <a:t>http://www.edapedia.org</a:t>
            </a:r>
            <a:endParaRPr/>
          </a:p>
          <a:p>
            <a:pPr marL="914400" lvl="2" indent="228600">
              <a:lnSpc>
                <a:spcPct val="80000"/>
              </a:lnSpc>
              <a:buSzPts val="800"/>
            </a:pPr>
            <a:r>
              <a:rPr lang="en-US" sz="1300"/>
              <a:t>Created some sample content for illustration purpose</a:t>
            </a:r>
            <a:endParaRPr/>
          </a:p>
          <a:p>
            <a:pPr marL="914400" lvl="2" indent="228600">
              <a:lnSpc>
                <a:spcPct val="80000"/>
              </a:lnSpc>
              <a:buSzPts val="800"/>
            </a:pPr>
            <a:r>
              <a:rPr lang="en-US" sz="1300"/>
              <a:t>Soliciting feedback from the TA committee based on alpha-release</a:t>
            </a:r>
            <a:endParaRPr/>
          </a:p>
          <a:p>
            <a:pPr marL="0" lvl="1" indent="0">
              <a:lnSpc>
                <a:spcPct val="80000"/>
              </a:lnSpc>
              <a:buSzPts val="850"/>
            </a:pPr>
            <a:r>
              <a:rPr lang="en-US" sz="1400"/>
              <a:t>Working on the beta-version of the platform now</a:t>
            </a:r>
            <a:endParaRPr/>
          </a:p>
          <a:p>
            <a:pPr marL="0" lvl="1" indent="0">
              <a:lnSpc>
                <a:spcPct val="80000"/>
              </a:lnSpc>
              <a:buSzPts val="850"/>
            </a:pPr>
            <a:r>
              <a:rPr lang="en-US" sz="1400"/>
              <a:t>Planning to solicit feedback from a wider audience after beta-release</a:t>
            </a:r>
            <a:endParaRPr/>
          </a:p>
          <a:p>
            <a:pPr marL="0" lvl="1" indent="0">
              <a:lnSpc>
                <a:spcPct val="80000"/>
              </a:lnSpc>
              <a:buSzPts val="850"/>
            </a:pPr>
            <a:r>
              <a:rPr lang="en-US" sz="1400"/>
              <a:t>Writing an CEDA newsletter segment to raise the awareness of this initiative in our community</a:t>
            </a:r>
            <a:endParaRPr/>
          </a:p>
          <a:p>
            <a:pPr marL="0" lvl="1" indent="0">
              <a:lnSpc>
                <a:spcPct val="80000"/>
              </a:lnSpc>
              <a:buSzPts val="850"/>
            </a:pPr>
            <a:r>
              <a:rPr lang="en-US" sz="1400"/>
              <a:t> Formal launch under discussion</a:t>
            </a:r>
            <a:endParaRPr/>
          </a:p>
          <a:p>
            <a:pPr marL="228600" indent="-76200">
              <a:buSzPts val="2400"/>
              <a:buNone/>
            </a:pPr>
            <a:endParaRPr/>
          </a:p>
          <a:p>
            <a:pPr marL="228600" indent="-76200">
              <a:buSzPts val="2400"/>
              <a:buNone/>
            </a:pPr>
            <a:endParaRPr/>
          </a:p>
          <a:p>
            <a:pPr marL="0" indent="0">
              <a:lnSpc>
                <a:spcPct val="75000"/>
              </a:lnSpc>
              <a:buSzPts val="1600"/>
            </a:pPr>
            <a:r>
              <a:rPr lang="en-US" sz="1600"/>
              <a:t>CEDA Chapters </a:t>
            </a:r>
            <a:endParaRPr/>
          </a:p>
          <a:p>
            <a:pPr marL="0" lvl="1" indent="0">
              <a:lnSpc>
                <a:spcPct val="80000"/>
              </a:lnSpc>
              <a:buSzPts val="850"/>
            </a:pPr>
            <a:r>
              <a:rPr lang="en-US" sz="1400"/>
              <a:t>Existing: Benelux, Brazil, Taiwan, Tunisia </a:t>
            </a:r>
            <a:endParaRPr/>
          </a:p>
          <a:p>
            <a:pPr marL="0" lvl="1" indent="0">
              <a:lnSpc>
                <a:spcPct val="80000"/>
              </a:lnSpc>
              <a:buSzPts val="850"/>
            </a:pPr>
            <a:r>
              <a:rPr lang="en-US" sz="1400"/>
              <a:t>China, Central Texas chapters now approved</a:t>
            </a:r>
            <a:endParaRPr/>
          </a:p>
          <a:p>
            <a:pPr marL="0" lvl="1" indent="0">
              <a:lnSpc>
                <a:spcPct val="80000"/>
              </a:lnSpc>
              <a:buSzPts val="850"/>
            </a:pPr>
            <a:r>
              <a:rPr lang="en-US" sz="1400"/>
              <a:t>Goals for 2012:   Ramp up new chapters, improve web site, … </a:t>
            </a:r>
            <a:br>
              <a:rPr lang="en-US" sz="1400"/>
            </a:br>
            <a:endParaRPr/>
          </a:p>
          <a:p>
            <a:pPr marL="228600" indent="-76200">
              <a:buSzPts val="2400"/>
              <a:buNone/>
            </a:pPr>
            <a:endParaRPr/>
          </a:p>
          <a:p>
            <a:pPr marL="0" indent="0">
              <a:lnSpc>
                <a:spcPct val="75000"/>
              </a:lnSpc>
              <a:buSzPts val="1800"/>
            </a:pPr>
            <a:r>
              <a:rPr lang="en-US" sz="1800"/>
              <a:t>“Conference cross-fertilization” initiative </a:t>
            </a:r>
            <a:endParaRPr/>
          </a:p>
          <a:p>
            <a:pPr marL="0" lvl="1" indent="0">
              <a:lnSpc>
                <a:spcPct val="80000"/>
              </a:lnSpc>
              <a:buSzPts val="850"/>
            </a:pPr>
            <a:r>
              <a:rPr lang="en-US" sz="1400"/>
              <a:t>Attempting to organize series of special sessions between MTT/APS and EDA conferences </a:t>
            </a:r>
            <a:endParaRPr/>
          </a:p>
        </p:txBody>
      </p:sp>
      <p:sp>
        <p:nvSpPr>
          <p:cNvPr id="631" name="Google Shape;631;p112"/>
          <p:cNvSpPr txBox="1"/>
          <p:nvPr/>
        </p:nvSpPr>
        <p:spPr>
          <a:xfrm>
            <a:off x="1524000" y="1"/>
            <a:ext cx="9156700" cy="433387"/>
          </a:xfrm>
          <a:prstGeom prst="rect">
            <a:avLst/>
          </a:prstGeom>
          <a:solidFill>
            <a:schemeClr val="accent1"/>
          </a:solidFill>
          <a:ln w="9525" cap="rnd" cmpd="sng">
            <a:solidFill>
              <a:srgbClr val="7889FB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632" name="Google Shape;632;p1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993187" y="0"/>
            <a:ext cx="1674812" cy="43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Google Shape;637;p113"/>
          <p:cNvSpPr txBox="1">
            <a:spLocks noGrp="1"/>
          </p:cNvSpPr>
          <p:nvPr>
            <p:ph type="title" idx="4294967295"/>
          </p:nvPr>
        </p:nvSpPr>
        <p:spPr>
          <a:xfrm>
            <a:off x="1981201" y="666751"/>
            <a:ext cx="7521575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>
            <a:noAutofit/>
          </a:bodyPr>
          <a:lstStyle/>
          <a:p>
            <a:pPr indent="0">
              <a:buClr>
                <a:srgbClr val="0000FF"/>
              </a:buClr>
              <a:buNone/>
            </a:pPr>
            <a:r>
              <a:rPr lang="en-US" sz="2800"/>
              <a:t>Contests   </a:t>
            </a:r>
            <a:endParaRPr/>
          </a:p>
        </p:txBody>
      </p:sp>
      <p:sp>
        <p:nvSpPr>
          <p:cNvPr id="638" name="Google Shape;638;p113"/>
          <p:cNvSpPr txBox="1">
            <a:spLocks noGrp="1"/>
          </p:cNvSpPr>
          <p:nvPr>
            <p:ph type="body" idx="4294967295"/>
          </p:nvPr>
        </p:nvSpPr>
        <p:spPr>
          <a:xfrm>
            <a:off x="1944687" y="1403350"/>
            <a:ext cx="8418512" cy="4989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indent="0">
              <a:lnSpc>
                <a:spcPct val="80000"/>
              </a:lnSpc>
              <a:buSzPts val="2400"/>
            </a:pPr>
            <a:r>
              <a:rPr lang="en-US"/>
              <a:t>Hot Topic  </a:t>
            </a:r>
            <a:endParaRPr/>
          </a:p>
          <a:p>
            <a:pPr marL="0" lvl="1" indent="0">
              <a:lnSpc>
                <a:spcPct val="90000"/>
              </a:lnSpc>
              <a:buSzPts val="1200"/>
            </a:pPr>
            <a:r>
              <a:rPr lang="en-US" sz="2000"/>
              <a:t>Everybody seems to want a contest </a:t>
            </a:r>
            <a:endParaRPr/>
          </a:p>
          <a:p>
            <a:pPr marL="0" lvl="1" indent="0">
              <a:lnSpc>
                <a:spcPct val="90000"/>
              </a:lnSpc>
              <a:buSzPts val="1200"/>
            </a:pPr>
            <a:r>
              <a:rPr lang="en-US" sz="2000"/>
              <a:t>Successful precedents: ISPD, Tau, Taiwan, …. </a:t>
            </a:r>
            <a:endParaRPr/>
          </a:p>
          <a:p>
            <a:pPr marL="0" lvl="1" indent="0">
              <a:lnSpc>
                <a:spcPct val="90000"/>
              </a:lnSpc>
              <a:buSzPts val="1200"/>
            </a:pPr>
            <a:r>
              <a:rPr lang="en-US" sz="2000"/>
              <a:t>CEDA receives increasing requests for support of various sorts </a:t>
            </a:r>
            <a:endParaRPr/>
          </a:p>
          <a:p>
            <a:pPr marL="228600" indent="-76200">
              <a:buSzPts val="2400"/>
              <a:buNone/>
            </a:pPr>
            <a:endParaRPr/>
          </a:p>
          <a:p>
            <a:pPr marL="0" indent="0">
              <a:lnSpc>
                <a:spcPct val="80000"/>
              </a:lnSpc>
              <a:buSzPts val="2400"/>
            </a:pPr>
            <a:r>
              <a:rPr lang="en-US"/>
              <a:t>CEDA Engagement  </a:t>
            </a:r>
            <a:endParaRPr/>
          </a:p>
          <a:p>
            <a:pPr marL="0" lvl="1" indent="0">
              <a:lnSpc>
                <a:spcPct val="90000"/>
              </a:lnSpc>
              <a:buSzPts val="1200"/>
            </a:pPr>
            <a:r>
              <a:rPr lang="en-US" sz="2000"/>
              <a:t>DAC 2012 </a:t>
            </a:r>
            <a:endParaRPr/>
          </a:p>
          <a:p>
            <a:pPr marL="0" lvl="1" indent="0">
              <a:lnSpc>
                <a:spcPct val="90000"/>
              </a:lnSpc>
              <a:buSzPts val="1200"/>
            </a:pPr>
            <a:r>
              <a:rPr lang="en-US" sz="2000"/>
              <a:t>ICCAD 2012 (WIP)  </a:t>
            </a:r>
            <a:endParaRPr/>
          </a:p>
          <a:p>
            <a:pPr marL="0" lvl="1" indent="0">
              <a:lnSpc>
                <a:spcPct val="90000"/>
              </a:lnSpc>
              <a:buSzPts val="1200"/>
            </a:pPr>
            <a:r>
              <a:rPr lang="en-US" sz="2000"/>
              <a:t>Etc. </a:t>
            </a:r>
            <a:endParaRPr/>
          </a:p>
          <a:p>
            <a:pPr marL="228600" indent="-76200">
              <a:buSzPts val="2400"/>
              <a:buNone/>
            </a:pPr>
            <a:endParaRPr/>
          </a:p>
          <a:p>
            <a:pPr marL="0" indent="0">
              <a:lnSpc>
                <a:spcPct val="80000"/>
              </a:lnSpc>
              <a:buSzPts val="2800"/>
            </a:pPr>
            <a:r>
              <a:rPr lang="en-US" sz="2800"/>
              <a:t>Formalization of CEDA contest policies  </a:t>
            </a:r>
            <a:endParaRPr/>
          </a:p>
          <a:p>
            <a:pPr marL="0" lvl="1" indent="0">
              <a:lnSpc>
                <a:spcPct val="90000"/>
              </a:lnSpc>
              <a:buSzPts val="1200"/>
            </a:pPr>
            <a:r>
              <a:rPr lang="en-US" sz="2000"/>
              <a:t>TBD  (EC discussion) </a:t>
            </a:r>
            <a:endParaRPr/>
          </a:p>
          <a:p>
            <a:pPr marL="0" lvl="1" indent="0">
              <a:lnSpc>
                <a:spcPct val="90000"/>
              </a:lnSpc>
              <a:buSzPts val="1200"/>
            </a:pPr>
            <a:r>
              <a:rPr lang="en-US" sz="2000"/>
              <a:t>Coordinating with existing organizers and </a:t>
            </a:r>
            <a:br>
              <a:rPr lang="en-US" sz="2000"/>
            </a:br>
            <a:r>
              <a:rPr lang="en-US" sz="2000"/>
              <a:t>communicating w/ ACM/SigDA </a:t>
            </a:r>
            <a:endParaRPr/>
          </a:p>
        </p:txBody>
      </p:sp>
      <p:sp>
        <p:nvSpPr>
          <p:cNvPr id="639" name="Google Shape;639;p113"/>
          <p:cNvSpPr txBox="1"/>
          <p:nvPr/>
        </p:nvSpPr>
        <p:spPr>
          <a:xfrm>
            <a:off x="1524000" y="1"/>
            <a:ext cx="9156700" cy="433387"/>
          </a:xfrm>
          <a:prstGeom prst="rect">
            <a:avLst/>
          </a:prstGeom>
          <a:solidFill>
            <a:schemeClr val="accent1"/>
          </a:solidFill>
          <a:ln w="9525" cap="rnd" cmpd="sng">
            <a:solidFill>
              <a:srgbClr val="7889FB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640" name="Google Shape;640;p1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93187" y="0"/>
            <a:ext cx="1674812" cy="43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Google Shape;645;p114"/>
          <p:cNvSpPr txBox="1">
            <a:spLocks noGrp="1"/>
          </p:cNvSpPr>
          <p:nvPr>
            <p:ph type="title" idx="4294967295"/>
          </p:nvPr>
        </p:nvSpPr>
        <p:spPr>
          <a:xfrm>
            <a:off x="1981201" y="666751"/>
            <a:ext cx="7521575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b" anchorCtr="0">
            <a:noAutofit/>
          </a:bodyPr>
          <a:lstStyle/>
          <a:p>
            <a:pPr indent="0">
              <a:buClr>
                <a:srgbClr val="0000FF"/>
              </a:buClr>
              <a:buNone/>
            </a:pPr>
            <a:r>
              <a:rPr lang="en-US" sz="2800"/>
              <a:t>TAC in 2012    </a:t>
            </a:r>
            <a:endParaRPr/>
          </a:p>
        </p:txBody>
      </p:sp>
      <p:sp>
        <p:nvSpPr>
          <p:cNvPr id="646" name="Google Shape;646;p114"/>
          <p:cNvSpPr txBox="1">
            <a:spLocks noGrp="1"/>
          </p:cNvSpPr>
          <p:nvPr>
            <p:ph type="body" idx="4294967295"/>
          </p:nvPr>
        </p:nvSpPr>
        <p:spPr>
          <a:xfrm>
            <a:off x="1944687" y="1403350"/>
            <a:ext cx="8418512" cy="4989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indent="0">
              <a:buSzPts val="2400"/>
            </a:pPr>
            <a:r>
              <a:rPr lang="en-US"/>
              <a:t>Continue Distinguished Lectures program </a:t>
            </a:r>
            <a:br>
              <a:rPr lang="en-US"/>
            </a:br>
            <a:r>
              <a:rPr lang="en-US"/>
              <a:t>and expand to DATE </a:t>
            </a:r>
            <a:endParaRPr/>
          </a:p>
          <a:p>
            <a:pPr marL="0" lvl="1" indent="0">
              <a:buSzPts val="1200"/>
            </a:pPr>
            <a:r>
              <a:rPr lang="en-US" sz="2000"/>
              <a:t>Decrease latency between talk and website video availability </a:t>
            </a:r>
            <a:endParaRPr/>
          </a:p>
          <a:p>
            <a:pPr marL="228600" indent="-76200">
              <a:buSzPts val="2400"/>
              <a:buNone/>
            </a:pPr>
            <a:endParaRPr/>
          </a:p>
          <a:p>
            <a:pPr marL="0" indent="0">
              <a:buSzPts val="2400"/>
            </a:pPr>
            <a:r>
              <a:rPr lang="en-US"/>
              <a:t>Improve Chapter interactions and assist </a:t>
            </a:r>
            <a:endParaRPr/>
          </a:p>
          <a:p>
            <a:pPr marL="0" lvl="1" indent="0">
              <a:buSzPts val="1200"/>
            </a:pPr>
            <a:r>
              <a:rPr lang="en-US" sz="2000"/>
              <a:t>Successful launch of Central Texas </a:t>
            </a:r>
            <a:endParaRPr/>
          </a:p>
          <a:p>
            <a:pPr marL="0" lvl="1" indent="0">
              <a:buSzPts val="1300"/>
            </a:pPr>
            <a:r>
              <a:rPr lang="en-US" sz="2000"/>
              <a:t>Facilitate Distinguished Lectures from Societies</a:t>
            </a:r>
            <a:r>
              <a:rPr lang="en-US"/>
              <a:t> </a:t>
            </a:r>
            <a:endParaRPr/>
          </a:p>
          <a:p>
            <a:pPr marL="228600" indent="-76200">
              <a:buSzPts val="2400"/>
              <a:buNone/>
            </a:pPr>
            <a:endParaRPr/>
          </a:p>
          <a:p>
            <a:pPr marL="0" indent="0">
              <a:buSzPts val="2400"/>
            </a:pPr>
            <a:r>
              <a:rPr lang="en-US"/>
              <a:t> Revisit e-Learning program</a:t>
            </a:r>
            <a:endParaRPr/>
          </a:p>
          <a:p>
            <a:pPr marL="0" lvl="1" indent="0">
              <a:buSzPts val="1300"/>
            </a:pPr>
            <a:r>
              <a:rPr lang="en-US" sz="2000"/>
              <a:t>Creative ideas solicited</a:t>
            </a:r>
            <a:r>
              <a:rPr lang="en-US"/>
              <a:t> </a:t>
            </a:r>
            <a:endParaRPr/>
          </a:p>
        </p:txBody>
      </p:sp>
      <p:sp>
        <p:nvSpPr>
          <p:cNvPr id="647" name="Google Shape;647;p114"/>
          <p:cNvSpPr txBox="1"/>
          <p:nvPr/>
        </p:nvSpPr>
        <p:spPr>
          <a:xfrm>
            <a:off x="1524000" y="1"/>
            <a:ext cx="9156700" cy="433387"/>
          </a:xfrm>
          <a:prstGeom prst="rect">
            <a:avLst/>
          </a:prstGeom>
          <a:solidFill>
            <a:schemeClr val="accent1"/>
          </a:solidFill>
          <a:ln w="9525" cap="rnd" cmpd="sng">
            <a:solidFill>
              <a:srgbClr val="7889FB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648" name="Google Shape;648;p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93187" y="0"/>
            <a:ext cx="1674812" cy="43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RC">
  <a:themeElements>
    <a:clrScheme name="SRC 13">
      <a:dk1>
        <a:srgbClr val="003562"/>
      </a:dk1>
      <a:lt1>
        <a:srgbClr val="FFFFFF"/>
      </a:lt1>
      <a:dk2>
        <a:srgbClr val="003562"/>
      </a:dk2>
      <a:lt2>
        <a:srgbClr val="6D7FA7"/>
      </a:lt2>
      <a:accent1>
        <a:srgbClr val="D2D8E4"/>
      </a:accent1>
      <a:accent2>
        <a:srgbClr val="E51837"/>
      </a:accent2>
      <a:accent3>
        <a:srgbClr val="FFFFFF"/>
      </a:accent3>
      <a:accent4>
        <a:srgbClr val="002C53"/>
      </a:accent4>
      <a:accent5>
        <a:srgbClr val="E5E9EF"/>
      </a:accent5>
      <a:accent6>
        <a:srgbClr val="CF1531"/>
      </a:accent6>
      <a:hlink>
        <a:srgbClr val="0066FF"/>
      </a:hlink>
      <a:folHlink>
        <a:srgbClr val="0066FF"/>
      </a:folHlink>
    </a:clrScheme>
    <a:fontScheme name="SRC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R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3">
        <a:dk1>
          <a:srgbClr val="003562"/>
        </a:dk1>
        <a:lt1>
          <a:srgbClr val="FFFFFF"/>
        </a:lt1>
        <a:dk2>
          <a:srgbClr val="003562"/>
        </a:dk2>
        <a:lt2>
          <a:srgbClr val="6D7FA7"/>
        </a:lt2>
        <a:accent1>
          <a:srgbClr val="D2D8E4"/>
        </a:accent1>
        <a:accent2>
          <a:srgbClr val="E51837"/>
        </a:accent2>
        <a:accent3>
          <a:srgbClr val="FFFFFF"/>
        </a:accent3>
        <a:accent4>
          <a:srgbClr val="002C53"/>
        </a:accent4>
        <a:accent5>
          <a:srgbClr val="E5E9EF"/>
        </a:accent5>
        <a:accent6>
          <a:srgbClr val="CF1531"/>
        </a:accent6>
        <a:hlink>
          <a:srgbClr val="0066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ue Pearl DeLuxe">
  <a:themeElements>
    <a:clrScheme name="1_Blue Pearl DeLuxe 1">
      <a:dk1>
        <a:srgbClr val="000000"/>
      </a:dk1>
      <a:lt1>
        <a:srgbClr val="FFFFFF"/>
      </a:lt1>
      <a:dk2>
        <a:srgbClr val="7889FB"/>
      </a:dk2>
      <a:lt2>
        <a:srgbClr val="808080"/>
      </a:lt2>
      <a:accent1>
        <a:srgbClr val="7889FB"/>
      </a:accent1>
      <a:accent2>
        <a:srgbClr val="2DB6B3"/>
      </a:accent2>
      <a:accent3>
        <a:srgbClr val="FFFFFF"/>
      </a:accent3>
      <a:accent4>
        <a:srgbClr val="000000"/>
      </a:accent4>
      <a:accent5>
        <a:srgbClr val="BEC4FD"/>
      </a:accent5>
      <a:accent6>
        <a:srgbClr val="28A5A2"/>
      </a:accent6>
      <a:hlink>
        <a:srgbClr val="C0C0C0"/>
      </a:hlink>
      <a:folHlink>
        <a:srgbClr val="D18213"/>
      </a:folHlink>
    </a:clrScheme>
    <a:fontScheme name="1_Blue Pearl DeLux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lnDef>
  </a:objectDefaults>
  <a:extraClrSchemeLst>
    <a:extraClrScheme>
      <a:clrScheme name="1_Blue Pearl DeLuxe 1">
        <a:dk1>
          <a:srgbClr val="000000"/>
        </a:dk1>
        <a:lt1>
          <a:srgbClr val="FFFFFF"/>
        </a:lt1>
        <a:dk2>
          <a:srgbClr val="7889FB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28A5A2"/>
        </a:accent6>
        <a:hlink>
          <a:srgbClr val="C0C0C0"/>
        </a:hlink>
        <a:folHlink>
          <a:srgbClr val="D182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earl DeLuxe 2">
        <a:dk1>
          <a:srgbClr val="808080"/>
        </a:dk1>
        <a:lt1>
          <a:srgbClr val="FFFFFF"/>
        </a:lt1>
        <a:dk2>
          <a:srgbClr val="000000"/>
        </a:dk2>
        <a:lt2>
          <a:srgbClr val="CCCCFF"/>
        </a:lt2>
        <a:accent1>
          <a:srgbClr val="7889FB"/>
        </a:accent1>
        <a:accent2>
          <a:srgbClr val="DFFF66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CAE75C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ustom">
  <a:themeElements>
    <a:clrScheme name="Default - Title and Content cop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FF"/>
      </a:accent1>
      <a:accent2>
        <a:srgbClr val="333399"/>
      </a:accent2>
      <a:accent3>
        <a:srgbClr val="FFFFFF"/>
      </a:accent3>
      <a:accent4>
        <a:srgbClr val="0000FF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344</Words>
  <Application>Microsoft Office PowerPoint</Application>
  <PresentationFormat>Widescreen</PresentationFormat>
  <Paragraphs>64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Wingdings</vt:lpstr>
      <vt:lpstr>Office Theme</vt:lpstr>
      <vt:lpstr>SRC</vt:lpstr>
      <vt:lpstr>1_Blue Pearl DeLuxe</vt:lpstr>
      <vt:lpstr>Custom</vt:lpstr>
      <vt:lpstr>PowerPoint Presentation</vt:lpstr>
      <vt:lpstr>Ongoing Activities </vt:lpstr>
      <vt:lpstr>Works in Progress  </vt:lpstr>
      <vt:lpstr>Contests   </vt:lpstr>
      <vt:lpstr>TAC in 2012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Madie Nelson</dc:creator>
  <cp:lastModifiedBy>Madie Nelson</cp:lastModifiedBy>
  <cp:revision>45</cp:revision>
  <dcterms:created xsi:type="dcterms:W3CDTF">2022-06-09T15:14:19Z</dcterms:created>
  <dcterms:modified xsi:type="dcterms:W3CDTF">2022-06-09T18:28:00Z</dcterms:modified>
</cp:coreProperties>
</file>