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  <p:sldMasterId id="2147483694" r:id="rId5"/>
    <p:sldMasterId id="2147483697" r:id="rId6"/>
  </p:sldMasterIdLst>
  <p:notesMasterIdLst>
    <p:notesMasterId r:id="rId21"/>
  </p:notesMasterIdLst>
  <p:sldIdLst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87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6" name="Google Shape;1056;p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Google Shape;1138;p204:notes"/>
          <p:cNvSpPr txBox="1"/>
          <p:nvPr/>
        </p:nvSpPr>
        <p:spPr>
          <a:xfrm>
            <a:off x="0" y="0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GTO2003EXT.ppt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39" name="Google Shape;1139;p204:notes"/>
          <p:cNvSpPr txBox="1"/>
          <p:nvPr/>
        </p:nvSpPr>
        <p:spPr>
          <a:xfrm>
            <a:off x="3956050" y="0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40" name="Google Shape;1140;p204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41" name="Google Shape;1141;p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2" name="Google Shape;1142;p204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206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207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208:notes"/>
          <p:cNvSpPr txBox="1"/>
          <p:nvPr/>
        </p:nvSpPr>
        <p:spPr>
          <a:xfrm>
            <a:off x="0" y="0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GTO2003EXT.ppt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67" name="Google Shape;1167;p208:notes"/>
          <p:cNvSpPr txBox="1"/>
          <p:nvPr/>
        </p:nvSpPr>
        <p:spPr>
          <a:xfrm>
            <a:off x="3956050" y="0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68" name="Google Shape;1168;p208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69" name="Google Shape;1169;p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0" name="Google Shape;1170;p208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210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79" name="Google Shape;1179;p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0" name="Google Shape;1180;p210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88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66" name="Google Shape;1066;p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7" name="Google Shape;1067;p188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90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80" name="Google Shape;1080;p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1" name="Google Shape;1081;p190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192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87" name="Google Shape;1087;p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8" name="Google Shape;1088;p192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p194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94" name="Google Shape;1094;p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5" name="Google Shape;1095;p194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p196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01" name="Google Shape;1101;p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2" name="Google Shape;1102;p196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1107;p198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08" name="Google Shape;1108;p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9" name="Google Shape;1109;p198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200:notes"/>
          <p:cNvSpPr txBox="1"/>
          <p:nvPr/>
        </p:nvSpPr>
        <p:spPr>
          <a:xfrm>
            <a:off x="0" y="0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GTO2003EXT.ppt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15" name="Google Shape;1115;p200:notes"/>
          <p:cNvSpPr txBox="1"/>
          <p:nvPr/>
        </p:nvSpPr>
        <p:spPr>
          <a:xfrm>
            <a:off x="3956050" y="0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16" name="Google Shape;1116;p200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17" name="Google Shape;1117;p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8" name="Google Shape;1118;p200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p202:notes"/>
          <p:cNvSpPr txBox="1"/>
          <p:nvPr/>
        </p:nvSpPr>
        <p:spPr>
          <a:xfrm>
            <a:off x="0" y="0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GTO2003EXT.ppt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27" name="Google Shape;1127;p202:notes"/>
          <p:cNvSpPr txBox="1"/>
          <p:nvPr/>
        </p:nvSpPr>
        <p:spPr>
          <a:xfrm>
            <a:off x="3956050" y="0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28" name="Google Shape;1128;p202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29" name="Google Shape;1129;p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0" name="Google Shape;1130;p202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ITLE_AND_VERTICAL_TEXT" type="vertTitleAndTx">
  <p:cSld name="VERTICAL_TITLE_AND_VERTICAL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8"/>
          <p:cNvSpPr txBox="1">
            <a:spLocks noGrp="1"/>
          </p:cNvSpPr>
          <p:nvPr>
            <p:ph type="title"/>
          </p:nvPr>
        </p:nvSpPr>
        <p:spPr>
          <a:xfrm rot="5400000">
            <a:off x="6519333" y="2095500"/>
            <a:ext cx="68580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38"/>
          <p:cNvSpPr txBox="1">
            <a:spLocks noGrp="1"/>
          </p:cNvSpPr>
          <p:nvPr>
            <p:ph type="body" idx="1"/>
          </p:nvPr>
        </p:nvSpPr>
        <p:spPr>
          <a:xfrm rot="5400000">
            <a:off x="1081616" y="-472017"/>
            <a:ext cx="6858000" cy="7802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78997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EXT" type="vertTx">
  <p:cSld name="VERTICAL_TEX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9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50" name="Google Shape;150;p39"/>
          <p:cNvSpPr txBox="1">
            <a:spLocks noGrp="1"/>
          </p:cNvSpPr>
          <p:nvPr>
            <p:ph type="body" idx="1"/>
          </p:nvPr>
        </p:nvSpPr>
        <p:spPr>
          <a:xfrm rot="5400000">
            <a:off x="3557324" y="-866511"/>
            <a:ext cx="5081587" cy="1036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32405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_WITH_CAPTION_TEXT" type="picTx">
  <p:cSld name="PICTURE_WITH_CAPTION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3" name="Google Shape;153;p4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17073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_WITH_CAPTION_TEXT" type="objTx">
  <p:cSld name="OBJECT_WITH_CAPTION_TEX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1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6" name="Google Shape;156;p41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3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9pPr>
          </a:lstStyle>
          <a:p>
            <a:endParaRPr/>
          </a:p>
        </p:txBody>
      </p:sp>
      <p:sp>
        <p:nvSpPr>
          <p:cNvPr id="157" name="Google Shape;157;p41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56070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4867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3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72182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3" name="Google Shape;163;p44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64" name="Google Shape;164;p44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  <p:sp>
        <p:nvSpPr>
          <p:cNvPr id="165" name="Google Shape;165;p4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66" name="Google Shape;166;p44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78312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5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69" name="Google Shape;169;p45"/>
          <p:cNvSpPr txBox="1">
            <a:spLocks noGrp="1"/>
          </p:cNvSpPr>
          <p:nvPr>
            <p:ph type="body" idx="1"/>
          </p:nvPr>
        </p:nvSpPr>
        <p:spPr>
          <a:xfrm>
            <a:off x="914400" y="1776414"/>
            <a:ext cx="5082117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  <p:sp>
        <p:nvSpPr>
          <p:cNvPr id="170" name="Google Shape;170;p45"/>
          <p:cNvSpPr txBox="1">
            <a:spLocks noGrp="1"/>
          </p:cNvSpPr>
          <p:nvPr>
            <p:ph type="body" idx="2"/>
          </p:nvPr>
        </p:nvSpPr>
        <p:spPr>
          <a:xfrm>
            <a:off x="6199718" y="1776414"/>
            <a:ext cx="5082116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61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3" name="Google Shape;173;p46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0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17364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7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47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68892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8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Google Shape;179;p48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79112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9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0" name="Google Shape;240;p59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800"/>
              </a:spcBef>
              <a:spcAft>
                <a:spcPts val="0"/>
              </a:spcAft>
              <a:buClr>
                <a:srgbClr val="878787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878787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878787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878787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878787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878787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878787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878787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878787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02660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60"/>
          <p:cNvSpPr txBox="1">
            <a:spLocks noGrp="1"/>
          </p:cNvSpPr>
          <p:nvPr>
            <p:ph type="ctrTitle"/>
          </p:nvPr>
        </p:nvSpPr>
        <p:spPr>
          <a:xfrm>
            <a:off x="683683" y="3378201"/>
            <a:ext cx="11025716" cy="97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8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3" name="Google Shape;243;p60"/>
          <p:cNvSpPr txBox="1">
            <a:spLocks noGrp="1"/>
          </p:cNvSpPr>
          <p:nvPr>
            <p:ph type="title" idx="2"/>
          </p:nvPr>
        </p:nvSpPr>
        <p:spPr>
          <a:xfrm>
            <a:off x="914400" y="1844676"/>
            <a:ext cx="10363200" cy="204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4" name="Google Shape;244;p60"/>
          <p:cNvSpPr txBox="1">
            <a:spLocks noGrp="1"/>
          </p:cNvSpPr>
          <p:nvPr>
            <p:ph type="body" idx="1"/>
          </p:nvPr>
        </p:nvSpPr>
        <p:spPr>
          <a:xfrm>
            <a:off x="1828800" y="3886200"/>
            <a:ext cx="85344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878787"/>
                </a:solidFill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>
                <a:solidFill>
                  <a:srgbClr val="878787"/>
                </a:solidFill>
              </a:defRPr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>
                <a:solidFill>
                  <a:srgbClr val="878787"/>
                </a:solidFill>
              </a:defRPr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>
                <a:solidFill>
                  <a:srgbClr val="878787"/>
                </a:solidFill>
              </a:defRPr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>
                <a:solidFill>
                  <a:srgbClr val="878787"/>
                </a:solidFill>
              </a:defRPr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000">
                <a:solidFill>
                  <a:srgbClr val="878787"/>
                </a:solidFill>
              </a:defRPr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>
                <a:solidFill>
                  <a:srgbClr val="878787"/>
                </a:solidFill>
              </a:defRPr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>
                <a:solidFill>
                  <a:srgbClr val="878787"/>
                </a:solidFill>
              </a:defRPr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000">
                <a:solidFill>
                  <a:srgbClr val="878787"/>
                </a:solidFill>
              </a:defRPr>
            </a:lvl9pPr>
          </a:lstStyle>
          <a:p>
            <a:endParaRPr/>
          </a:p>
        </p:txBody>
      </p:sp>
      <p:sp>
        <p:nvSpPr>
          <p:cNvPr id="245" name="Google Shape;245;p60"/>
          <p:cNvSpPr txBox="1">
            <a:spLocks noGrp="1"/>
          </p:cNvSpPr>
          <p:nvPr>
            <p:ph type="sldNum" idx="12"/>
          </p:nvPr>
        </p:nvSpPr>
        <p:spPr>
          <a:xfrm>
            <a:off x="11205634" y="6454775"/>
            <a:ext cx="376767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>
              <a:buSzPts val="1400"/>
              <a:buFontTx/>
              <a:buChar char="●"/>
            </a:pPr>
            <a:endParaRPr lang="en-US"/>
          </a:p>
          <a:p>
            <a:pPr lvl="1" indent="-88900" algn="l">
              <a:buSzPts val="1400"/>
              <a:buFontTx/>
              <a:buChar char="○"/>
            </a:pPr>
            <a:endParaRPr lang="en-US" sz="1400"/>
          </a:p>
          <a:p>
            <a:pPr lvl="2" indent="-88900" algn="l">
              <a:buSzPts val="1400"/>
              <a:buFontTx/>
              <a:buChar char="■"/>
            </a:pPr>
            <a:endParaRPr lang="en-US" sz="1400"/>
          </a:p>
          <a:p>
            <a:pPr lvl="3" indent="-88900" algn="l">
              <a:buSzPts val="1400"/>
              <a:buFontTx/>
              <a:buChar char="●"/>
            </a:pPr>
            <a:endParaRPr lang="en-US" sz="1400"/>
          </a:p>
          <a:p>
            <a:pPr lvl="4" indent="-88900" algn="l">
              <a:buSzPts val="1400"/>
              <a:buFontTx/>
              <a:buChar char="○"/>
            </a:pPr>
            <a:endParaRPr lang="en-US" sz="1400"/>
          </a:p>
          <a:p>
            <a:pPr lvl="5" indent="-88900" algn="l">
              <a:buSzPts val="1400"/>
              <a:buFontTx/>
              <a:buChar char="■"/>
            </a:pPr>
            <a:endParaRPr lang="en-US" sz="1400"/>
          </a:p>
          <a:p>
            <a:pPr lvl="6" indent="-88900" algn="l">
              <a:buSzPts val="1400"/>
              <a:buFontTx/>
              <a:buChar char="●"/>
            </a:pPr>
            <a:endParaRPr lang="en-US" sz="1400"/>
          </a:p>
          <a:p>
            <a:pPr lvl="7" indent="-88900" algn="l">
              <a:buSzPts val="1400"/>
              <a:buFontTx/>
              <a:buChar char="○"/>
            </a:pPr>
            <a:endParaRPr lang="en-US" sz="1400"/>
          </a:p>
          <a:p>
            <a:pPr lvl="8" indent="-88900" algn="l">
              <a:buSzPts val="1400"/>
              <a:buFontTx/>
              <a:buChar char="■"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454314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2"/>
          <p:cNvSpPr txBox="1">
            <a:spLocks noGrp="1"/>
          </p:cNvSpPr>
          <p:nvPr>
            <p:ph type="title"/>
          </p:nvPr>
        </p:nvSpPr>
        <p:spPr>
          <a:xfrm>
            <a:off x="914400" y="1844676"/>
            <a:ext cx="10363200" cy="204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2" name="Google Shape;252;p62"/>
          <p:cNvSpPr txBox="1">
            <a:spLocks noGrp="1"/>
          </p:cNvSpPr>
          <p:nvPr>
            <p:ph type="body" idx="1"/>
          </p:nvPr>
        </p:nvSpPr>
        <p:spPr>
          <a:xfrm>
            <a:off x="1828800" y="3886200"/>
            <a:ext cx="85344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878787"/>
                </a:solidFill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>
                <a:solidFill>
                  <a:srgbClr val="878787"/>
                </a:solidFill>
              </a:defRPr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>
                <a:solidFill>
                  <a:srgbClr val="878787"/>
                </a:solidFill>
              </a:defRPr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>
                <a:solidFill>
                  <a:srgbClr val="878787"/>
                </a:solidFill>
              </a:defRPr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>
                <a:solidFill>
                  <a:srgbClr val="878787"/>
                </a:solidFill>
              </a:defRPr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000">
                <a:solidFill>
                  <a:srgbClr val="878787"/>
                </a:solidFill>
              </a:defRPr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>
                <a:solidFill>
                  <a:srgbClr val="878787"/>
                </a:solidFill>
              </a:defRPr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>
                <a:solidFill>
                  <a:srgbClr val="878787"/>
                </a:solidFill>
              </a:defRPr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000">
                <a:solidFill>
                  <a:srgbClr val="87878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69556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6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63"/>
          <p:cNvSpPr txBox="1">
            <a:spLocks noGrp="1"/>
          </p:cNvSpPr>
          <p:nvPr>
            <p:ph type="body" idx="1"/>
          </p:nvPr>
        </p:nvSpPr>
        <p:spPr>
          <a:xfrm>
            <a:off x="609600" y="1066800"/>
            <a:ext cx="109728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878787"/>
                </a:solidFill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>
                <a:solidFill>
                  <a:srgbClr val="878787"/>
                </a:solidFill>
              </a:defRPr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>
                <a:solidFill>
                  <a:srgbClr val="878787"/>
                </a:solidFill>
              </a:defRPr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>
                <a:solidFill>
                  <a:srgbClr val="878787"/>
                </a:solidFill>
              </a:defRPr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>
                <a:solidFill>
                  <a:srgbClr val="878787"/>
                </a:solidFill>
              </a:defRPr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000">
                <a:solidFill>
                  <a:srgbClr val="878787"/>
                </a:solidFill>
              </a:defRPr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>
                <a:solidFill>
                  <a:srgbClr val="878787"/>
                </a:solidFill>
              </a:defRPr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>
                <a:solidFill>
                  <a:srgbClr val="878787"/>
                </a:solidFill>
              </a:defRPr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000">
                <a:solidFill>
                  <a:srgbClr val="878787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63"/>
          <p:cNvSpPr txBox="1">
            <a:spLocks noGrp="1"/>
          </p:cNvSpPr>
          <p:nvPr>
            <p:ph type="sldNum" idx="12"/>
          </p:nvPr>
        </p:nvSpPr>
        <p:spPr>
          <a:xfrm>
            <a:off x="11205634" y="6454775"/>
            <a:ext cx="376767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>
              <a:buSzPts val="1400"/>
              <a:buFontTx/>
              <a:buChar char="●"/>
            </a:pPr>
            <a:endParaRPr lang="en-US"/>
          </a:p>
          <a:p>
            <a:pPr lvl="1" indent="-88900" algn="l">
              <a:buSzPts val="1400"/>
              <a:buFontTx/>
              <a:buChar char="○"/>
            </a:pPr>
            <a:endParaRPr lang="en-US" sz="1400"/>
          </a:p>
          <a:p>
            <a:pPr lvl="2" indent="-88900" algn="l">
              <a:buSzPts val="1400"/>
              <a:buFontTx/>
              <a:buChar char="■"/>
            </a:pPr>
            <a:endParaRPr lang="en-US" sz="1400"/>
          </a:p>
          <a:p>
            <a:pPr lvl="3" indent="-88900" algn="l">
              <a:buSzPts val="1400"/>
              <a:buFontTx/>
              <a:buChar char="●"/>
            </a:pPr>
            <a:endParaRPr lang="en-US" sz="1400"/>
          </a:p>
          <a:p>
            <a:pPr lvl="4" indent="-88900" algn="l">
              <a:buSzPts val="1400"/>
              <a:buFontTx/>
              <a:buChar char="○"/>
            </a:pPr>
            <a:endParaRPr lang="en-US" sz="1400"/>
          </a:p>
          <a:p>
            <a:pPr lvl="5" indent="-88900" algn="l">
              <a:buSzPts val="1400"/>
              <a:buFontTx/>
              <a:buChar char="■"/>
            </a:pPr>
            <a:endParaRPr lang="en-US" sz="1400"/>
          </a:p>
          <a:p>
            <a:pPr lvl="6" indent="-88900" algn="l">
              <a:buSzPts val="1400"/>
              <a:buFontTx/>
              <a:buChar char="●"/>
            </a:pPr>
            <a:endParaRPr lang="en-US" sz="1400"/>
          </a:p>
          <a:p>
            <a:pPr lvl="7" indent="-88900" algn="l">
              <a:buSzPts val="1400"/>
              <a:buFontTx/>
              <a:buChar char="○"/>
            </a:pPr>
            <a:endParaRPr lang="en-US" sz="1400"/>
          </a:p>
          <a:p>
            <a:pPr lvl="8" indent="-88900" algn="l">
              <a:buSzPts val="1400"/>
              <a:buFontTx/>
              <a:buChar char="■"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8405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7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37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66223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8"/>
          <p:cNvSpPr txBox="1">
            <a:spLocks noGrp="1"/>
          </p:cNvSpPr>
          <p:nvPr>
            <p:ph type="title"/>
          </p:nvPr>
        </p:nvSpPr>
        <p:spPr>
          <a:xfrm>
            <a:off x="914400" y="1844676"/>
            <a:ext cx="10363200" cy="204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6" name="Google Shape;236;p58"/>
          <p:cNvSpPr txBox="1">
            <a:spLocks noGrp="1"/>
          </p:cNvSpPr>
          <p:nvPr>
            <p:ph type="body" idx="1"/>
          </p:nvPr>
        </p:nvSpPr>
        <p:spPr>
          <a:xfrm>
            <a:off x="1828800" y="3886200"/>
            <a:ext cx="85344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ctr" rtl="0"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7" name="Google Shape;237;p58"/>
          <p:cNvSpPr txBox="1">
            <a:spLocks noGrp="1"/>
          </p:cNvSpPr>
          <p:nvPr>
            <p:ph type="sldNum" idx="12"/>
          </p:nvPr>
        </p:nvSpPr>
        <p:spPr>
          <a:xfrm>
            <a:off x="11205634" y="6454775"/>
            <a:ext cx="376767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>
              <a:buSzPts val="1400"/>
              <a:buFontTx/>
              <a:buChar char="●"/>
            </a:pPr>
            <a:endParaRPr lang="en-US"/>
          </a:p>
          <a:p>
            <a:pPr lvl="1" indent="-88900" algn="l">
              <a:buSzPts val="1400"/>
              <a:buFontTx/>
              <a:buChar char="○"/>
            </a:pPr>
            <a:endParaRPr lang="en-US" sz="1400"/>
          </a:p>
          <a:p>
            <a:pPr lvl="2" indent="-88900" algn="l">
              <a:buSzPts val="1400"/>
              <a:buFontTx/>
              <a:buChar char="■"/>
            </a:pPr>
            <a:endParaRPr lang="en-US" sz="1400"/>
          </a:p>
          <a:p>
            <a:pPr lvl="3" indent="-88900" algn="l">
              <a:buSzPts val="1400"/>
              <a:buFontTx/>
              <a:buChar char="●"/>
            </a:pPr>
            <a:endParaRPr lang="en-US" sz="1400"/>
          </a:p>
          <a:p>
            <a:pPr lvl="4" indent="-88900" algn="l">
              <a:buSzPts val="1400"/>
              <a:buFontTx/>
              <a:buChar char="○"/>
            </a:pPr>
            <a:endParaRPr lang="en-US" sz="1400"/>
          </a:p>
          <a:p>
            <a:pPr lvl="5" indent="-88900" algn="l">
              <a:buSzPts val="1400"/>
              <a:buFontTx/>
              <a:buChar char="■"/>
            </a:pPr>
            <a:endParaRPr lang="en-US" sz="1400"/>
          </a:p>
          <a:p>
            <a:pPr lvl="6" indent="-88900" algn="l">
              <a:buSzPts val="1400"/>
              <a:buFontTx/>
              <a:buChar char="●"/>
            </a:pPr>
            <a:endParaRPr lang="en-US" sz="1400"/>
          </a:p>
          <a:p>
            <a:pPr lvl="7" indent="-88900" algn="l">
              <a:buSzPts val="1400"/>
              <a:buFontTx/>
              <a:buChar char="○"/>
            </a:pPr>
            <a:endParaRPr lang="en-US" sz="1400"/>
          </a:p>
          <a:p>
            <a:pPr lvl="8" indent="-88900" algn="l">
              <a:buSzPts val="1400"/>
              <a:buFontTx/>
              <a:buChar char="■"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088271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61"/>
          <p:cNvSpPr txBox="1">
            <a:spLocks noGrp="1"/>
          </p:cNvSpPr>
          <p:nvPr>
            <p:ph type="title"/>
          </p:nvPr>
        </p:nvSpPr>
        <p:spPr>
          <a:xfrm>
            <a:off x="914400" y="1844676"/>
            <a:ext cx="10363200" cy="204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8" name="Google Shape;248;p61"/>
          <p:cNvSpPr txBox="1">
            <a:spLocks noGrp="1"/>
          </p:cNvSpPr>
          <p:nvPr>
            <p:ph type="body" idx="1"/>
          </p:nvPr>
        </p:nvSpPr>
        <p:spPr>
          <a:xfrm>
            <a:off x="1828800" y="3886200"/>
            <a:ext cx="85344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ctr" rtl="0">
              <a:spcBef>
                <a:spcPts val="80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4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000" b="0" i="0" u="none" strike="noStrike" cap="none">
                <a:solidFill>
                  <a:srgbClr val="8787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9" name="Google Shape;249;p61"/>
          <p:cNvSpPr txBox="1">
            <a:spLocks noGrp="1"/>
          </p:cNvSpPr>
          <p:nvPr>
            <p:ph type="sldNum" idx="12"/>
          </p:nvPr>
        </p:nvSpPr>
        <p:spPr>
          <a:xfrm>
            <a:off x="11205634" y="6454775"/>
            <a:ext cx="376767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88900">
              <a:buSzPts val="1400"/>
              <a:buFontTx/>
              <a:buChar char="●"/>
            </a:pPr>
            <a:endParaRPr lang="en-US"/>
          </a:p>
          <a:p>
            <a:pPr lvl="1" indent="-88900" algn="l">
              <a:buSzPts val="1400"/>
              <a:buFontTx/>
              <a:buChar char="○"/>
            </a:pPr>
            <a:endParaRPr lang="en-US" sz="1400"/>
          </a:p>
          <a:p>
            <a:pPr lvl="2" indent="-88900" algn="l">
              <a:buSzPts val="1400"/>
              <a:buFontTx/>
              <a:buChar char="■"/>
            </a:pPr>
            <a:endParaRPr lang="en-US" sz="1400"/>
          </a:p>
          <a:p>
            <a:pPr lvl="3" indent="-88900" algn="l">
              <a:buSzPts val="1400"/>
              <a:buFontTx/>
              <a:buChar char="●"/>
            </a:pPr>
            <a:endParaRPr lang="en-US" sz="1400"/>
          </a:p>
          <a:p>
            <a:pPr lvl="4" indent="-88900" algn="l">
              <a:buSzPts val="1400"/>
              <a:buFontTx/>
              <a:buChar char="○"/>
            </a:pPr>
            <a:endParaRPr lang="en-US" sz="1400"/>
          </a:p>
          <a:p>
            <a:pPr lvl="5" indent="-88900" algn="l">
              <a:buSzPts val="1400"/>
              <a:buFontTx/>
              <a:buChar char="■"/>
            </a:pPr>
            <a:endParaRPr lang="en-US" sz="1400"/>
          </a:p>
          <a:p>
            <a:pPr lvl="6" indent="-88900" algn="l">
              <a:buSzPts val="1400"/>
              <a:buFontTx/>
              <a:buChar char="●"/>
            </a:pPr>
            <a:endParaRPr lang="en-US" sz="1400"/>
          </a:p>
          <a:p>
            <a:pPr lvl="7" indent="-88900" algn="l">
              <a:buSzPts val="1400"/>
              <a:buFontTx/>
              <a:buChar char="○"/>
            </a:pPr>
            <a:endParaRPr lang="en-US" sz="1400"/>
          </a:p>
          <a:p>
            <a:pPr lvl="8" indent="-88900" algn="l">
              <a:buSzPts val="1400"/>
              <a:buFontTx/>
              <a:buChar char="■"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0720568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Google Shape;1058;p164"/>
          <p:cNvSpPr txBox="1">
            <a:spLocks noGrp="1"/>
          </p:cNvSpPr>
          <p:nvPr>
            <p:ph type="body" idx="1"/>
          </p:nvPr>
        </p:nvSpPr>
        <p:spPr>
          <a:xfrm>
            <a:off x="2209801" y="3733800"/>
            <a:ext cx="777557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28600" indent="-76200">
              <a:buNone/>
            </a:pPr>
            <a:endParaRPr/>
          </a:p>
        </p:txBody>
      </p:sp>
      <p:sp>
        <p:nvSpPr>
          <p:cNvPr id="1059" name="Google Shape;1059;p164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60" name="Google Shape;1060;p164"/>
          <p:cNvSpPr txBox="1"/>
          <p:nvPr/>
        </p:nvSpPr>
        <p:spPr>
          <a:xfrm>
            <a:off x="2209800" y="239236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0000"/>
              </a:buClr>
            </a:pPr>
            <a:r>
              <a:rPr lang="en-US" sz="3200" ker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Technical Committees</a:t>
            </a:r>
            <a:br>
              <a:rPr lang="en-US" sz="3200" ker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1" name="Google Shape;1061;p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2" name="Google Shape;1062;p164"/>
          <p:cNvSpPr txBox="1"/>
          <p:nvPr/>
        </p:nvSpPr>
        <p:spPr>
          <a:xfrm>
            <a:off x="1524000" y="1"/>
            <a:ext cx="9156700" cy="16906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063" name="Google Shape;1063;p1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1" y="0"/>
            <a:ext cx="6423025" cy="168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p173"/>
          <p:cNvSpPr txBox="1"/>
          <p:nvPr/>
        </p:nvSpPr>
        <p:spPr>
          <a:xfrm>
            <a:off x="6915150" y="6221412"/>
            <a:ext cx="1619250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45" name="Google Shape;1145;p173"/>
          <p:cNvSpPr txBox="1">
            <a:spLocks noGrp="1"/>
          </p:cNvSpPr>
          <p:nvPr>
            <p:ph type="ctrTitle"/>
          </p:nvPr>
        </p:nvSpPr>
        <p:spPr>
          <a:xfrm>
            <a:off x="2036763" y="3378201"/>
            <a:ext cx="8269287" cy="97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indent="0">
              <a:buClr>
                <a:srgbClr val="0070C0"/>
              </a:buClr>
              <a:buNone/>
            </a:pPr>
            <a:r>
              <a:rPr lang="en-US"/>
              <a:t>MTT</a:t>
            </a:r>
            <a:br>
              <a:rPr lang="en-US"/>
            </a:br>
            <a:r>
              <a:rPr lang="en-US">
                <a:solidFill>
                  <a:srgbClr val="1E3AF8"/>
                </a:solidFill>
              </a:rPr>
              <a:t> </a:t>
            </a:r>
            <a:br>
              <a:rPr lang="en-US">
                <a:solidFill>
                  <a:srgbClr val="1E3AF8"/>
                </a:solidFill>
              </a:rPr>
            </a:br>
            <a:r>
              <a:rPr lang="en-US" sz="4400"/>
              <a:t>David Root,   Michał Odyniec</a:t>
            </a:r>
            <a:br>
              <a:rPr lang="en-US" sz="4400"/>
            </a:br>
            <a:br>
              <a:rPr lang="en-US" sz="4400"/>
            </a:br>
            <a:endParaRPr/>
          </a:p>
        </p:txBody>
      </p:sp>
      <p:sp>
        <p:nvSpPr>
          <p:cNvPr id="1146" name="Google Shape;1146;p173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47" name="Google Shape;1147;p173"/>
          <p:cNvSpPr txBox="1"/>
          <p:nvPr/>
        </p:nvSpPr>
        <p:spPr>
          <a:xfrm>
            <a:off x="1524000" y="1"/>
            <a:ext cx="9156700" cy="16906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148" name="Google Shape;1148;p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1" y="0"/>
            <a:ext cx="6423025" cy="168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Google Shape;1153;p174"/>
          <p:cNvSpPr txBox="1">
            <a:spLocks noGrp="1"/>
          </p:cNvSpPr>
          <p:nvPr>
            <p:ph type="title"/>
          </p:nvPr>
        </p:nvSpPr>
        <p:spPr>
          <a:xfrm>
            <a:off x="1677987" y="490537"/>
            <a:ext cx="807561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indent="0">
              <a:buClr>
                <a:schemeClr val="dk1"/>
              </a:buClr>
              <a:buNone/>
            </a:pPr>
            <a:r>
              <a:rPr lang="en-US" sz="2000"/>
              <a:t>MTT Activities,     CEDA BoG Meeting, June 3, 2012</a:t>
            </a:r>
            <a:endParaRPr/>
          </a:p>
        </p:txBody>
      </p:sp>
      <p:sp>
        <p:nvSpPr>
          <p:cNvPr id="1154" name="Google Shape;1154;p174"/>
          <p:cNvSpPr txBox="1">
            <a:spLocks noGrp="1"/>
          </p:cNvSpPr>
          <p:nvPr>
            <p:ph type="body" idx="1"/>
          </p:nvPr>
        </p:nvSpPr>
        <p:spPr>
          <a:xfrm>
            <a:off x="1524001" y="1009650"/>
            <a:ext cx="9020175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 algn="l">
              <a:buClr>
                <a:schemeClr val="dk1"/>
              </a:buClr>
              <a:buNone/>
            </a:pPr>
            <a:r>
              <a:rPr lang="en-US" sz="2800">
                <a:solidFill>
                  <a:srgbClr val="0070C0"/>
                </a:solidFill>
              </a:rPr>
              <a:t>MTT - Conferences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spcBef>
                <a:spcPts val="700"/>
              </a:spcBef>
              <a:buClr>
                <a:schemeClr val="dk1"/>
              </a:buClr>
              <a:buSzPts val="1200"/>
              <a:buFont typeface="Arial"/>
              <a:buChar char="●"/>
            </a:pPr>
            <a:r>
              <a:rPr lang="en-US" sz="2000">
                <a:solidFill>
                  <a:srgbClr val="0070C0"/>
                </a:solidFill>
              </a:rPr>
              <a:t>IMS June,  EuMW October,  APMC December, 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buClr>
                <a:schemeClr val="dk1"/>
              </a:buClr>
              <a:buSzPts val="1200"/>
              <a:buFont typeface="Arial"/>
              <a:buChar char="●"/>
            </a:pPr>
            <a:r>
              <a:rPr lang="en-US" sz="2000">
                <a:solidFill>
                  <a:srgbClr val="0070C0"/>
                </a:solidFill>
              </a:rPr>
              <a:t>RWW  (Radio Wireless Week) January, ARFTG (June + Dec),</a:t>
            </a:r>
            <a:endParaRPr sz="1800">
              <a:solidFill>
                <a:schemeClr val="dk1"/>
              </a:solidFill>
            </a:endParaRPr>
          </a:p>
          <a:p>
            <a:pPr marL="0" indent="0" algn="l">
              <a:buClr>
                <a:schemeClr val="dk1"/>
              </a:buClr>
              <a:buNone/>
            </a:pPr>
            <a:r>
              <a:rPr lang="en-US" sz="2800">
                <a:solidFill>
                  <a:srgbClr val="0070C0"/>
                </a:solidFill>
              </a:rPr>
              <a:t>IMS trends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spcBef>
                <a:spcPts val="700"/>
              </a:spcBef>
              <a:buClr>
                <a:schemeClr val="dk1"/>
              </a:buClr>
              <a:buSzPts val="1450"/>
              <a:buFont typeface="Arial"/>
              <a:buChar char="●"/>
            </a:pPr>
            <a:r>
              <a:rPr lang="en-US" sz="2400">
                <a:solidFill>
                  <a:srgbClr val="0070C0"/>
                </a:solidFill>
              </a:rPr>
              <a:t>Materials, “multiphysics’: circuits + temperature + fields,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buClr>
                <a:schemeClr val="dk1"/>
              </a:buClr>
              <a:buSzPts val="1450"/>
              <a:buFont typeface="Arial"/>
              <a:buChar char="●"/>
            </a:pPr>
            <a:r>
              <a:rPr lang="en-US" sz="2400">
                <a:solidFill>
                  <a:srgbClr val="0070C0"/>
                </a:solidFill>
              </a:rPr>
              <a:t>EM simulation - low frequency transition, </a:t>
            </a:r>
            <a:endParaRPr sz="1800">
              <a:solidFill>
                <a:schemeClr val="dk1"/>
              </a:solidFill>
            </a:endParaRPr>
          </a:p>
          <a:p>
            <a:pPr marL="0" indent="0" algn="l">
              <a:buClr>
                <a:schemeClr val="dk1"/>
              </a:buClr>
              <a:buNone/>
            </a:pPr>
            <a:r>
              <a:rPr lang="en-US" sz="2800">
                <a:solidFill>
                  <a:srgbClr val="0070C0"/>
                </a:solidFill>
              </a:rPr>
              <a:t>DML/Speakers Bureau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spcBef>
                <a:spcPts val="700"/>
              </a:spcBef>
              <a:buClr>
                <a:schemeClr val="dk1"/>
              </a:buClr>
              <a:buSzPts val="1450"/>
              <a:buFont typeface="Arial"/>
              <a:buChar char="●"/>
            </a:pPr>
            <a:r>
              <a:rPr lang="en-US" sz="2400">
                <a:solidFill>
                  <a:srgbClr val="0070C0"/>
                </a:solidFill>
              </a:rPr>
              <a:t>3-4 DMLs appointed each year (20 candidates in 2011)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buClr>
                <a:schemeClr val="dk1"/>
              </a:buClr>
              <a:buSzPts val="1200"/>
              <a:buFont typeface="Arial"/>
              <a:buChar char="●"/>
            </a:pPr>
            <a:r>
              <a:rPr lang="en-US" sz="2000">
                <a:solidFill>
                  <a:srgbClr val="0070C0"/>
                </a:solidFill>
              </a:rPr>
              <a:t>Device Modeling (D. Root, J. Wood, C. Snowden), 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buClr>
                <a:schemeClr val="dk1"/>
              </a:buClr>
              <a:buSzPts val="1200"/>
              <a:buFont typeface="Arial"/>
              <a:buChar char="●"/>
            </a:pPr>
            <a:r>
              <a:rPr lang="en-US" sz="2000">
                <a:solidFill>
                  <a:srgbClr val="0070C0"/>
                </a:solidFill>
              </a:rPr>
              <a:t>Near Field Imaging (N. Nikolova), 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buClr>
                <a:schemeClr val="dk1"/>
              </a:buClr>
              <a:buSzPts val="1200"/>
              <a:buFont typeface="Arial"/>
              <a:buChar char="●"/>
            </a:pPr>
            <a:r>
              <a:rPr lang="en-US" sz="2000">
                <a:solidFill>
                  <a:srgbClr val="0070C0"/>
                </a:solidFill>
              </a:rPr>
              <a:t>Microwave Modelling (J.Bandler, M. Steer)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buClr>
                <a:schemeClr val="dk1"/>
              </a:buClr>
              <a:buSzPts val="1200"/>
              <a:buFont typeface="Arial"/>
              <a:buChar char="●"/>
            </a:pPr>
            <a:r>
              <a:rPr lang="en-US" sz="2000">
                <a:solidFill>
                  <a:srgbClr val="0070C0"/>
                </a:solidFill>
              </a:rPr>
              <a:t>Nonlinear Dynamics (A.Suarez), 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55" name="Google Shape;1155;p174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156" name="Google Shape;1156;p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Google Shape;1161;p175"/>
          <p:cNvSpPr txBox="1">
            <a:spLocks noGrp="1"/>
          </p:cNvSpPr>
          <p:nvPr>
            <p:ph type="title"/>
          </p:nvPr>
        </p:nvSpPr>
        <p:spPr>
          <a:xfrm>
            <a:off x="1677987" y="490537"/>
            <a:ext cx="8075612" cy="51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indent="0">
              <a:buClr>
                <a:schemeClr val="dk1"/>
              </a:buClr>
              <a:buNone/>
            </a:pPr>
            <a:r>
              <a:rPr lang="en-US" sz="2000"/>
              <a:t>MTT Activities,     CEDA BoG Meeting, June 3, 2012</a:t>
            </a:r>
            <a:endParaRPr/>
          </a:p>
        </p:txBody>
      </p:sp>
      <p:sp>
        <p:nvSpPr>
          <p:cNvPr id="1162" name="Google Shape;1162;p175"/>
          <p:cNvSpPr txBox="1">
            <a:spLocks noGrp="1"/>
          </p:cNvSpPr>
          <p:nvPr>
            <p:ph type="body" idx="1"/>
          </p:nvPr>
        </p:nvSpPr>
        <p:spPr>
          <a:xfrm>
            <a:off x="1524000" y="1033462"/>
            <a:ext cx="8991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 algn="l">
              <a:buClr>
                <a:schemeClr val="dk1"/>
              </a:buClr>
              <a:buNone/>
            </a:pPr>
            <a:r>
              <a:rPr lang="en-US" sz="2800">
                <a:solidFill>
                  <a:srgbClr val="0070C0"/>
                </a:solidFill>
              </a:rPr>
              <a:t>MTT-1 CAD Technical Committee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spcBef>
                <a:spcPts val="700"/>
              </a:spcBef>
              <a:buClr>
                <a:schemeClr val="dk1"/>
              </a:buClr>
              <a:buSzPts val="1450"/>
              <a:buFont typeface="Arial"/>
              <a:buChar char="●"/>
            </a:pPr>
            <a:r>
              <a:rPr lang="en-US" sz="2400">
                <a:solidFill>
                  <a:srgbClr val="0070C0"/>
                </a:solidFill>
              </a:rPr>
              <a:t>IMS workshops, tutorials, focused sessions,  Mini-Special Issues,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buClr>
                <a:schemeClr val="dk1"/>
              </a:buClr>
              <a:buSzPts val="1450"/>
              <a:buFont typeface="Arial"/>
              <a:buChar char="●"/>
            </a:pPr>
            <a:r>
              <a:rPr lang="en-US" sz="2400">
                <a:solidFill>
                  <a:srgbClr val="0070C0"/>
                </a:solidFill>
              </a:rPr>
              <a:t>CAD tools, circuits and EM, usage and development,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buClr>
                <a:schemeClr val="dk1"/>
              </a:buClr>
              <a:buSzPts val="1450"/>
              <a:buFont typeface="Arial"/>
              <a:buChar char="●"/>
            </a:pPr>
            <a:r>
              <a:rPr lang="en-US" sz="2400">
                <a:solidFill>
                  <a:srgbClr val="0070C0"/>
                </a:solidFill>
              </a:rPr>
              <a:t>IMS-2012: one workshop, two focused sessions + rump session, on modeling (EM and Multiphysics) and optimization. </a:t>
            </a:r>
            <a:endParaRPr sz="1800">
              <a:solidFill>
                <a:schemeClr val="dk1"/>
              </a:solidFill>
            </a:endParaRPr>
          </a:p>
          <a:p>
            <a:pPr marL="0" indent="0" algn="l">
              <a:buNone/>
            </a:pPr>
            <a:endParaRPr sz="1800">
              <a:solidFill>
                <a:schemeClr val="dk1"/>
              </a:solidFill>
            </a:endParaRPr>
          </a:p>
          <a:p>
            <a:pPr marL="0" indent="0" algn="l">
              <a:buClr>
                <a:schemeClr val="dk1"/>
              </a:buClr>
              <a:buNone/>
            </a:pPr>
            <a:r>
              <a:rPr lang="en-US" sz="2800">
                <a:solidFill>
                  <a:srgbClr val="0070C0"/>
                </a:solidFill>
              </a:rPr>
              <a:t>MTT-CEDA interdisciplinary workshop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spcBef>
                <a:spcPts val="700"/>
              </a:spcBef>
              <a:buClr>
                <a:schemeClr val="dk1"/>
              </a:buClr>
              <a:buSzPts val="1450"/>
              <a:buFont typeface="Arial"/>
              <a:buChar char="●"/>
            </a:pPr>
            <a:r>
              <a:rPr lang="en-US" sz="2400">
                <a:solidFill>
                  <a:srgbClr val="0070C0"/>
                </a:solidFill>
              </a:rPr>
              <a:t>SIAM :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buClr>
                <a:schemeClr val="dk1"/>
              </a:buClr>
              <a:buSzPts val="1450"/>
              <a:buFont typeface="Arial"/>
              <a:buChar char="●"/>
            </a:pPr>
            <a:r>
              <a:rPr lang="en-US" sz="2400">
                <a:solidFill>
                  <a:srgbClr val="0070C0"/>
                </a:solidFill>
              </a:rPr>
              <a:t> ICIAM 2011 (Vancouver) - minisymposium, 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buClr>
                <a:schemeClr val="dk1"/>
              </a:buClr>
              <a:buSzPts val="1450"/>
              <a:buFont typeface="Arial"/>
              <a:buChar char="●"/>
            </a:pPr>
            <a:r>
              <a:rPr lang="en-US" sz="2400">
                <a:solidFill>
                  <a:srgbClr val="0070C0"/>
                </a:solidFill>
              </a:rPr>
              <a:t> Dynamical systems (Snow Bird) – special session</a:t>
            </a:r>
            <a:endParaRPr sz="1800">
              <a:solidFill>
                <a:schemeClr val="dk1"/>
              </a:solidFill>
            </a:endParaRPr>
          </a:p>
          <a:p>
            <a:pPr marL="0" lvl="1" indent="0" algn="l">
              <a:buClr>
                <a:schemeClr val="dk1"/>
              </a:buClr>
              <a:buSzPts val="1450"/>
              <a:buFont typeface="Arial"/>
              <a:buChar char="●"/>
            </a:pPr>
            <a:r>
              <a:rPr lang="en-US" sz="2400">
                <a:solidFill>
                  <a:srgbClr val="0070C0"/>
                </a:solidFill>
              </a:rPr>
              <a:t>Attempts at AMS Design Automation (July 2011), DAC 2012  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63" name="Google Shape;1163;p175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164" name="Google Shape;1164;p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-9525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76"/>
          <p:cNvSpPr txBox="1"/>
          <p:nvPr/>
        </p:nvSpPr>
        <p:spPr>
          <a:xfrm>
            <a:off x="6915150" y="6221412"/>
            <a:ext cx="1619250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73" name="Google Shape;1173;p176"/>
          <p:cNvSpPr txBox="1">
            <a:spLocks noGrp="1"/>
          </p:cNvSpPr>
          <p:nvPr>
            <p:ph type="ctrTitle"/>
          </p:nvPr>
        </p:nvSpPr>
        <p:spPr>
          <a:xfrm>
            <a:off x="2036763" y="3378201"/>
            <a:ext cx="8269287" cy="97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indent="0">
              <a:buClr>
                <a:srgbClr val="0070C0"/>
              </a:buClr>
              <a:buNone/>
            </a:pPr>
            <a:r>
              <a:rPr lang="en-US"/>
              <a:t>SSCS</a:t>
            </a:r>
            <a:br>
              <a:rPr lang="en-US"/>
            </a:br>
            <a:r>
              <a:rPr lang="en-US">
                <a:solidFill>
                  <a:srgbClr val="1E3AF8"/>
                </a:solidFill>
              </a:rPr>
              <a:t> </a:t>
            </a:r>
            <a:br>
              <a:rPr lang="en-US">
                <a:solidFill>
                  <a:srgbClr val="1E3AF8"/>
                </a:solidFill>
              </a:rPr>
            </a:br>
            <a:r>
              <a:rPr lang="en-US" sz="3600">
                <a:solidFill>
                  <a:schemeClr val="dk1"/>
                </a:solidFill>
              </a:rPr>
              <a:t>Bryan Ackland and Vivek Tiwari</a:t>
            </a:r>
            <a:endParaRPr/>
          </a:p>
        </p:txBody>
      </p:sp>
      <p:sp>
        <p:nvSpPr>
          <p:cNvPr id="1174" name="Google Shape;1174;p176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75" name="Google Shape;1175;p176"/>
          <p:cNvSpPr txBox="1"/>
          <p:nvPr/>
        </p:nvSpPr>
        <p:spPr>
          <a:xfrm>
            <a:off x="1524000" y="1"/>
            <a:ext cx="9156700" cy="16906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176" name="Google Shape;1176;p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1" y="0"/>
            <a:ext cx="6423025" cy="168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Google Shape;1182;p177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indent="0">
              <a:buClr>
                <a:schemeClr val="dk1"/>
              </a:buClr>
              <a:buNone/>
            </a:pPr>
            <a:r>
              <a:rPr lang="en-US" sz="3200" b="1">
                <a:solidFill>
                  <a:srgbClr val="0000FF"/>
                </a:solidFill>
              </a:rPr>
              <a:t>SSCS Highlights</a:t>
            </a:r>
            <a:endParaRPr/>
          </a:p>
        </p:txBody>
      </p:sp>
      <p:sp>
        <p:nvSpPr>
          <p:cNvPr id="1183" name="Google Shape;1183;p177"/>
          <p:cNvSpPr txBox="1">
            <a:spLocks noGrp="1"/>
          </p:cNvSpPr>
          <p:nvPr>
            <p:ph type="body" idx="1"/>
          </p:nvPr>
        </p:nvSpPr>
        <p:spPr>
          <a:xfrm>
            <a:off x="1981200" y="10668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457200">
              <a:lnSpc>
                <a:spcPct val="80000"/>
              </a:lnSpc>
              <a:spcBef>
                <a:spcPts val="720"/>
              </a:spcBef>
              <a:buClr>
                <a:srgbClr val="0000FF"/>
              </a:buClr>
              <a:buSzPts val="1100"/>
            </a:pPr>
            <a:r>
              <a:rPr lang="en-US" sz="1800" b="1"/>
              <a:t>Continuing concern regarding society membership</a:t>
            </a:r>
            <a:endParaRPr/>
          </a:p>
          <a:p>
            <a:pPr marL="857250" lvl="1" indent="-6350">
              <a:lnSpc>
                <a:spcPct val="80000"/>
              </a:lnSpc>
              <a:spcBef>
                <a:spcPts val="700"/>
              </a:spcBef>
              <a:buClr>
                <a:srgbClr val="878787"/>
              </a:buClr>
              <a:buNone/>
            </a:pPr>
            <a:r>
              <a:rPr lang="en-US" sz="1600"/>
              <a:t>5% decline per year for 8 years</a:t>
            </a:r>
            <a:endParaRPr/>
          </a:p>
          <a:p>
            <a:pPr marL="857250" lvl="1" indent="-6350">
              <a:lnSpc>
                <a:spcPct val="80000"/>
              </a:lnSpc>
              <a:spcBef>
                <a:spcPts val="700"/>
              </a:spcBef>
              <a:buClr>
                <a:srgbClr val="878787"/>
              </a:buClr>
              <a:buNone/>
            </a:pPr>
            <a:r>
              <a:rPr lang="en-US" sz="1600"/>
              <a:t>Free on-line tutorials to members</a:t>
            </a:r>
            <a:endParaRPr/>
          </a:p>
          <a:p>
            <a:pPr marL="857250" lvl="1" indent="-6350">
              <a:lnSpc>
                <a:spcPct val="80000"/>
              </a:lnSpc>
              <a:spcBef>
                <a:spcPts val="700"/>
              </a:spcBef>
              <a:buClr>
                <a:srgbClr val="878787"/>
              </a:buClr>
              <a:buNone/>
            </a:pPr>
            <a:r>
              <a:rPr lang="en-US" sz="1600"/>
              <a:t>Student travel awards, discounts at conferences</a:t>
            </a:r>
            <a:endParaRPr/>
          </a:p>
          <a:p>
            <a:pPr marL="857250" lvl="1" indent="-6350">
              <a:lnSpc>
                <a:spcPct val="80000"/>
              </a:lnSpc>
              <a:spcBef>
                <a:spcPts val="700"/>
              </a:spcBef>
              <a:buClr>
                <a:srgbClr val="878787"/>
              </a:buClr>
              <a:buNone/>
            </a:pPr>
            <a:r>
              <a:rPr lang="en-US" sz="1600"/>
              <a:t>Grow membership through chapters</a:t>
            </a:r>
            <a:endParaRPr/>
          </a:p>
          <a:p>
            <a:pPr marL="0" indent="457200">
              <a:lnSpc>
                <a:spcPct val="80000"/>
              </a:lnSpc>
              <a:buClr>
                <a:srgbClr val="0000FF"/>
              </a:buClr>
              <a:buSzPts val="1100"/>
            </a:pPr>
            <a:r>
              <a:rPr lang="en-US" sz="1800" b="1"/>
              <a:t>Financials strong</a:t>
            </a:r>
            <a:endParaRPr/>
          </a:p>
          <a:p>
            <a:pPr marL="857250" lvl="1" indent="-6350">
              <a:lnSpc>
                <a:spcPct val="80000"/>
              </a:lnSpc>
              <a:spcBef>
                <a:spcPts val="700"/>
              </a:spcBef>
              <a:buClr>
                <a:srgbClr val="878787"/>
              </a:buClr>
              <a:buNone/>
            </a:pPr>
            <a:r>
              <a:rPr lang="en-US" sz="1600"/>
              <a:t>2011 surplus of $594k (budget $84k) driven by ISSCC and publications</a:t>
            </a:r>
            <a:endParaRPr/>
          </a:p>
          <a:p>
            <a:pPr marL="857250" lvl="1" indent="-6350">
              <a:lnSpc>
                <a:spcPct val="80000"/>
              </a:lnSpc>
              <a:spcBef>
                <a:spcPts val="700"/>
              </a:spcBef>
              <a:buClr>
                <a:srgbClr val="878787"/>
              </a:buClr>
              <a:buNone/>
            </a:pPr>
            <a:r>
              <a:rPr lang="en-US" sz="1600"/>
              <a:t>2012 budget concerns: publication income from India and salary overlap during new Exec. Dir. overlap</a:t>
            </a:r>
            <a:endParaRPr/>
          </a:p>
          <a:p>
            <a:pPr marL="857250" lvl="1" indent="-6350">
              <a:lnSpc>
                <a:spcPct val="80000"/>
              </a:lnSpc>
              <a:spcBef>
                <a:spcPts val="700"/>
              </a:spcBef>
              <a:buClr>
                <a:srgbClr val="878787"/>
              </a:buClr>
              <a:buNone/>
            </a:pPr>
            <a:r>
              <a:rPr lang="en-US" sz="1600"/>
              <a:t>Reserve-to-expense ratio (RER) of 1.5</a:t>
            </a:r>
            <a:endParaRPr/>
          </a:p>
          <a:p>
            <a:pPr marL="0" indent="457200">
              <a:lnSpc>
                <a:spcPct val="80000"/>
              </a:lnSpc>
              <a:buClr>
                <a:srgbClr val="0000FF"/>
              </a:buClr>
              <a:buSzPts val="1100"/>
            </a:pPr>
            <a:r>
              <a:rPr lang="en-US" sz="1800" b="1"/>
              <a:t>New publications</a:t>
            </a:r>
            <a:endParaRPr/>
          </a:p>
          <a:p>
            <a:pPr marL="857250" lvl="1" indent="-6350">
              <a:lnSpc>
                <a:spcPct val="80000"/>
              </a:lnSpc>
              <a:spcBef>
                <a:spcPts val="700"/>
              </a:spcBef>
              <a:buClr>
                <a:srgbClr val="878787"/>
              </a:buClr>
              <a:buNone/>
            </a:pPr>
            <a:r>
              <a:rPr lang="en-US" sz="1600"/>
              <a:t>Design &amp; Test Magazine (with CAS and CEDA)</a:t>
            </a:r>
            <a:endParaRPr/>
          </a:p>
          <a:p>
            <a:pPr marL="1257300" lvl="2" indent="0">
              <a:lnSpc>
                <a:spcPct val="80000"/>
              </a:lnSpc>
              <a:spcBef>
                <a:spcPts val="600"/>
              </a:spcBef>
              <a:buClr>
                <a:srgbClr val="878787"/>
              </a:buClr>
              <a:buNone/>
            </a:pPr>
            <a:r>
              <a:rPr lang="en-US" sz="1600"/>
              <a:t>New title and scope approved (includes circuits)</a:t>
            </a:r>
            <a:endParaRPr/>
          </a:p>
          <a:p>
            <a:pPr marL="1257300" lvl="2" indent="0">
              <a:lnSpc>
                <a:spcPct val="80000"/>
              </a:lnSpc>
              <a:spcBef>
                <a:spcPts val="600"/>
              </a:spcBef>
              <a:buClr>
                <a:srgbClr val="878787"/>
              </a:buClr>
              <a:buNone/>
            </a:pPr>
            <a:r>
              <a:rPr lang="en-US" sz="1600"/>
              <a:t>Hope to introduce RF &amp; analog through special issues</a:t>
            </a:r>
            <a:endParaRPr/>
          </a:p>
          <a:p>
            <a:pPr marL="857250" lvl="1" indent="-6350">
              <a:lnSpc>
                <a:spcPct val="80000"/>
              </a:lnSpc>
              <a:spcBef>
                <a:spcPts val="700"/>
              </a:spcBef>
              <a:buClr>
                <a:srgbClr val="878787"/>
              </a:buClr>
              <a:buNone/>
            </a:pPr>
            <a:r>
              <a:rPr lang="en-US" sz="1600"/>
              <a:t>RFIC (Virtual Journal with CAS, MTT, EDS and APS)</a:t>
            </a:r>
            <a:endParaRPr/>
          </a:p>
          <a:p>
            <a:pPr marL="1257300" lvl="2" indent="0">
              <a:lnSpc>
                <a:spcPct val="80000"/>
              </a:lnSpc>
              <a:spcBef>
                <a:spcPts val="600"/>
              </a:spcBef>
              <a:buClr>
                <a:srgbClr val="878787"/>
              </a:buClr>
              <a:buNone/>
            </a:pPr>
            <a:r>
              <a:rPr lang="en-US" sz="1600"/>
              <a:t>recently published RF IC papers from various IEEE sources</a:t>
            </a:r>
            <a:endParaRPr/>
          </a:p>
          <a:p>
            <a:pPr marL="1257300" lvl="2" indent="0">
              <a:lnSpc>
                <a:spcPct val="80000"/>
              </a:lnSpc>
              <a:spcBef>
                <a:spcPts val="600"/>
              </a:spcBef>
              <a:buClr>
                <a:srgbClr val="878787"/>
              </a:buClr>
              <a:buNone/>
            </a:pPr>
            <a:r>
              <a:rPr lang="en-US" sz="1600"/>
              <a:t>First issue 3Q12</a:t>
            </a:r>
            <a:endParaRPr/>
          </a:p>
          <a:p>
            <a:pPr marL="857250" lvl="1" indent="-6350">
              <a:lnSpc>
                <a:spcPct val="80000"/>
              </a:lnSpc>
              <a:spcBef>
                <a:spcPts val="700"/>
              </a:spcBef>
              <a:buClr>
                <a:srgbClr val="878787"/>
              </a:buClr>
              <a:buNone/>
            </a:pPr>
            <a:r>
              <a:rPr lang="en-US" sz="1600"/>
              <a:t>Proposal for Letters on Exploratory Solid State Computation Devices and Circuits</a:t>
            </a:r>
            <a:endParaRPr/>
          </a:p>
          <a:p>
            <a:pPr marL="1257300" lvl="2" indent="0">
              <a:lnSpc>
                <a:spcPct val="80000"/>
              </a:lnSpc>
              <a:spcBef>
                <a:spcPts val="600"/>
              </a:spcBef>
              <a:buClr>
                <a:srgbClr val="878787"/>
              </a:buClr>
              <a:buNone/>
            </a:pPr>
            <a:r>
              <a:rPr lang="en-US" sz="1600"/>
              <a:t>Beyond CMOS (out 10-15 years)</a:t>
            </a:r>
            <a:endParaRPr/>
          </a:p>
          <a:p>
            <a:pPr marL="1257300" lvl="2" indent="0">
              <a:lnSpc>
                <a:spcPct val="80000"/>
              </a:lnSpc>
              <a:spcBef>
                <a:spcPts val="600"/>
              </a:spcBef>
              <a:buClr>
                <a:srgbClr val="878787"/>
              </a:buClr>
              <a:buNone/>
            </a:pPr>
            <a:r>
              <a:rPr lang="en-US" sz="1600"/>
              <a:t>Focus on engineering rather than science</a:t>
            </a:r>
            <a:endParaRPr/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endParaRPr/>
          </a:p>
        </p:txBody>
      </p:sp>
      <p:sp>
        <p:nvSpPr>
          <p:cNvPr id="1184" name="Google Shape;1184;p177"/>
          <p:cNvSpPr txBox="1"/>
          <p:nvPr/>
        </p:nvSpPr>
        <p:spPr>
          <a:xfrm>
            <a:off x="2209800" y="1524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165"/>
          <p:cNvSpPr txBox="1">
            <a:spLocks noGrp="1"/>
          </p:cNvSpPr>
          <p:nvPr>
            <p:ph type="ctrTitle"/>
          </p:nvPr>
        </p:nvSpPr>
        <p:spPr>
          <a:xfrm>
            <a:off x="1676400" y="2133600"/>
            <a:ext cx="87630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lnSpc>
                <a:spcPct val="120000"/>
              </a:lnSpc>
              <a:buClr>
                <a:srgbClr val="0000FF"/>
              </a:buClr>
              <a:buNone/>
            </a:pPr>
            <a:r>
              <a:rPr lang="en-US" sz="4000"/>
              <a:t>IEEE CANDE 2012 </a:t>
            </a:r>
            <a:br>
              <a:rPr lang="en-US" sz="4000"/>
            </a:br>
            <a:r>
              <a:rPr lang="en-US" sz="4000"/>
              <a:t>CAS/CEDA Technical Committee</a:t>
            </a:r>
            <a:br>
              <a:rPr lang="en-US" sz="4000"/>
            </a:br>
            <a:r>
              <a:rPr lang="en-US" sz="4000" b="1"/>
              <a:t>Updates for 2011-2012 Activities</a:t>
            </a:r>
            <a:br>
              <a:rPr lang="en-US" sz="4000" b="1"/>
            </a:br>
            <a:r>
              <a:rPr lang="en-US" sz="4800"/>
              <a:t>www.cande.net</a:t>
            </a:r>
            <a:endParaRPr sz="4000"/>
          </a:p>
        </p:txBody>
      </p:sp>
      <p:grpSp>
        <p:nvGrpSpPr>
          <p:cNvPr id="1070" name="Google Shape;1070;p165"/>
          <p:cNvGrpSpPr/>
          <p:nvPr/>
        </p:nvGrpSpPr>
        <p:grpSpPr>
          <a:xfrm>
            <a:off x="4963630" y="544038"/>
            <a:ext cx="2264740" cy="1367786"/>
            <a:chOff x="13950" y="22975"/>
            <a:chExt cx="2972100" cy="2954050"/>
          </a:xfrm>
        </p:grpSpPr>
        <p:sp>
          <p:nvSpPr>
            <p:cNvPr id="1071" name="Google Shape;1071;p165"/>
            <p:cNvSpPr/>
            <p:nvPr/>
          </p:nvSpPr>
          <p:spPr>
            <a:xfrm>
              <a:off x="2037200" y="1229875"/>
              <a:ext cx="286075" cy="597725"/>
            </a:xfrm>
            <a:custGeom>
              <a:avLst/>
              <a:gdLst/>
              <a:ahLst/>
              <a:cxnLst/>
              <a:rect l="l" t="t" r="r" b="b"/>
              <a:pathLst>
                <a:path w="11443" h="23909" extrusionOk="0">
                  <a:moveTo>
                    <a:pt x="2791" y="0"/>
                  </a:moveTo>
                  <a:lnTo>
                    <a:pt x="0" y="23908"/>
                  </a:lnTo>
                  <a:lnTo>
                    <a:pt x="2791" y="23908"/>
                  </a:lnTo>
                  <a:lnTo>
                    <a:pt x="5024" y="23449"/>
                  </a:lnTo>
                  <a:lnTo>
                    <a:pt x="6698" y="22529"/>
                  </a:lnTo>
                  <a:lnTo>
                    <a:pt x="8372" y="21150"/>
                  </a:lnTo>
                  <a:lnTo>
                    <a:pt x="9489" y="19311"/>
                  </a:lnTo>
                  <a:lnTo>
                    <a:pt x="10326" y="17012"/>
                  </a:lnTo>
                  <a:lnTo>
                    <a:pt x="10884" y="14253"/>
                  </a:lnTo>
                  <a:lnTo>
                    <a:pt x="11442" y="11495"/>
                  </a:lnTo>
                  <a:lnTo>
                    <a:pt x="11442" y="8736"/>
                  </a:lnTo>
                  <a:lnTo>
                    <a:pt x="11442" y="6437"/>
                  </a:lnTo>
                  <a:lnTo>
                    <a:pt x="10884" y="4138"/>
                  </a:lnTo>
                  <a:lnTo>
                    <a:pt x="10326" y="2759"/>
                  </a:lnTo>
                  <a:lnTo>
                    <a:pt x="9489" y="1380"/>
                  </a:lnTo>
                  <a:lnTo>
                    <a:pt x="8372" y="920"/>
                  </a:lnTo>
                  <a:lnTo>
                    <a:pt x="7256" y="460"/>
                  </a:lnTo>
                  <a:lnTo>
                    <a:pt x="44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2" name="Google Shape;1072;p165"/>
            <p:cNvSpPr/>
            <p:nvPr/>
          </p:nvSpPr>
          <p:spPr>
            <a:xfrm>
              <a:off x="2455800" y="1068950"/>
              <a:ext cx="530250" cy="954050"/>
            </a:xfrm>
            <a:custGeom>
              <a:avLst/>
              <a:gdLst/>
              <a:ahLst/>
              <a:cxnLst/>
              <a:rect l="l" t="t" r="r" b="b"/>
              <a:pathLst>
                <a:path w="21210" h="38162" extrusionOk="0">
                  <a:moveTo>
                    <a:pt x="5024" y="1"/>
                  </a:moveTo>
                  <a:lnTo>
                    <a:pt x="1" y="38162"/>
                  </a:lnTo>
                  <a:lnTo>
                    <a:pt x="16745" y="38162"/>
                  </a:lnTo>
                  <a:lnTo>
                    <a:pt x="17582" y="31265"/>
                  </a:lnTo>
                  <a:lnTo>
                    <a:pt x="6977" y="31265"/>
                  </a:lnTo>
                  <a:lnTo>
                    <a:pt x="8094" y="22529"/>
                  </a:lnTo>
                  <a:lnTo>
                    <a:pt x="17861" y="22529"/>
                  </a:lnTo>
                  <a:lnTo>
                    <a:pt x="18698" y="15173"/>
                  </a:lnTo>
                  <a:lnTo>
                    <a:pt x="9210" y="15173"/>
                  </a:lnTo>
                  <a:lnTo>
                    <a:pt x="10047" y="7357"/>
                  </a:lnTo>
                  <a:lnTo>
                    <a:pt x="20373" y="7357"/>
                  </a:lnTo>
                  <a:lnTo>
                    <a:pt x="2121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3" name="Google Shape;1073;p165"/>
            <p:cNvSpPr/>
            <p:nvPr/>
          </p:nvSpPr>
          <p:spPr>
            <a:xfrm>
              <a:off x="2386025" y="1103425"/>
              <a:ext cx="104675" cy="781650"/>
            </a:xfrm>
            <a:custGeom>
              <a:avLst/>
              <a:gdLst/>
              <a:ahLst/>
              <a:cxnLst/>
              <a:rect l="l" t="t" r="r" b="b"/>
              <a:pathLst>
                <a:path w="4187" h="31266" extrusionOk="0">
                  <a:moveTo>
                    <a:pt x="1" y="1"/>
                  </a:moveTo>
                  <a:lnTo>
                    <a:pt x="838" y="7817"/>
                  </a:lnTo>
                  <a:lnTo>
                    <a:pt x="1117" y="11495"/>
                  </a:lnTo>
                  <a:lnTo>
                    <a:pt x="1117" y="15633"/>
                  </a:lnTo>
                  <a:lnTo>
                    <a:pt x="838" y="23449"/>
                  </a:lnTo>
                  <a:lnTo>
                    <a:pt x="1" y="31265"/>
                  </a:lnTo>
                  <a:lnTo>
                    <a:pt x="1675" y="28047"/>
                  </a:lnTo>
                  <a:lnTo>
                    <a:pt x="3071" y="23909"/>
                  </a:lnTo>
                  <a:lnTo>
                    <a:pt x="3908" y="18852"/>
                  </a:lnTo>
                  <a:lnTo>
                    <a:pt x="4187" y="12874"/>
                  </a:lnTo>
                  <a:lnTo>
                    <a:pt x="3908" y="8737"/>
                  </a:lnTo>
                  <a:lnTo>
                    <a:pt x="3071" y="5058"/>
                  </a:lnTo>
                  <a:lnTo>
                    <a:pt x="1675" y="23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165"/>
            <p:cNvSpPr/>
            <p:nvPr/>
          </p:nvSpPr>
          <p:spPr>
            <a:xfrm>
              <a:off x="13950" y="1011475"/>
              <a:ext cx="586075" cy="1034525"/>
            </a:xfrm>
            <a:custGeom>
              <a:avLst/>
              <a:gdLst/>
              <a:ahLst/>
              <a:cxnLst/>
              <a:rect l="l" t="t" r="r" b="b"/>
              <a:pathLst>
                <a:path w="23443" h="41381" extrusionOk="0">
                  <a:moveTo>
                    <a:pt x="14791" y="1"/>
                  </a:moveTo>
                  <a:lnTo>
                    <a:pt x="11721" y="461"/>
                  </a:lnTo>
                  <a:lnTo>
                    <a:pt x="8651" y="1840"/>
                  </a:lnTo>
                  <a:lnTo>
                    <a:pt x="6140" y="3679"/>
                  </a:lnTo>
                  <a:lnTo>
                    <a:pt x="4186" y="6438"/>
                  </a:lnTo>
                  <a:lnTo>
                    <a:pt x="2512" y="9656"/>
                  </a:lnTo>
                  <a:lnTo>
                    <a:pt x="1116" y="13794"/>
                  </a:lnTo>
                  <a:lnTo>
                    <a:pt x="279" y="17932"/>
                  </a:lnTo>
                  <a:lnTo>
                    <a:pt x="0" y="22530"/>
                  </a:lnTo>
                  <a:lnTo>
                    <a:pt x="279" y="26667"/>
                  </a:lnTo>
                  <a:lnTo>
                    <a:pt x="837" y="30346"/>
                  </a:lnTo>
                  <a:lnTo>
                    <a:pt x="1954" y="33564"/>
                  </a:lnTo>
                  <a:lnTo>
                    <a:pt x="3349" y="36323"/>
                  </a:lnTo>
                  <a:lnTo>
                    <a:pt x="5023" y="38162"/>
                  </a:lnTo>
                  <a:lnTo>
                    <a:pt x="7256" y="40001"/>
                  </a:lnTo>
                  <a:lnTo>
                    <a:pt x="9489" y="40920"/>
                  </a:lnTo>
                  <a:lnTo>
                    <a:pt x="12279" y="41380"/>
                  </a:lnTo>
                  <a:lnTo>
                    <a:pt x="15907" y="40920"/>
                  </a:lnTo>
                  <a:lnTo>
                    <a:pt x="18698" y="39541"/>
                  </a:lnTo>
                  <a:lnTo>
                    <a:pt x="19535" y="31265"/>
                  </a:lnTo>
                  <a:lnTo>
                    <a:pt x="18140" y="32185"/>
                  </a:lnTo>
                  <a:lnTo>
                    <a:pt x="16744" y="32644"/>
                  </a:lnTo>
                  <a:lnTo>
                    <a:pt x="15070" y="33104"/>
                  </a:lnTo>
                  <a:lnTo>
                    <a:pt x="13395" y="33564"/>
                  </a:lnTo>
                  <a:lnTo>
                    <a:pt x="12000" y="33104"/>
                  </a:lnTo>
                  <a:lnTo>
                    <a:pt x="10605" y="32644"/>
                  </a:lnTo>
                  <a:lnTo>
                    <a:pt x="9489" y="32185"/>
                  </a:lnTo>
                  <a:lnTo>
                    <a:pt x="8651" y="30805"/>
                  </a:lnTo>
                  <a:lnTo>
                    <a:pt x="7814" y="29426"/>
                  </a:lnTo>
                  <a:lnTo>
                    <a:pt x="7256" y="27587"/>
                  </a:lnTo>
                  <a:lnTo>
                    <a:pt x="6977" y="25288"/>
                  </a:lnTo>
                  <a:lnTo>
                    <a:pt x="6698" y="22989"/>
                  </a:lnTo>
                  <a:lnTo>
                    <a:pt x="6977" y="20231"/>
                  </a:lnTo>
                  <a:lnTo>
                    <a:pt x="7256" y="17472"/>
                  </a:lnTo>
                  <a:lnTo>
                    <a:pt x="7814" y="15173"/>
                  </a:lnTo>
                  <a:lnTo>
                    <a:pt x="8930" y="12874"/>
                  </a:lnTo>
                  <a:lnTo>
                    <a:pt x="10047" y="10575"/>
                  </a:lnTo>
                  <a:lnTo>
                    <a:pt x="11721" y="9196"/>
                  </a:lnTo>
                  <a:lnTo>
                    <a:pt x="13675" y="8277"/>
                  </a:lnTo>
                  <a:lnTo>
                    <a:pt x="15907" y="7817"/>
                  </a:lnTo>
                  <a:lnTo>
                    <a:pt x="17302" y="8277"/>
                  </a:lnTo>
                  <a:lnTo>
                    <a:pt x="18977" y="8277"/>
                  </a:lnTo>
                  <a:lnTo>
                    <a:pt x="20372" y="9196"/>
                  </a:lnTo>
                  <a:lnTo>
                    <a:pt x="21768" y="10575"/>
                  </a:lnTo>
                  <a:lnTo>
                    <a:pt x="23442" y="2300"/>
                  </a:lnTo>
                  <a:lnTo>
                    <a:pt x="22047" y="1380"/>
                  </a:lnTo>
                  <a:lnTo>
                    <a:pt x="20372" y="920"/>
                  </a:lnTo>
                  <a:lnTo>
                    <a:pt x="17861" y="461"/>
                  </a:lnTo>
                  <a:lnTo>
                    <a:pt x="1479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5" name="Google Shape;1075;p165"/>
            <p:cNvSpPr/>
            <p:nvPr/>
          </p:nvSpPr>
          <p:spPr>
            <a:xfrm>
              <a:off x="627900" y="22975"/>
              <a:ext cx="1758150" cy="2954050"/>
            </a:xfrm>
            <a:custGeom>
              <a:avLst/>
              <a:gdLst/>
              <a:ahLst/>
              <a:cxnLst/>
              <a:rect l="l" t="t" r="r" b="b"/>
              <a:pathLst>
                <a:path w="70326" h="118162" extrusionOk="0">
                  <a:moveTo>
                    <a:pt x="53582" y="19771"/>
                  </a:moveTo>
                  <a:lnTo>
                    <a:pt x="45768" y="80001"/>
                  </a:lnTo>
                  <a:lnTo>
                    <a:pt x="37675" y="80001"/>
                  </a:lnTo>
                  <a:lnTo>
                    <a:pt x="32651" y="52414"/>
                  </a:lnTo>
                  <a:lnTo>
                    <a:pt x="29303" y="80001"/>
                  </a:lnTo>
                  <a:lnTo>
                    <a:pt x="20651" y="98851"/>
                  </a:lnTo>
                  <a:lnTo>
                    <a:pt x="28186" y="40460"/>
                  </a:lnTo>
                  <a:lnTo>
                    <a:pt x="36279" y="40460"/>
                  </a:lnTo>
                  <a:lnTo>
                    <a:pt x="41303" y="68047"/>
                  </a:lnTo>
                  <a:lnTo>
                    <a:pt x="44651" y="40460"/>
                  </a:lnTo>
                  <a:lnTo>
                    <a:pt x="53582" y="19771"/>
                  </a:lnTo>
                  <a:close/>
                  <a:moveTo>
                    <a:pt x="35721" y="1"/>
                  </a:moveTo>
                  <a:lnTo>
                    <a:pt x="32093" y="460"/>
                  </a:lnTo>
                  <a:lnTo>
                    <a:pt x="28465" y="920"/>
                  </a:lnTo>
                  <a:lnTo>
                    <a:pt x="25117" y="2759"/>
                  </a:lnTo>
                  <a:lnTo>
                    <a:pt x="21768" y="4598"/>
                  </a:lnTo>
                  <a:lnTo>
                    <a:pt x="18698" y="6897"/>
                  </a:lnTo>
                  <a:lnTo>
                    <a:pt x="15628" y="10115"/>
                  </a:lnTo>
                  <a:lnTo>
                    <a:pt x="12837" y="13334"/>
                  </a:lnTo>
                  <a:lnTo>
                    <a:pt x="10326" y="17012"/>
                  </a:lnTo>
                  <a:lnTo>
                    <a:pt x="8093" y="21610"/>
                  </a:lnTo>
                  <a:lnTo>
                    <a:pt x="5861" y="25748"/>
                  </a:lnTo>
                  <a:lnTo>
                    <a:pt x="4186" y="30805"/>
                  </a:lnTo>
                  <a:lnTo>
                    <a:pt x="2791" y="35863"/>
                  </a:lnTo>
                  <a:lnTo>
                    <a:pt x="1396" y="41380"/>
                  </a:lnTo>
                  <a:lnTo>
                    <a:pt x="558" y="46897"/>
                  </a:lnTo>
                  <a:lnTo>
                    <a:pt x="0" y="52874"/>
                  </a:lnTo>
                  <a:lnTo>
                    <a:pt x="0" y="58851"/>
                  </a:lnTo>
                  <a:lnTo>
                    <a:pt x="0" y="65748"/>
                  </a:lnTo>
                  <a:lnTo>
                    <a:pt x="9210" y="40460"/>
                  </a:lnTo>
                  <a:lnTo>
                    <a:pt x="17582" y="40460"/>
                  </a:lnTo>
                  <a:lnTo>
                    <a:pt x="21489" y="80001"/>
                  </a:lnTo>
                  <a:lnTo>
                    <a:pt x="14791" y="80001"/>
                  </a:lnTo>
                  <a:lnTo>
                    <a:pt x="14233" y="71725"/>
                  </a:lnTo>
                  <a:lnTo>
                    <a:pt x="4744" y="71725"/>
                  </a:lnTo>
                  <a:lnTo>
                    <a:pt x="2233" y="79541"/>
                  </a:lnTo>
                  <a:lnTo>
                    <a:pt x="3070" y="83679"/>
                  </a:lnTo>
                  <a:lnTo>
                    <a:pt x="4465" y="87817"/>
                  </a:lnTo>
                  <a:lnTo>
                    <a:pt x="5861" y="91495"/>
                  </a:lnTo>
                  <a:lnTo>
                    <a:pt x="7256" y="95173"/>
                  </a:lnTo>
                  <a:lnTo>
                    <a:pt x="9210" y="98391"/>
                  </a:lnTo>
                  <a:lnTo>
                    <a:pt x="10884" y="101610"/>
                  </a:lnTo>
                  <a:lnTo>
                    <a:pt x="12837" y="104368"/>
                  </a:lnTo>
                  <a:lnTo>
                    <a:pt x="15070" y="107127"/>
                  </a:lnTo>
                  <a:lnTo>
                    <a:pt x="17303" y="109426"/>
                  </a:lnTo>
                  <a:lnTo>
                    <a:pt x="19535" y="111725"/>
                  </a:lnTo>
                  <a:lnTo>
                    <a:pt x="22047" y="113564"/>
                  </a:lnTo>
                  <a:lnTo>
                    <a:pt x="24558" y="114943"/>
                  </a:lnTo>
                  <a:lnTo>
                    <a:pt x="27349" y="116322"/>
                  </a:lnTo>
                  <a:lnTo>
                    <a:pt x="30140" y="117242"/>
                  </a:lnTo>
                  <a:lnTo>
                    <a:pt x="32931" y="117702"/>
                  </a:lnTo>
                  <a:lnTo>
                    <a:pt x="35721" y="118161"/>
                  </a:lnTo>
                  <a:lnTo>
                    <a:pt x="38791" y="117702"/>
                  </a:lnTo>
                  <a:lnTo>
                    <a:pt x="41861" y="117242"/>
                  </a:lnTo>
                  <a:lnTo>
                    <a:pt x="44651" y="115863"/>
                  </a:lnTo>
                  <a:lnTo>
                    <a:pt x="47442" y="114483"/>
                  </a:lnTo>
                  <a:lnTo>
                    <a:pt x="50233" y="113104"/>
                  </a:lnTo>
                  <a:lnTo>
                    <a:pt x="52744" y="110805"/>
                  </a:lnTo>
                  <a:lnTo>
                    <a:pt x="55256" y="108506"/>
                  </a:lnTo>
                  <a:lnTo>
                    <a:pt x="57489" y="105748"/>
                  </a:lnTo>
                  <a:lnTo>
                    <a:pt x="59721" y="102529"/>
                  </a:lnTo>
                  <a:lnTo>
                    <a:pt x="61954" y="99311"/>
                  </a:lnTo>
                  <a:lnTo>
                    <a:pt x="63628" y="95633"/>
                  </a:lnTo>
                  <a:lnTo>
                    <a:pt x="65303" y="91955"/>
                  </a:lnTo>
                  <a:lnTo>
                    <a:pt x="66977" y="87817"/>
                  </a:lnTo>
                  <a:lnTo>
                    <a:pt x="68372" y="83679"/>
                  </a:lnTo>
                  <a:lnTo>
                    <a:pt x="69489" y="79081"/>
                  </a:lnTo>
                  <a:lnTo>
                    <a:pt x="70326" y="74483"/>
                  </a:lnTo>
                  <a:lnTo>
                    <a:pt x="70326" y="74483"/>
                  </a:lnTo>
                  <a:lnTo>
                    <a:pt x="68093" y="76782"/>
                  </a:lnTo>
                  <a:lnTo>
                    <a:pt x="65303" y="78621"/>
                  </a:lnTo>
                  <a:lnTo>
                    <a:pt x="62512" y="80001"/>
                  </a:lnTo>
                  <a:lnTo>
                    <a:pt x="48558" y="80001"/>
                  </a:lnTo>
                  <a:lnTo>
                    <a:pt x="53861" y="40460"/>
                  </a:lnTo>
                  <a:lnTo>
                    <a:pt x="64465" y="40460"/>
                  </a:lnTo>
                  <a:lnTo>
                    <a:pt x="66698" y="40920"/>
                  </a:lnTo>
                  <a:lnTo>
                    <a:pt x="68651" y="41840"/>
                  </a:lnTo>
                  <a:lnTo>
                    <a:pt x="70326" y="43219"/>
                  </a:lnTo>
                  <a:lnTo>
                    <a:pt x="70326" y="43219"/>
                  </a:lnTo>
                  <a:lnTo>
                    <a:pt x="69210" y="38621"/>
                  </a:lnTo>
                  <a:lnTo>
                    <a:pt x="68093" y="34024"/>
                  </a:lnTo>
                  <a:lnTo>
                    <a:pt x="66977" y="29886"/>
                  </a:lnTo>
                  <a:lnTo>
                    <a:pt x="65303" y="25748"/>
                  </a:lnTo>
                  <a:lnTo>
                    <a:pt x="63628" y="22070"/>
                  </a:lnTo>
                  <a:lnTo>
                    <a:pt x="61675" y="18391"/>
                  </a:lnTo>
                  <a:lnTo>
                    <a:pt x="59721" y="15173"/>
                  </a:lnTo>
                  <a:lnTo>
                    <a:pt x="57489" y="12414"/>
                  </a:lnTo>
                  <a:lnTo>
                    <a:pt x="55256" y="9656"/>
                  </a:lnTo>
                  <a:lnTo>
                    <a:pt x="52744" y="6897"/>
                  </a:lnTo>
                  <a:lnTo>
                    <a:pt x="50233" y="5058"/>
                  </a:lnTo>
                  <a:lnTo>
                    <a:pt x="47442" y="3219"/>
                  </a:lnTo>
                  <a:lnTo>
                    <a:pt x="44651" y="1840"/>
                  </a:lnTo>
                  <a:lnTo>
                    <a:pt x="41582" y="920"/>
                  </a:lnTo>
                  <a:lnTo>
                    <a:pt x="3879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6" name="Google Shape;1076;p165"/>
            <p:cNvSpPr/>
            <p:nvPr/>
          </p:nvSpPr>
          <p:spPr>
            <a:xfrm>
              <a:off x="502325" y="1666650"/>
              <a:ext cx="181400" cy="356350"/>
            </a:xfrm>
            <a:custGeom>
              <a:avLst/>
              <a:gdLst/>
              <a:ahLst/>
              <a:cxnLst/>
              <a:rect l="l" t="t" r="r" b="b"/>
              <a:pathLst>
                <a:path w="7256" h="14254" extrusionOk="0">
                  <a:moveTo>
                    <a:pt x="5023" y="1"/>
                  </a:moveTo>
                  <a:lnTo>
                    <a:pt x="0" y="14254"/>
                  </a:lnTo>
                  <a:lnTo>
                    <a:pt x="6977" y="14254"/>
                  </a:lnTo>
                  <a:lnTo>
                    <a:pt x="7256" y="13794"/>
                  </a:lnTo>
                  <a:lnTo>
                    <a:pt x="5860" y="7357"/>
                  </a:lnTo>
                  <a:lnTo>
                    <a:pt x="50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7" name="Google Shape;1077;p165"/>
            <p:cNvSpPr/>
            <p:nvPr/>
          </p:nvSpPr>
          <p:spPr>
            <a:xfrm>
              <a:off x="809300" y="1241375"/>
              <a:ext cx="160475" cy="379325"/>
            </a:xfrm>
            <a:custGeom>
              <a:avLst/>
              <a:gdLst/>
              <a:ahLst/>
              <a:cxnLst/>
              <a:rect l="l" t="t" r="r" b="b"/>
              <a:pathLst>
                <a:path w="6419" h="15173" extrusionOk="0">
                  <a:moveTo>
                    <a:pt x="5302" y="0"/>
                  </a:moveTo>
                  <a:lnTo>
                    <a:pt x="0" y="15173"/>
                  </a:lnTo>
                  <a:lnTo>
                    <a:pt x="6419" y="15173"/>
                  </a:lnTo>
                  <a:lnTo>
                    <a:pt x="53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p166"/>
          <p:cNvSpPr txBox="1">
            <a:spLocks noGrp="1"/>
          </p:cNvSpPr>
          <p:nvPr>
            <p:ph type="title"/>
          </p:nvPr>
        </p:nvSpPr>
        <p:spPr>
          <a:xfrm>
            <a:off x="1981201" y="0"/>
            <a:ext cx="7521575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/>
              <a:t>CANDE 2011 Officers</a:t>
            </a:r>
            <a:endParaRPr/>
          </a:p>
        </p:txBody>
      </p:sp>
      <p:sp>
        <p:nvSpPr>
          <p:cNvPr id="1084" name="Google Shape;1084;p166"/>
          <p:cNvSpPr txBox="1">
            <a:spLocks noGrp="1"/>
          </p:cNvSpPr>
          <p:nvPr>
            <p:ph type="body" idx="1"/>
          </p:nvPr>
        </p:nvSpPr>
        <p:spPr>
          <a:xfrm>
            <a:off x="1905000" y="1447800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400"/>
            </a:pPr>
            <a:r>
              <a:rPr lang="en-US"/>
              <a:t>Chair: Priyank Kalla, Univ. of Utah</a:t>
            </a:r>
            <a:endParaRPr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Secretary: Farinaz Koushanfar, Rice Univ.</a:t>
            </a:r>
            <a:endParaRPr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Treasurer: Gi-Joon Nam, IBM</a:t>
            </a:r>
            <a:endParaRPr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Past Chair: Subhasish Mitra, Stanford Univ. </a:t>
            </a:r>
            <a:endParaRPr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Publicity Chair: Azadeh Davoodi, Univ. of Wisconsin</a:t>
            </a:r>
            <a:endParaRPr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Workshop Chair: Deming Chen, Univ. of Illinois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167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 sz="4000"/>
              <a:t>Two CANDE Workshops</a:t>
            </a:r>
            <a:endParaRPr/>
          </a:p>
        </p:txBody>
      </p:sp>
      <p:sp>
        <p:nvSpPr>
          <p:cNvPr id="1091" name="Google Shape;1091;p167"/>
          <p:cNvSpPr txBox="1">
            <a:spLocks noGrp="1"/>
          </p:cNvSpPr>
          <p:nvPr>
            <p:ph type="body" idx="1"/>
          </p:nvPr>
        </p:nvSpPr>
        <p:spPr>
          <a:xfrm>
            <a:off x="1905000" y="1066800"/>
            <a:ext cx="85344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400"/>
            </a:pPr>
            <a:r>
              <a:rPr lang="en-US"/>
              <a:t>CANDE workshop held Nov. 10, 2011</a:t>
            </a:r>
            <a:endParaRPr/>
          </a:p>
          <a:p>
            <a:pPr marL="0" lvl="1" indent="0">
              <a:buSzPts val="1450"/>
            </a:pPr>
            <a:r>
              <a:rPr lang="en-US" sz="2400"/>
              <a:t>Co-located with </a:t>
            </a:r>
            <a:r>
              <a:rPr lang="en-US" sz="2400" b="1"/>
              <a:t>ICCAD</a:t>
            </a:r>
            <a:endParaRPr/>
          </a:p>
          <a:p>
            <a:pPr marL="0" lvl="1" indent="0">
              <a:buSzPts val="1450"/>
            </a:pPr>
            <a:r>
              <a:rPr lang="en-US" sz="2400"/>
              <a:t>Approx. 40 attendees registered</a:t>
            </a:r>
            <a:endParaRPr/>
          </a:p>
          <a:p>
            <a:pPr marL="0" lvl="1" indent="0">
              <a:buSzPts val="1450"/>
            </a:pPr>
            <a:r>
              <a:rPr lang="en-US" sz="2400"/>
              <a:t>Received NSF grant for PhD student participation</a:t>
            </a:r>
            <a:endParaRPr/>
          </a:p>
          <a:p>
            <a:pPr marL="0" indent="0">
              <a:spcBef>
                <a:spcPts val="0"/>
              </a:spcBef>
              <a:buSzPts val="2400"/>
            </a:pPr>
            <a:r>
              <a:rPr lang="en-US"/>
              <a:t>Changed format to 1-day event this year</a:t>
            </a:r>
            <a:endParaRPr/>
          </a:p>
          <a:p>
            <a:pPr marL="0" lvl="1" indent="0">
              <a:buSzPts val="1300"/>
            </a:pPr>
            <a:r>
              <a:rPr lang="en-US"/>
              <a:t>Two Keynotes, related to applications of GPU computing to EDA</a:t>
            </a:r>
            <a:endParaRPr/>
          </a:p>
          <a:p>
            <a:pPr marL="0" lvl="1" indent="0">
              <a:buSzPts val="1300"/>
            </a:pPr>
            <a:r>
              <a:rPr lang="en-US"/>
              <a:t>More than Moore in FPGAs</a:t>
            </a:r>
            <a:endParaRPr/>
          </a:p>
          <a:p>
            <a:pPr marL="0" lvl="1" indent="0">
              <a:buSzPts val="1300"/>
            </a:pPr>
            <a:r>
              <a:rPr lang="en-US"/>
              <a:t>Thermal issues</a:t>
            </a:r>
            <a:endParaRPr/>
          </a:p>
          <a:p>
            <a:pPr marL="0" lvl="1" indent="0">
              <a:buSzPts val="1300"/>
            </a:pPr>
            <a:r>
              <a:rPr lang="en-US"/>
              <a:t>EDA Roadmap Panel….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Google Shape;1097;p168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 sz="4000"/>
              <a:t>New at ICCAD Workshop</a:t>
            </a:r>
            <a:endParaRPr/>
          </a:p>
        </p:txBody>
      </p:sp>
      <p:sp>
        <p:nvSpPr>
          <p:cNvPr id="1098" name="Google Shape;1098;p168"/>
          <p:cNvSpPr txBox="1">
            <a:spLocks noGrp="1"/>
          </p:cNvSpPr>
          <p:nvPr>
            <p:ph type="body" idx="1"/>
          </p:nvPr>
        </p:nvSpPr>
        <p:spPr>
          <a:xfrm>
            <a:off x="1905000" y="1066800"/>
            <a:ext cx="85344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lvl="1" indent="342900">
              <a:spcBef>
                <a:spcPts val="700"/>
              </a:spcBef>
              <a:buSzPts val="1900"/>
            </a:pPr>
            <a:r>
              <a:rPr lang="en-US" sz="3200" b="1"/>
              <a:t>EDA road-mapping effort</a:t>
            </a:r>
            <a:endParaRPr/>
          </a:p>
          <a:p>
            <a:pPr marL="0" lvl="1" indent="342900">
              <a:buSzPts val="1450"/>
            </a:pPr>
            <a:r>
              <a:rPr lang="en-US" sz="2400"/>
              <a:t>Exploring the role of CANDE in assisting EDA road-mapping effort</a:t>
            </a:r>
            <a:endParaRPr/>
          </a:p>
          <a:p>
            <a:pPr marL="0" lvl="1" indent="342900">
              <a:buSzPts val="1450"/>
            </a:pPr>
            <a:r>
              <a:rPr lang="en-US" sz="2400"/>
              <a:t>Setup study-groups to roadmap EDA developments</a:t>
            </a:r>
            <a:endParaRPr/>
          </a:p>
          <a:p>
            <a:pPr marL="0" lvl="1" indent="342900">
              <a:buSzPts val="1450"/>
            </a:pPr>
            <a:r>
              <a:rPr lang="en-US" sz="2400"/>
              <a:t>Potentially leading to an ITRS chapter</a:t>
            </a:r>
            <a:endParaRPr/>
          </a:p>
          <a:p>
            <a:pPr marL="0" lvl="1" indent="342900">
              <a:buSzPts val="1450"/>
            </a:pPr>
            <a:r>
              <a:rPr lang="en-US" sz="2400"/>
              <a:t>Tutorial &amp; open Panel discussion at the workshop on what to roadmap, how, why….</a:t>
            </a:r>
            <a:endParaRPr/>
          </a:p>
          <a:p>
            <a:pPr marL="0" lvl="1" indent="342900">
              <a:buSzPts val="1450"/>
            </a:pPr>
            <a:r>
              <a:rPr lang="en-US" sz="2400"/>
              <a:t>Panelists included Andrew Kahng, Leon Stok, ….</a:t>
            </a:r>
            <a:endParaRPr/>
          </a:p>
          <a:p>
            <a:pPr marL="0" lvl="1" indent="342900">
              <a:buSzPts val="1450"/>
            </a:pPr>
            <a:r>
              <a:rPr lang="en-US" sz="2400"/>
              <a:t>Panel summary will be made available in the CANDE annual report</a:t>
            </a:r>
            <a:endParaRPr/>
          </a:p>
          <a:p>
            <a:pPr marL="228600" indent="-76200"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Google Shape;1104;p169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 sz="4000"/>
              <a:t>CANDE Workshop at DATE</a:t>
            </a:r>
            <a:endParaRPr/>
          </a:p>
        </p:txBody>
      </p:sp>
      <p:sp>
        <p:nvSpPr>
          <p:cNvPr id="1105" name="Google Shape;1105;p169"/>
          <p:cNvSpPr txBox="1">
            <a:spLocks noGrp="1"/>
          </p:cNvSpPr>
          <p:nvPr>
            <p:ph type="body" idx="1"/>
          </p:nvPr>
        </p:nvSpPr>
        <p:spPr>
          <a:xfrm>
            <a:off x="1905000" y="1066800"/>
            <a:ext cx="85344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400"/>
            </a:pPr>
            <a:r>
              <a:rPr lang="en-US"/>
              <a:t>CANDE 2012 Workshop held 3/16, Co-located with DATE</a:t>
            </a:r>
            <a:endParaRPr/>
          </a:p>
          <a:p>
            <a:pPr marL="0" lvl="1" indent="0">
              <a:buSzPts val="1300"/>
            </a:pPr>
            <a:r>
              <a:rPr lang="en-US"/>
              <a:t>Topics &amp; Speakers:</a:t>
            </a:r>
            <a:endParaRPr/>
          </a:p>
          <a:p>
            <a:pPr marL="0" lvl="2" indent="0">
              <a:buSzPts val="1200"/>
            </a:pPr>
            <a:r>
              <a:rPr lang="en-US"/>
              <a:t>Wolgang Ecker, Infineon: More than Moore CAD solutions are needed….</a:t>
            </a:r>
            <a:endParaRPr/>
          </a:p>
          <a:p>
            <a:pPr marL="0" lvl="2" indent="0">
              <a:buSzPts val="1200"/>
            </a:pPr>
            <a:r>
              <a:rPr lang="en-US"/>
              <a:t>Rolf Drechsler, U. Bremen: Formal models needed for system-level specifications (Natural languages?)</a:t>
            </a:r>
            <a:endParaRPr/>
          </a:p>
          <a:p>
            <a:pPr marL="0" lvl="2" indent="0">
              <a:buSzPts val="1200"/>
            </a:pPr>
            <a:r>
              <a:rPr lang="en-US"/>
              <a:t>Alberto (Keynote): CAD needs to branch out to other areas, such as cyber-physical, biological, etc.</a:t>
            </a:r>
            <a:endParaRPr/>
          </a:p>
          <a:p>
            <a:pPr marL="0" lvl="2" indent="0">
              <a:buSzPts val="1200"/>
            </a:pPr>
            <a:r>
              <a:rPr lang="en-US"/>
              <a:t>Sachin Sapatnekar (Keynote): Reliability issues</a:t>
            </a:r>
            <a:endParaRPr/>
          </a:p>
          <a:p>
            <a:pPr marL="0" lvl="2" indent="0">
              <a:buSzPts val="1200"/>
            </a:pPr>
            <a:r>
              <a:rPr lang="en-US"/>
              <a:t>Georg Pelz, Infineon: CAD in automotive domains</a:t>
            </a:r>
            <a:endParaRPr/>
          </a:p>
          <a:p>
            <a:pPr marL="0" lvl="2" indent="0">
              <a:buSzPts val="1200"/>
            </a:pPr>
            <a:r>
              <a:rPr lang="en-US"/>
              <a:t>Gi-Joon, IBM: Double-patterning</a:t>
            </a:r>
            <a:endParaRPr/>
          </a:p>
          <a:p>
            <a:pPr marL="0" lvl="2" indent="0">
              <a:buSzPts val="1200"/>
            </a:pPr>
            <a:r>
              <a:rPr lang="en-US"/>
              <a:t>Joerg Henkel, Karlshruhe: Dependable computing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170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 sz="4000"/>
              <a:t>Plans for Next Year</a:t>
            </a:r>
            <a:endParaRPr/>
          </a:p>
        </p:txBody>
      </p:sp>
      <p:sp>
        <p:nvSpPr>
          <p:cNvPr id="1112" name="Google Shape;1112;p170"/>
          <p:cNvSpPr txBox="1">
            <a:spLocks noGrp="1"/>
          </p:cNvSpPr>
          <p:nvPr>
            <p:ph type="body" idx="1"/>
          </p:nvPr>
        </p:nvSpPr>
        <p:spPr>
          <a:xfrm>
            <a:off x="1905000" y="1066800"/>
            <a:ext cx="85344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800"/>
            </a:pPr>
            <a:r>
              <a:rPr lang="en-US" sz="2800"/>
              <a:t>One-day workshop, co-location model not really suitable for CANDE</a:t>
            </a:r>
            <a:endParaRPr/>
          </a:p>
          <a:p>
            <a:pPr marL="0" lvl="1" indent="0">
              <a:buSzPts val="1450"/>
            </a:pPr>
            <a:r>
              <a:rPr lang="en-US" sz="2400"/>
              <a:t>Need more time for free-flowing discussions</a:t>
            </a:r>
            <a:endParaRPr/>
          </a:p>
          <a:p>
            <a:pPr marL="0" indent="0">
              <a:spcBef>
                <a:spcPts val="0"/>
              </a:spcBef>
              <a:buSzPts val="2800"/>
            </a:pPr>
            <a:r>
              <a:rPr lang="en-US" sz="2800"/>
              <a:t>No workshop planned for 2012 fall</a:t>
            </a:r>
            <a:endParaRPr/>
          </a:p>
          <a:p>
            <a:pPr marL="0" indent="0">
              <a:spcBef>
                <a:spcPts val="0"/>
              </a:spcBef>
              <a:buSzPts val="2800"/>
            </a:pPr>
            <a:r>
              <a:rPr lang="en-US" sz="2800"/>
              <a:t>New committee for 2012-2013 needs to formed</a:t>
            </a:r>
            <a:endParaRPr/>
          </a:p>
          <a:p>
            <a:pPr marL="0" indent="0">
              <a:spcBef>
                <a:spcPts val="0"/>
              </a:spcBef>
              <a:buSzPts val="2800"/>
            </a:pPr>
            <a:r>
              <a:rPr lang="en-US" sz="2800"/>
              <a:t>Continuing discussions with CEDA strategy committee on CANDE future plans</a:t>
            </a:r>
            <a:endParaRPr/>
          </a:p>
          <a:p>
            <a:pPr marL="0" indent="0">
              <a:spcBef>
                <a:spcPts val="0"/>
              </a:spcBef>
              <a:buSzPts val="2800"/>
            </a:pPr>
            <a:r>
              <a:rPr lang="en-US" sz="2800"/>
              <a:t>IEEE CASS vision committee recommendation for CANDE to work closely with VLSI TC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171"/>
          <p:cNvSpPr txBox="1"/>
          <p:nvPr/>
        </p:nvSpPr>
        <p:spPr>
          <a:xfrm>
            <a:off x="6915150" y="6221412"/>
            <a:ext cx="1619250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1" name="Google Shape;1121;p171"/>
          <p:cNvSpPr txBox="1">
            <a:spLocks noGrp="1"/>
          </p:cNvSpPr>
          <p:nvPr>
            <p:ph type="ctrTitle"/>
          </p:nvPr>
        </p:nvSpPr>
        <p:spPr>
          <a:xfrm>
            <a:off x="2036763" y="3378201"/>
            <a:ext cx="8269287" cy="97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 algn="ctr">
              <a:buClr>
                <a:srgbClr val="0070C0"/>
              </a:buClr>
              <a:buNone/>
            </a:pPr>
            <a:r>
              <a:rPr lang="en-US" sz="4800">
                <a:solidFill>
                  <a:srgbClr val="0070C0"/>
                </a:solidFill>
              </a:rPr>
              <a:t>CS</a:t>
            </a:r>
            <a:br>
              <a:rPr lang="en-US" sz="4800">
                <a:solidFill>
                  <a:srgbClr val="0070C0"/>
                </a:solidFill>
              </a:rPr>
            </a:br>
            <a:r>
              <a:rPr lang="en-US" sz="4800">
                <a:solidFill>
                  <a:srgbClr val="1E3AF8"/>
                </a:solidFill>
              </a:rPr>
              <a:t> </a:t>
            </a:r>
            <a:br>
              <a:rPr lang="en-US" sz="4800">
                <a:solidFill>
                  <a:srgbClr val="1E3AF8"/>
                </a:solidFill>
              </a:rPr>
            </a:br>
            <a:r>
              <a:rPr lang="en-US" sz="3600"/>
              <a:t>Andre Ivanov</a:t>
            </a:r>
            <a:endParaRPr sz="4800">
              <a:solidFill>
                <a:srgbClr val="0070C0"/>
              </a:solidFill>
            </a:endParaRPr>
          </a:p>
        </p:txBody>
      </p:sp>
      <p:sp>
        <p:nvSpPr>
          <p:cNvPr id="1122" name="Google Shape;1122;p171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23" name="Google Shape;1123;p171"/>
          <p:cNvSpPr txBox="1"/>
          <p:nvPr/>
        </p:nvSpPr>
        <p:spPr>
          <a:xfrm>
            <a:off x="1524000" y="1"/>
            <a:ext cx="9156700" cy="16906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124" name="Google Shape;1124;p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1" y="0"/>
            <a:ext cx="6423025" cy="168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172"/>
          <p:cNvSpPr txBox="1"/>
          <p:nvPr/>
        </p:nvSpPr>
        <p:spPr>
          <a:xfrm>
            <a:off x="6915150" y="6221412"/>
            <a:ext cx="1619250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3" name="Google Shape;1133;p172"/>
          <p:cNvSpPr txBox="1">
            <a:spLocks noGrp="1"/>
          </p:cNvSpPr>
          <p:nvPr>
            <p:ph type="ctrTitle"/>
          </p:nvPr>
        </p:nvSpPr>
        <p:spPr>
          <a:xfrm>
            <a:off x="2036763" y="3378201"/>
            <a:ext cx="8269287" cy="97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 algn="ctr">
              <a:buClr>
                <a:srgbClr val="0070C0"/>
              </a:buClr>
              <a:buNone/>
            </a:pPr>
            <a:r>
              <a:rPr lang="en-US" sz="4800">
                <a:solidFill>
                  <a:srgbClr val="0070C0"/>
                </a:solidFill>
              </a:rPr>
              <a:t>DATC</a:t>
            </a:r>
            <a:br>
              <a:rPr lang="en-US" sz="4800">
                <a:solidFill>
                  <a:srgbClr val="0070C0"/>
                </a:solidFill>
              </a:rPr>
            </a:br>
            <a:r>
              <a:rPr lang="en-US" sz="4800">
                <a:solidFill>
                  <a:srgbClr val="1E3AF8"/>
                </a:solidFill>
              </a:rPr>
              <a:t> </a:t>
            </a:r>
            <a:br>
              <a:rPr lang="en-US" sz="4800">
                <a:solidFill>
                  <a:srgbClr val="1E3AF8"/>
                </a:solidFill>
              </a:rPr>
            </a:br>
            <a:r>
              <a:rPr lang="en-US" sz="3600"/>
              <a:t>Chuck Alpert</a:t>
            </a:r>
            <a:endParaRPr sz="4800">
              <a:solidFill>
                <a:srgbClr val="0070C0"/>
              </a:solidFill>
            </a:endParaRPr>
          </a:p>
        </p:txBody>
      </p:sp>
      <p:sp>
        <p:nvSpPr>
          <p:cNvPr id="1134" name="Google Shape;1134;p172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35" name="Google Shape;1135;p172"/>
          <p:cNvSpPr txBox="1"/>
          <p:nvPr/>
        </p:nvSpPr>
        <p:spPr>
          <a:xfrm>
            <a:off x="1524000" y="1"/>
            <a:ext cx="9156700" cy="16906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136" name="Google Shape;1136;p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1" y="0"/>
            <a:ext cx="6423025" cy="168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">
  <a:themeElements>
    <a:clrScheme name="Default - Title and Content cop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FF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">
  <a:themeElements>
    <a:clrScheme name="1_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Custom">
  <a:themeElements>
    <a:clrScheme name="2_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771</Words>
  <Application>Microsoft Office PowerPoint</Application>
  <PresentationFormat>Widescreen</PresentationFormat>
  <Paragraphs>114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Wingdings</vt:lpstr>
      <vt:lpstr>Office Theme</vt:lpstr>
      <vt:lpstr>SRC</vt:lpstr>
      <vt:lpstr>1_Blue Pearl DeLuxe</vt:lpstr>
      <vt:lpstr>Custom</vt:lpstr>
      <vt:lpstr>1_Custom</vt:lpstr>
      <vt:lpstr>2_Custom</vt:lpstr>
      <vt:lpstr>PowerPoint Presentation</vt:lpstr>
      <vt:lpstr>IEEE CANDE 2012  CAS/CEDA Technical Committee Updates for 2011-2012 Activities www.cande.net</vt:lpstr>
      <vt:lpstr>CANDE 2011 Officers</vt:lpstr>
      <vt:lpstr>Two CANDE Workshops</vt:lpstr>
      <vt:lpstr>New at ICCAD Workshop</vt:lpstr>
      <vt:lpstr>CANDE Workshop at DATE</vt:lpstr>
      <vt:lpstr>Plans for Next Year</vt:lpstr>
      <vt:lpstr>CS   Andre Ivanov</vt:lpstr>
      <vt:lpstr>DATC   Chuck Alpert</vt:lpstr>
      <vt:lpstr>MTT   David Root,   Michał Odyniec  </vt:lpstr>
      <vt:lpstr>MTT Activities,     CEDA BoG Meeting, June 3, 2012</vt:lpstr>
      <vt:lpstr>MTT Activities,     CEDA BoG Meeting, June 3, 2012</vt:lpstr>
      <vt:lpstr>SSCS   Bryan Ackland and Vivek Tiwari</vt:lpstr>
      <vt:lpstr>SSCS Highlights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51</cp:revision>
  <dcterms:created xsi:type="dcterms:W3CDTF">2022-06-09T15:14:19Z</dcterms:created>
  <dcterms:modified xsi:type="dcterms:W3CDTF">2022-06-09T18:34:25Z</dcterms:modified>
</cp:coreProperties>
</file>