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16"/>
  </p:notesMasterIdLst>
  <p:sldIdLst>
    <p:sldId id="304" r:id="rId4"/>
    <p:sldId id="317" r:id="rId5"/>
    <p:sldId id="318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BCF2BE-BC3E-442D-9E45-138518BF0F8C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BEF639-32DE-4230-A986-1DE1FDED74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John has been talking to EDAC with Bob Gardner</a:t>
            </a:r>
          </a:p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3ACA85-537B-4C36-B746-9DF64E90C4F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49914C0-02B0-483E-B6D3-ABC34C8116C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436" y="8829989"/>
            <a:ext cx="3038372" cy="464820"/>
          </a:xfrm>
          <a:prstGeom prst="rect">
            <a:avLst/>
          </a:prstGeom>
          <a:noFill/>
        </p:spPr>
        <p:txBody>
          <a:bodyPr lIns="91709" tIns="45855" rIns="91709" bIns="45855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AECD5D-C636-4CE4-8E79-CC0A5A396B8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ea typeface="ＭＳ Ｐゴシック" pitchFamily="34" charset="-128"/>
              </a:rPr>
              <a:t>Selection chair is rotating between EDAC and CEDA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0" dirty="0"/>
              <a:t>David </a:t>
            </a:r>
            <a:r>
              <a:rPr lang="en-US" sz="2800" b="0" dirty="0" err="1"/>
              <a:t>Yeh</a:t>
            </a:r>
            <a:endParaRPr lang="en-US" sz="2800" b="0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2246313" y="2906714"/>
            <a:ext cx="7772400" cy="1131887"/>
          </a:xfrm>
        </p:spPr>
        <p:txBody>
          <a:bodyPr/>
          <a:lstStyle/>
          <a:p>
            <a:r>
              <a:rPr lang="en-US" dirty="0"/>
              <a:t>Awards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D80FE5-F6A4-4408-9D64-7361C7D3C16A}" type="slidenum">
              <a:rPr lang="en-US">
                <a:latin typeface="Tahoma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Tahoma" pitchFamily="34" charset="0"/>
              <a:ea typeface="MS PGothic" pitchFamily="3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3562"/>
                </a:solidFill>
              </a:rPr>
              <a:t>www.ieee-ceda.org</a:t>
            </a:r>
            <a:endParaRPr lang="en-US" dirty="0">
              <a:solidFill>
                <a:srgbClr val="0035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482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Update 2012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en-US" sz="2800" dirty="0"/>
              <a:t>Early Career Award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2012 recipient: Luca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Carloni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, Columbia University</a:t>
            </a:r>
          </a:p>
          <a:p>
            <a:pPr lvl="2">
              <a:buFont typeface="Arial" charset="0"/>
              <a:buChar char="–"/>
              <a:defRPr/>
            </a:pPr>
            <a:r>
              <a:rPr lang="en-US" sz="2200" dirty="0">
                <a:ea typeface="ＭＳ Ｐゴシック" pitchFamily="34" charset="-128"/>
              </a:rPr>
              <a:t>For seminal contributions to system-level design, including latency-insensitive design, on-chip communications synthesis, and compositional design-space exploration</a:t>
            </a:r>
          </a:p>
          <a:p>
            <a:pPr lvl="2">
              <a:buFont typeface="Arial" charset="0"/>
              <a:buChar char="–"/>
              <a:defRPr/>
            </a:pPr>
            <a:endParaRPr lang="en-US" sz="2200" dirty="0">
              <a:ea typeface="ＭＳ Ｐゴシック" pitchFamily="34" charset="-128"/>
            </a:endParaRPr>
          </a:p>
          <a:p>
            <a:pPr>
              <a:buFont typeface="Wingdings" charset="0"/>
              <a:buChar char="§"/>
              <a:defRPr/>
            </a:pPr>
            <a:r>
              <a:rPr lang="en-US" sz="2800" dirty="0"/>
              <a:t>Distinguished Service Award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No nominations for 2012</a:t>
            </a:r>
          </a:p>
          <a:p>
            <a:pPr marL="230187" lvl="1" indent="0">
              <a:buNone/>
              <a:defRPr/>
            </a:pPr>
            <a:endParaRPr lang="en-US" dirty="0"/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5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34" charset="-128"/>
              </a:rPr>
              <a:t>Outstanding Service Contribution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Executive  committee to recognize Outstanding Service Contribution award to major conferences sponsored by CEDA: DAC, ICCAD, and DATE</a:t>
            </a:r>
          </a:p>
          <a:p>
            <a:pPr lvl="1"/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At ICCAD 2012: </a:t>
            </a:r>
            <a:r>
              <a:rPr lang="en-US" dirty="0">
                <a:solidFill>
                  <a:srgbClr val="57688F"/>
                </a:solidFill>
              </a:rPr>
              <a:t>Joel Phillips as 2011 General Chair</a:t>
            </a:r>
            <a:endParaRPr lang="en-US" dirty="0">
              <a:solidFill>
                <a:srgbClr val="57688F"/>
              </a:solidFill>
              <a:ea typeface="ＭＳ Ｐゴシック" pitchFamily="34" charset="-128"/>
            </a:endParaRPr>
          </a:p>
          <a:p>
            <a:pPr lvl="1"/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At </a:t>
            </a:r>
            <a:r>
              <a:rPr lang="en-US">
                <a:solidFill>
                  <a:srgbClr val="57688F"/>
                </a:solidFill>
                <a:ea typeface="ＭＳ Ｐゴシック" pitchFamily="34" charset="-128"/>
              </a:rPr>
              <a:t>DATE 2013: </a:t>
            </a:r>
            <a:r>
              <a:rPr lang="en-US" dirty="0">
                <a:solidFill>
                  <a:srgbClr val="57688F"/>
                </a:solidFill>
              </a:rPr>
              <a:t>Wolfgang </a:t>
            </a:r>
            <a:r>
              <a:rPr lang="en-US" dirty="0" err="1">
                <a:solidFill>
                  <a:srgbClr val="57688F"/>
                </a:solidFill>
              </a:rPr>
              <a:t>Rosenstiel</a:t>
            </a:r>
            <a:r>
              <a:rPr lang="en-US" dirty="0">
                <a:solidFill>
                  <a:srgbClr val="57688F"/>
                </a:solidFill>
              </a:rPr>
              <a:t> as 2012 General Chair</a:t>
            </a:r>
            <a:endParaRPr lang="en-US" dirty="0">
              <a:solidFill>
                <a:srgbClr val="57688F"/>
              </a:solidFill>
              <a:ea typeface="ＭＳ Ｐゴシック" pitchFamily="34" charset="-128"/>
            </a:endParaRPr>
          </a:p>
          <a:p>
            <a:pPr lvl="1"/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At </a:t>
            </a:r>
            <a:r>
              <a:rPr lang="en-US">
                <a:solidFill>
                  <a:srgbClr val="57688F"/>
                </a:solidFill>
                <a:ea typeface="ＭＳ Ｐゴシック" pitchFamily="34" charset="-128"/>
              </a:rPr>
              <a:t>DAC 2013: 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Patrick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Groeneveld</a:t>
            </a:r>
            <a:r>
              <a:rPr lang="en-US" dirty="0">
                <a:solidFill>
                  <a:srgbClr val="57688F"/>
                </a:solidFill>
              </a:rPr>
              <a:t> as 2012 General Chair</a:t>
            </a:r>
            <a:endParaRPr lang="en-US" dirty="0">
              <a:solidFill>
                <a:srgbClr val="57688F"/>
              </a:solidFill>
              <a:ea typeface="ＭＳ Ｐゴシック" pitchFamily="34" charset="-128"/>
            </a:endParaRPr>
          </a:p>
          <a:p>
            <a:endParaRPr lang="en-US" dirty="0">
              <a:solidFill>
                <a:srgbClr val="57688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9914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ＭＳ Ｐゴシック" pitchFamily="34" charset="-128"/>
              </a:rPr>
              <a:t>McCalla</a:t>
            </a:r>
            <a:r>
              <a:rPr lang="en-US" dirty="0">
                <a:ea typeface="ＭＳ Ｐゴシック" pitchFamily="34" charset="-128"/>
              </a:rPr>
              <a:t> Award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Conference award sponsored by CEDA funds</a:t>
            </a:r>
          </a:p>
          <a:p>
            <a:r>
              <a:rPr lang="en-US" dirty="0">
                <a:ea typeface="ＭＳ Ｐゴシック" pitchFamily="34" charset="-128"/>
              </a:rPr>
              <a:t>Decision by ICCAD Technical Program Committee</a:t>
            </a:r>
          </a:p>
          <a:p>
            <a:r>
              <a:rPr lang="en-US" dirty="0">
                <a:ea typeface="ＭＳ Ｐゴシック" pitchFamily="34" charset="-128"/>
              </a:rPr>
              <a:t>2012 Best Paper Award:</a:t>
            </a:r>
          </a:p>
          <a:p>
            <a:pPr lvl="1"/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Suming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 Lai,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Boyuan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 Yan, and Peng Li, for the paper titled, “Stability Assurance and Design Optimization of Large Power Delivery Networks with Multiple On-Chip Voltage Regulators”</a:t>
            </a:r>
          </a:p>
          <a:p>
            <a:r>
              <a:rPr lang="en-US" dirty="0">
                <a:ea typeface="ＭＳ Ｐゴシック" pitchFamily="34" charset="-128"/>
              </a:rPr>
              <a:t>2012 Ten Year Retrospective Most Influential Paper</a:t>
            </a:r>
          </a:p>
          <a:p>
            <a:pPr lvl="1"/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Steven M. Martin,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Krisztian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Flautner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, Trevor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Mudge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, and David </a:t>
            </a:r>
            <a:r>
              <a:rPr lang="en-US" dirty="0" err="1">
                <a:solidFill>
                  <a:srgbClr val="57688F"/>
                </a:solidFill>
                <a:ea typeface="ＭＳ Ｐゴシック" pitchFamily="34" charset="-128"/>
              </a:rPr>
              <a:t>Blaauw</a:t>
            </a:r>
            <a:r>
              <a:rPr lang="en-US" dirty="0">
                <a:solidFill>
                  <a:srgbClr val="57688F"/>
                </a:solidFill>
                <a:ea typeface="ＭＳ Ｐゴシック" pitchFamily="34" charset="-128"/>
              </a:rPr>
              <a:t>, for the paper titled, “Combined Dynamic Voltage Scaling and Adaptive Body Biasing for Lower Power Microprocessors under Dynamic Workloads”, from ICCAD 2002</a:t>
            </a:r>
          </a:p>
          <a:p>
            <a:pPr lvl="1"/>
            <a:endParaRPr lang="en-US" dirty="0">
              <a:ea typeface="ＭＳ Ｐゴシック" pitchFamily="34" charset="-128"/>
            </a:endParaRPr>
          </a:p>
          <a:p>
            <a:pPr marL="0" indent="0">
              <a:buNone/>
            </a:pPr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186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Awards Committee Members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lvl="1" indent="0" eaLnBrk="1" hangingPunct="1">
              <a:buSzPct val="110000"/>
              <a:buNone/>
            </a:pP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Andreas Kuehlmann</a:t>
            </a:r>
          </a:p>
          <a:p>
            <a:pPr marL="0" lvl="1" indent="0" eaLnBrk="1" hangingPunct="1">
              <a:buSzPct val="110000"/>
              <a:buNone/>
            </a:pP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Hidetoshi Onodera 			    </a:t>
            </a:r>
          </a:p>
          <a:p>
            <a:pPr marL="0" lvl="1" indent="0" eaLnBrk="1" hangingPunct="1">
              <a:buSzPct val="110000"/>
              <a:buNone/>
            </a:pP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Enrico </a:t>
            </a:r>
            <a:r>
              <a:rPr lang="en-US" sz="2600" dirty="0" err="1">
                <a:solidFill>
                  <a:srgbClr val="002D62"/>
                </a:solidFill>
                <a:cs typeface="ＭＳ Ｐゴシック" charset="-128"/>
              </a:rPr>
              <a:t>Macii</a:t>
            </a:r>
            <a:endParaRPr lang="en-US" sz="2600" dirty="0">
              <a:solidFill>
                <a:srgbClr val="002D62"/>
              </a:solidFill>
              <a:cs typeface="ＭＳ Ｐゴシック" charset="-128"/>
            </a:endParaRPr>
          </a:p>
          <a:p>
            <a:pPr marL="0" lvl="1" indent="0" eaLnBrk="1" hangingPunct="1">
              <a:buSzPct val="110000"/>
              <a:buNone/>
            </a:pP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Alberto </a:t>
            </a:r>
            <a:r>
              <a:rPr lang="en-US" sz="2600" dirty="0" err="1">
                <a:solidFill>
                  <a:srgbClr val="002D62"/>
                </a:solidFill>
                <a:cs typeface="ＭＳ Ｐゴシック" charset="-128"/>
              </a:rPr>
              <a:t>Sangiovanni</a:t>
            </a: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 </a:t>
            </a:r>
            <a:r>
              <a:rPr lang="en-US" sz="2600" dirty="0" err="1">
                <a:solidFill>
                  <a:srgbClr val="002D62"/>
                </a:solidFill>
                <a:cs typeface="ＭＳ Ｐゴシック" charset="-128"/>
              </a:rPr>
              <a:t>Vincentelli</a:t>
            </a:r>
            <a:endParaRPr lang="en-US" sz="2600" dirty="0">
              <a:solidFill>
                <a:srgbClr val="002D62"/>
              </a:solidFill>
              <a:cs typeface="ＭＳ Ｐゴシック" charset="-128"/>
            </a:endParaRPr>
          </a:p>
          <a:p>
            <a:pPr marL="0" lvl="1" indent="0" eaLnBrk="1" hangingPunct="1">
              <a:buSzPct val="110000"/>
              <a:buNone/>
            </a:pP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Donatella Sciuto</a:t>
            </a:r>
          </a:p>
          <a:p>
            <a:pPr marL="0" lvl="1" indent="0" eaLnBrk="1" hangingPunct="1">
              <a:buSzPct val="110000"/>
              <a:buNone/>
            </a:pPr>
            <a:r>
              <a:rPr lang="en-US" sz="2600" dirty="0" err="1">
                <a:solidFill>
                  <a:srgbClr val="002D62"/>
                </a:solidFill>
                <a:cs typeface="ＭＳ Ｐゴシック" charset="-128"/>
              </a:rPr>
              <a:t>Sachin</a:t>
            </a: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 </a:t>
            </a:r>
            <a:r>
              <a:rPr lang="en-US" sz="2600" dirty="0" err="1">
                <a:solidFill>
                  <a:srgbClr val="002D62"/>
                </a:solidFill>
                <a:cs typeface="ＭＳ Ｐゴシック" charset="-128"/>
              </a:rPr>
              <a:t>Sapatnekar</a:t>
            </a:r>
            <a:endParaRPr lang="en-US" sz="2600" dirty="0">
              <a:solidFill>
                <a:srgbClr val="002D62"/>
              </a:solidFill>
              <a:cs typeface="ＭＳ Ｐゴシック" charset="-128"/>
            </a:endParaRPr>
          </a:p>
          <a:p>
            <a:pPr marL="0" lvl="1" indent="0" eaLnBrk="1" hangingPunct="1">
              <a:buSzPct val="110000"/>
              <a:buNone/>
            </a:pP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David </a:t>
            </a:r>
            <a:r>
              <a:rPr lang="en-US" sz="2600" dirty="0" err="1">
                <a:solidFill>
                  <a:srgbClr val="002D62"/>
                </a:solidFill>
                <a:cs typeface="ＭＳ Ｐゴシック" charset="-128"/>
              </a:rPr>
              <a:t>Yeh</a:t>
            </a:r>
            <a:r>
              <a:rPr lang="en-US" sz="2600" dirty="0">
                <a:solidFill>
                  <a:srgbClr val="002D62"/>
                </a:solidFill>
                <a:cs typeface="ＭＳ Ｐゴシック" charset="-128"/>
              </a:rPr>
              <a:t> (chair)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br>
              <a:rPr lang="en-US" dirty="0"/>
            </a:br>
            <a:endParaRPr lang="en-US" dirty="0"/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ea typeface="ＭＳ Ｐゴシック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540106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CEDA Fellow Committee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>
                <a:ea typeface="ＭＳ Ｐゴシック" pitchFamily="34" charset="-128"/>
              </a:rPr>
              <a:t>Sani Nassif (chair)</a:t>
            </a:r>
          </a:p>
          <a:p>
            <a:r>
              <a:rPr lang="en-US" b="0" dirty="0">
                <a:ea typeface="ＭＳ Ｐゴシック" pitchFamily="34" charset="-128"/>
              </a:rPr>
              <a:t>Luca </a:t>
            </a:r>
            <a:r>
              <a:rPr lang="en-US" b="0" dirty="0" err="1">
                <a:ea typeface="ＭＳ Ｐゴシック" pitchFamily="34" charset="-128"/>
              </a:rPr>
              <a:t>Benini</a:t>
            </a:r>
            <a:endParaRPr lang="en-US" b="0" dirty="0">
              <a:ea typeface="ＭＳ Ｐゴシック" pitchFamily="34" charset="-128"/>
            </a:endParaRPr>
          </a:p>
          <a:p>
            <a:r>
              <a:rPr lang="en-US" b="0" dirty="0">
                <a:ea typeface="ＭＳ Ｐゴシック" pitchFamily="34" charset="-128"/>
              </a:rPr>
              <a:t>Al Dunlop</a:t>
            </a:r>
          </a:p>
          <a:p>
            <a:r>
              <a:rPr lang="en-US" b="0" dirty="0">
                <a:ea typeface="ＭＳ Ｐゴシック" pitchFamily="34" charset="-128"/>
              </a:rPr>
              <a:t>Chris Chu</a:t>
            </a:r>
          </a:p>
          <a:p>
            <a:r>
              <a:rPr lang="en-US" b="0" dirty="0">
                <a:ea typeface="ＭＳ Ｐゴシック" pitchFamily="34" charset="-128"/>
              </a:rPr>
              <a:t>Luis Miguel </a:t>
            </a:r>
            <a:r>
              <a:rPr lang="en-US" b="0" dirty="0" err="1">
                <a:ea typeface="ＭＳ Ｐゴシック" pitchFamily="34" charset="-128"/>
              </a:rPr>
              <a:t>Silveria</a:t>
            </a:r>
            <a:endParaRPr lang="en-US" b="0" dirty="0">
              <a:ea typeface="ＭＳ Ｐゴシック" pitchFamily="34" charset="-128"/>
            </a:endParaRPr>
          </a:p>
          <a:p>
            <a:r>
              <a:rPr lang="en-US" b="0" dirty="0">
                <a:ea typeface="ＭＳ Ｐゴシック" pitchFamily="34" charset="-128"/>
              </a:rPr>
              <a:t>Bryan </a:t>
            </a:r>
            <a:r>
              <a:rPr lang="en-US" b="0" dirty="0" err="1">
                <a:ea typeface="ＭＳ Ｐゴシック" pitchFamily="34" charset="-128"/>
              </a:rPr>
              <a:t>Ackland</a:t>
            </a:r>
            <a:endParaRPr lang="en-US" b="0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532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34" charset="-128"/>
              </a:rPr>
              <a:t>Existing CEDA Awards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Phil Kaufman Award for Distinguished Contributions to EDA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Jointly sponsored with EDA Consortium: honors for impact in EDA in one of the categories of business, industry direction &amp; promotion, technology &amp; engineering or educational &amp; mentoring 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Awards committee: 2 CEDA members + 2 EDAC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 err="1">
                <a:ea typeface="ＭＳ Ｐゴシック" pitchFamily="34" charset="-128"/>
              </a:rPr>
              <a:t>McCalla</a:t>
            </a:r>
            <a:r>
              <a:rPr lang="en-US" sz="2000" dirty="0">
                <a:ea typeface="ＭＳ Ｐゴシック" pitchFamily="34" charset="-128"/>
              </a:rPr>
              <a:t>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Best Paper Award for ICCAD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Awards committee: ICCAD committee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Pederson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Best Paper Award for TCAD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Deadline: February 15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>
                <a:solidFill>
                  <a:srgbClr val="57688F"/>
                </a:solidFill>
              </a:rPr>
              <a:t>Managed by TCAD EIC</a:t>
            </a:r>
          </a:p>
          <a:p>
            <a:pPr lvl="1" eaLnBrk="1" hangingPunct="1">
              <a:spcBef>
                <a:spcPct val="40000"/>
              </a:spcBef>
            </a:pPr>
            <a:endParaRPr lang="en-US" sz="1600" dirty="0"/>
          </a:p>
          <a:p>
            <a:pPr marL="190500" lvl="1" indent="0" eaLnBrk="1" hangingPunct="1">
              <a:spcBef>
                <a:spcPct val="40000"/>
              </a:spcBef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346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Existing CEDA Awards, Continued</a:t>
            </a:r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1947864" y="1295400"/>
            <a:ext cx="8245475" cy="5046662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Newton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Technical Impact Award in Electronic Design Automation; joint with SIGDA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Deadline: February 1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Awards committee: 3 CEDA members + 3 SIGDA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Early Career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Highest educational degree awarded within last 8 years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Deadline: April 15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Awards committee: CEDA awards committee members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>
                <a:ea typeface="ＭＳ Ｐゴシック" pitchFamily="34" charset="-128"/>
              </a:rPr>
              <a:t>Distinguished Service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1800" dirty="0"/>
              <a:t>Honor volunteers  and contributors to CEDA with outstanding service </a:t>
            </a:r>
          </a:p>
          <a:p>
            <a:pPr lvl="1"/>
            <a:r>
              <a:rPr lang="en-US" sz="1800" dirty="0"/>
              <a:t>Call out December 1 to CEDA </a:t>
            </a:r>
            <a:r>
              <a:rPr lang="en-US" sz="1800" dirty="0" err="1"/>
              <a:t>ExCom</a:t>
            </a:r>
            <a:r>
              <a:rPr lang="en-US" sz="1800" dirty="0"/>
              <a:t>, BOG and committees, 	</a:t>
            </a:r>
            <a:br>
              <a:rPr lang="en-US" sz="1800" dirty="0"/>
            </a:br>
            <a:r>
              <a:rPr lang="en-US" sz="1800" dirty="0"/>
              <a:t>deadline March 15</a:t>
            </a:r>
          </a:p>
          <a:p>
            <a:pPr eaLnBrk="1" hangingPunct="1">
              <a:spcBef>
                <a:spcPct val="40000"/>
              </a:spcBef>
              <a:buFont typeface="Wingdings" pitchFamily="2" charset="2"/>
              <a:buNone/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spcBef>
                <a:spcPct val="40000"/>
              </a:spcBef>
            </a:pPr>
            <a:endParaRPr lang="en-US" sz="2000" dirty="0">
              <a:ea typeface="ＭＳ Ｐゴシック" pitchFamily="34" charset="-128"/>
            </a:endParaRPr>
          </a:p>
          <a:p>
            <a:pPr eaLnBrk="1" hangingPunct="1">
              <a:spcBef>
                <a:spcPct val="40000"/>
              </a:spcBef>
            </a:pPr>
            <a:endParaRPr lang="en-US" sz="2000" dirty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9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1"/>
            <a:ext cx="8229600" cy="1096963"/>
          </a:xfrm>
        </p:spPr>
        <p:txBody>
          <a:bodyPr/>
          <a:lstStyle/>
          <a:p>
            <a:pPr eaLnBrk="1" hangingPunct="1"/>
            <a:r>
              <a:rPr lang="en-US" altLang="ja-JP">
                <a:ea typeface="ＭＳ Ｐゴシック" pitchFamily="34" charset="-128"/>
              </a:rPr>
              <a:t> Funding</a:t>
            </a:r>
            <a:endParaRPr lang="en-US">
              <a:ea typeface="ＭＳ Ｐゴシック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066801"/>
            <a:ext cx="8686800" cy="695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br>
              <a:rPr lang="en-US">
                <a:ea typeface="ＭＳ Ｐゴシック" pitchFamily="34" charset="-128"/>
              </a:rPr>
            </a:br>
            <a:endParaRPr lang="en-US">
              <a:ea typeface="ＭＳ Ｐゴシック" pitchFamily="34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2133601"/>
          <a:ext cx="7924800" cy="2619057"/>
        </p:xfrm>
        <a:graphic>
          <a:graphicData uri="http://schemas.openxmlformats.org/drawingml/2006/table">
            <a:tbl>
              <a:tblPr/>
              <a:tblGrid>
                <a:gridCol w="770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4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10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635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Kaufman*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McCalla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Pederson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Newton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Early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Career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Dist. 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Service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2006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2007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$1,600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$800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2008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$2,400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$1,200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 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2009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$3,200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$1,600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2010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endowed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2011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endowed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2012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$4,250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$4000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endowed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$750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$1000</a:t>
                      </a: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525"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*</a:t>
                      </a: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ＭＳ Ｐゴシック" pitchFamily="34" charset="-128"/>
                          <a:cs typeface="Arial" pitchFamily="34" charset="0"/>
                        </a:rPr>
                        <a:t>( +50% of travel)</a:t>
                      </a: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7301" marR="7301" marT="7301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68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Update 2012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95400"/>
            <a:ext cx="8229600" cy="46482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dirty="0">
                <a:ea typeface="ＭＳ Ｐゴシック" pitchFamily="34" charset="-128"/>
              </a:rPr>
              <a:t>Kaufman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>
                <a:solidFill>
                  <a:srgbClr val="57688F"/>
                </a:solidFill>
                <a:ea typeface="ＭＳ Ｐゴシック" pitchFamily="34" charset="-128"/>
              </a:rPr>
              <a:t>Many discussions between EDAC and CEDA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>
                <a:solidFill>
                  <a:srgbClr val="57688F"/>
                </a:solidFill>
                <a:ea typeface="ＭＳ Ｐゴシック" pitchFamily="34" charset="-128"/>
              </a:rPr>
              <a:t>Align this award with DAC beginning </a:t>
            </a:r>
            <a:r>
              <a:rPr lang="en-US" sz="2400">
                <a:solidFill>
                  <a:srgbClr val="57688F"/>
                </a:solidFill>
                <a:ea typeface="ＭＳ Ｐゴシック" pitchFamily="34" charset="-128"/>
              </a:rPr>
              <a:t>in 2013</a:t>
            </a:r>
            <a:endParaRPr lang="en-US" sz="2400" dirty="0">
              <a:solidFill>
                <a:srgbClr val="57688F"/>
              </a:solidFill>
              <a:ea typeface="ＭＳ Ｐゴシック" pitchFamily="34" charset="-128"/>
            </a:endParaRPr>
          </a:p>
          <a:p>
            <a:pPr lvl="1" eaLnBrk="1" hangingPunct="1">
              <a:spcBef>
                <a:spcPct val="40000"/>
              </a:spcBef>
            </a:pPr>
            <a:r>
              <a:rPr lang="en-US" sz="2400" dirty="0">
                <a:solidFill>
                  <a:srgbClr val="57688F"/>
                </a:solidFill>
                <a:ea typeface="ＭＳ Ｐゴシック" pitchFamily="34" charset="-128"/>
              </a:rPr>
              <a:t>Sunday evening presentation (opening reception)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>
                <a:solidFill>
                  <a:srgbClr val="57688F"/>
                </a:solidFill>
                <a:ea typeface="ＭＳ Ｐゴシック" pitchFamily="34" charset="-128"/>
              </a:rPr>
              <a:t>Key 2013 </a:t>
            </a:r>
            <a:r>
              <a:rPr lang="en-US" sz="2400" dirty="0">
                <a:solidFill>
                  <a:srgbClr val="57688F"/>
                </a:solidFill>
                <a:ea typeface="ＭＳ Ｐゴシック" pitchFamily="34" charset="-128"/>
              </a:rPr>
              <a:t>dates</a:t>
            </a:r>
          </a:p>
          <a:p>
            <a:pPr lvl="2">
              <a:spcBef>
                <a:spcPct val="40000"/>
              </a:spcBef>
            </a:pPr>
            <a:r>
              <a:rPr lang="en-US" dirty="0">
                <a:ea typeface="ＭＳ Ｐゴシック" pitchFamily="34" charset="-128"/>
              </a:rPr>
              <a:t>January 31: Close of Nominations</a:t>
            </a:r>
          </a:p>
          <a:p>
            <a:pPr lvl="2">
              <a:spcBef>
                <a:spcPct val="40000"/>
              </a:spcBef>
            </a:pPr>
            <a:r>
              <a:rPr lang="en-US" dirty="0">
                <a:ea typeface="ＭＳ Ｐゴシック" pitchFamily="34" charset="-128"/>
              </a:rPr>
              <a:t>February 4-14: Kaufman Selection Committee Decision</a:t>
            </a:r>
          </a:p>
          <a:p>
            <a:pPr lvl="2">
              <a:spcBef>
                <a:spcPct val="40000"/>
              </a:spcBef>
            </a:pPr>
            <a:r>
              <a:rPr lang="en-US" dirty="0">
                <a:ea typeface="ＭＳ Ｐゴシック" pitchFamily="34" charset="-128"/>
              </a:rPr>
              <a:t>Feb 15: EDAC and CEDA Boards review decision</a:t>
            </a:r>
          </a:p>
          <a:p>
            <a:pPr lvl="2">
              <a:spcBef>
                <a:spcPct val="40000"/>
              </a:spcBef>
            </a:pPr>
            <a:r>
              <a:rPr lang="en-US" dirty="0">
                <a:ea typeface="ＭＳ Ｐゴシック" pitchFamily="34" charset="-128"/>
              </a:rPr>
              <a:t>April 2: 19</a:t>
            </a:r>
            <a:r>
              <a:rPr lang="en-US" baseline="30000" dirty="0">
                <a:ea typeface="ＭＳ Ｐゴシック" pitchFamily="34" charset="-128"/>
              </a:rPr>
              <a:t>th</a:t>
            </a:r>
            <a:r>
              <a:rPr lang="en-US" dirty="0">
                <a:ea typeface="ＭＳ Ｐゴシック" pitchFamily="34" charset="-128"/>
              </a:rPr>
              <a:t> Kaufman Award Recipient Announcement</a:t>
            </a:r>
          </a:p>
          <a:p>
            <a:pPr lvl="2">
              <a:spcBef>
                <a:spcPct val="40000"/>
              </a:spcBef>
            </a:pPr>
            <a:r>
              <a:rPr lang="en-US" dirty="0">
                <a:ea typeface="ＭＳ Ｐゴシック" pitchFamily="34" charset="-128"/>
              </a:rPr>
              <a:t>June 2: Kaufman Award Presentation at DAC</a:t>
            </a:r>
          </a:p>
          <a:p>
            <a:pPr marL="190500" lvl="1" indent="0" eaLnBrk="1" hangingPunct="1">
              <a:spcBef>
                <a:spcPct val="40000"/>
              </a:spcBef>
              <a:buNone/>
            </a:pPr>
            <a:endParaRPr lang="en-US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988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34" charset="-128"/>
              </a:rPr>
              <a:t>Update 2012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indent="-395288" eaLnBrk="1" hangingPunct="1">
              <a:spcBef>
                <a:spcPct val="40000"/>
              </a:spcBef>
            </a:pPr>
            <a:r>
              <a:rPr lang="en-US" sz="2800" dirty="0">
                <a:ea typeface="ＭＳ Ｐゴシック" pitchFamily="34" charset="-128"/>
              </a:rPr>
              <a:t>Pederson Award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>
                <a:solidFill>
                  <a:srgbClr val="57688F"/>
                </a:solidFill>
                <a:ea typeface="ＭＳ Ｐゴシック" pitchFamily="34" charset="-128"/>
              </a:rPr>
              <a:t>Endowment covers the cost ($2K) from 2011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dirty="0">
                <a:solidFill>
                  <a:srgbClr val="57688F"/>
                </a:solidFill>
              </a:rPr>
              <a:t>2012 award: 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z="2400" dirty="0"/>
              <a:t>Umit </a:t>
            </a:r>
            <a:r>
              <a:rPr lang="en-US" sz="2400" dirty="0" err="1"/>
              <a:t>Ogras</a:t>
            </a:r>
            <a:r>
              <a:rPr lang="en-US" sz="2400" dirty="0"/>
              <a:t>, Paul </a:t>
            </a:r>
            <a:r>
              <a:rPr lang="en-US" sz="2400" dirty="0" err="1"/>
              <a:t>Bogdan</a:t>
            </a:r>
            <a:r>
              <a:rPr lang="en-US" sz="2400" dirty="0"/>
              <a:t>, and Radu Marculescu for “An Analytical Approach for Network-on-Chip Performance Analysis,” IEEE Transactions on Computer-Aided Design of Integrated Circuits and Systems, </a:t>
            </a:r>
            <a:r>
              <a:rPr lang="en-US" sz="2400" dirty="0" err="1"/>
              <a:t>Vol</a:t>
            </a:r>
            <a:r>
              <a:rPr lang="en-US" sz="2400" dirty="0"/>
              <a:t>, 29, No. 12, pp</a:t>
            </a:r>
            <a:r>
              <a:rPr lang="en-US" sz="2400"/>
              <a:t>. 2001-2013, </a:t>
            </a:r>
            <a:r>
              <a:rPr lang="en-US" sz="2400" dirty="0"/>
              <a:t>December 2010. </a:t>
            </a:r>
            <a:endParaRPr lang="en-US" b="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3687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Update 2012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34" charset="-128"/>
              </a:rPr>
              <a:t>Newton Technical Impact Award in Electronic Design Automation</a:t>
            </a:r>
          </a:p>
          <a:p>
            <a:pPr lvl="1"/>
            <a:r>
              <a:rPr lang="en-US" sz="2400" dirty="0">
                <a:solidFill>
                  <a:srgbClr val="57688F"/>
                </a:solidFill>
              </a:rPr>
              <a:t>Award Citation: For advancing the theory and implementation of model order reduction for efficient circuit analysis via dominant pole/zero methods</a:t>
            </a:r>
          </a:p>
          <a:p>
            <a:pPr lvl="1"/>
            <a:r>
              <a:rPr lang="en-US" sz="2400" dirty="0">
                <a:solidFill>
                  <a:srgbClr val="57688F"/>
                </a:solidFill>
              </a:rPr>
              <a:t>Title: PRIMA: Passive Reduced-Order Interconnect </a:t>
            </a:r>
            <a:r>
              <a:rPr lang="en-US" sz="2400" dirty="0" err="1">
                <a:solidFill>
                  <a:srgbClr val="57688F"/>
                </a:solidFill>
              </a:rPr>
              <a:t>Macromodeling</a:t>
            </a:r>
            <a:r>
              <a:rPr lang="en-US" sz="2400" dirty="0">
                <a:solidFill>
                  <a:srgbClr val="57688F"/>
                </a:solidFill>
              </a:rPr>
              <a:t> Algorithm," IEEE Transactions on Computer-Aided Design of Integrated Circuits and Systems, Vol. 17, No. 8, </a:t>
            </a:r>
            <a:r>
              <a:rPr lang="en-US" sz="2400" dirty="0" err="1">
                <a:solidFill>
                  <a:srgbClr val="57688F"/>
                </a:solidFill>
              </a:rPr>
              <a:t>pp</a:t>
            </a:r>
            <a:r>
              <a:rPr lang="en-US" sz="2400" dirty="0">
                <a:solidFill>
                  <a:srgbClr val="57688F"/>
                </a:solidFill>
              </a:rPr>
              <a:t> 645-654, August 1998</a:t>
            </a:r>
          </a:p>
          <a:p>
            <a:pPr lvl="1"/>
            <a:r>
              <a:rPr lang="en-US" sz="2400" dirty="0">
                <a:solidFill>
                  <a:srgbClr val="57688F"/>
                </a:solidFill>
              </a:rPr>
              <a:t>Recipients: </a:t>
            </a:r>
            <a:r>
              <a:rPr lang="en-US" sz="2400" dirty="0" err="1">
                <a:solidFill>
                  <a:srgbClr val="57688F"/>
                </a:solidFill>
              </a:rPr>
              <a:t>Altan</a:t>
            </a:r>
            <a:r>
              <a:rPr lang="en-US" sz="2400" dirty="0">
                <a:solidFill>
                  <a:srgbClr val="57688F"/>
                </a:solidFill>
              </a:rPr>
              <a:t> </a:t>
            </a:r>
            <a:r>
              <a:rPr lang="en-US" sz="2400" dirty="0" err="1">
                <a:solidFill>
                  <a:srgbClr val="57688F"/>
                </a:solidFill>
              </a:rPr>
              <a:t>Odabasioglu</a:t>
            </a:r>
            <a:r>
              <a:rPr lang="en-US" sz="2400" dirty="0">
                <a:solidFill>
                  <a:srgbClr val="57688F"/>
                </a:solidFill>
              </a:rPr>
              <a:t>, Mustafa </a:t>
            </a:r>
            <a:r>
              <a:rPr lang="en-US" sz="2400" dirty="0" err="1">
                <a:solidFill>
                  <a:srgbClr val="57688F"/>
                </a:solidFill>
              </a:rPr>
              <a:t>Celik</a:t>
            </a:r>
            <a:r>
              <a:rPr lang="en-US" sz="2400" dirty="0">
                <a:solidFill>
                  <a:srgbClr val="57688F"/>
                </a:solidFill>
              </a:rPr>
              <a:t>, and Larry Pileggi</a:t>
            </a:r>
          </a:p>
        </p:txBody>
      </p:sp>
    </p:spTree>
    <p:extLst>
      <p:ext uri="{BB962C8B-B14F-4D97-AF65-F5344CB8AC3E}">
        <p14:creationId xmlns:p14="http://schemas.microsoft.com/office/powerpoint/2010/main" val="326864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740</Words>
  <Application>Microsoft Office PowerPoint</Application>
  <PresentationFormat>Widescreen</PresentationFormat>
  <Paragraphs>149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Times New Roman</vt:lpstr>
      <vt:lpstr>Verdana</vt:lpstr>
      <vt:lpstr>Wingdings</vt:lpstr>
      <vt:lpstr>Office Theme</vt:lpstr>
      <vt:lpstr>SRC</vt:lpstr>
      <vt:lpstr>1_Blue Pearl DeLuxe</vt:lpstr>
      <vt:lpstr>David Yeh</vt:lpstr>
      <vt:lpstr>Awards Committee Members </vt:lpstr>
      <vt:lpstr>CEDA Fellow Committee</vt:lpstr>
      <vt:lpstr>Existing CEDA Awards</vt:lpstr>
      <vt:lpstr>Existing CEDA Awards, Continued</vt:lpstr>
      <vt:lpstr> Funding</vt:lpstr>
      <vt:lpstr>Update 2012</vt:lpstr>
      <vt:lpstr>Update 2012</vt:lpstr>
      <vt:lpstr>Update 2012</vt:lpstr>
      <vt:lpstr>Update 2012</vt:lpstr>
      <vt:lpstr>Outstanding Service Contribution</vt:lpstr>
      <vt:lpstr>McCalla Award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38</cp:revision>
  <dcterms:created xsi:type="dcterms:W3CDTF">2022-06-09T15:14:19Z</dcterms:created>
  <dcterms:modified xsi:type="dcterms:W3CDTF">2022-06-09T18:19:51Z</dcterms:modified>
</cp:coreProperties>
</file>