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682" r:id="rId4"/>
  </p:sldMasterIdLst>
  <p:notesMasterIdLst>
    <p:notesMasterId r:id="rId34"/>
  </p:notesMasterIdLst>
  <p:sldIdLst>
    <p:sldId id="295" r:id="rId5"/>
    <p:sldId id="365" r:id="rId6"/>
    <p:sldId id="366" r:id="rId7"/>
    <p:sldId id="367" r:id="rId8"/>
    <p:sldId id="393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94" r:id="rId28"/>
    <p:sldId id="388" r:id="rId29"/>
    <p:sldId id="389" r:id="rId30"/>
    <p:sldId id="390" r:id="rId31"/>
    <p:sldId id="391" r:id="rId32"/>
    <p:sldId id="39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00">
                <a:latin typeface="Calibri" pitchFamily="34" charset="0"/>
                <a:cs typeface="Calibri" pitchFamily="34" charset="0"/>
              </a:defRPr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Industry Participation</a:t>
            </a:r>
          </a:p>
        </c:rich>
      </c:tx>
      <c:layout>
        <c:manualLayout>
          <c:xMode val="edge"/>
          <c:yMode val="edge"/>
          <c:x val="0.16862671122961601"/>
          <c:y val="0.152134258173034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53735"/>
              </a:solidFill>
            </c:spPr>
            <c:extLst>
              <c:ext xmlns:c16="http://schemas.microsoft.com/office/drawing/2014/chart" uri="{C3380CC4-5D6E-409C-BE32-E72D297353CC}">
                <c16:uniqueId val="{00000001-2004-4D8B-A0CB-D3A64D7ED90C}"/>
              </c:ext>
            </c:extLst>
          </c:dPt>
          <c:dPt>
            <c:idx val="1"/>
            <c:bubble3D val="0"/>
            <c:explosion val="1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2004-4D8B-A0CB-D3A64D7ED90C}"/>
              </c:ext>
            </c:extLst>
          </c:dPt>
          <c:dLbls>
            <c:dLbl>
              <c:idx val="0"/>
              <c:layout>
                <c:manualLayout>
                  <c:x val="-9.09223187473365E-2"/>
                  <c:y val="-0.175262548288066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04-4D8B-A0CB-D3A64D7ED90C}"/>
                </c:ext>
              </c:extLst>
            </c:dLbl>
            <c:dLbl>
              <c:idx val="1"/>
              <c:layout>
                <c:manualLayout>
                  <c:x val="7.48433430236147E-2"/>
                  <c:y val="0.12520488349729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04-4D8B-A0CB-D3A64D7ED9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2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Non-Industry</c:v>
                </c:pt>
                <c:pt idx="1">
                  <c:v>Industry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04-4D8B-A0CB-D3A64D7ED90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022589529853295"/>
          <c:y val="0.44356946707158701"/>
          <c:w val="0.26758408016393198"/>
          <c:h val="0.26581155344650398"/>
        </c:manualLayout>
      </c:layout>
      <c:overlay val="0"/>
      <c:txPr>
        <a:bodyPr/>
        <a:lstStyle/>
        <a:p>
          <a:pPr>
            <a:defRPr sz="1600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FF99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409</c:v>
                </c:pt>
                <c:pt idx="1">
                  <c:v>478</c:v>
                </c:pt>
                <c:pt idx="2">
                  <c:v>474</c:v>
                </c:pt>
                <c:pt idx="3">
                  <c:v>484</c:v>
                </c:pt>
                <c:pt idx="4">
                  <c:v>460</c:v>
                </c:pt>
                <c:pt idx="5">
                  <c:v>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8C-4EB0-923B-BF90DA8E84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107</c:v>
                </c:pt>
                <c:pt idx="1">
                  <c:v>149</c:v>
                </c:pt>
                <c:pt idx="2">
                  <c:v>132</c:v>
                </c:pt>
                <c:pt idx="3">
                  <c:v>93</c:v>
                </c:pt>
                <c:pt idx="4">
                  <c:v>125</c:v>
                </c:pt>
                <c:pt idx="5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8C-4EB0-923B-BF90DA8E84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</c:v>
                </c:pt>
              </c:strCache>
            </c:strRef>
          </c:tx>
          <c:spPr>
            <a:solidFill>
              <a:srgbClr val="99FF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115</c:v>
                </c:pt>
                <c:pt idx="1">
                  <c:v>134</c:v>
                </c:pt>
                <c:pt idx="2">
                  <c:v>114</c:v>
                </c:pt>
                <c:pt idx="3">
                  <c:v>113</c:v>
                </c:pt>
                <c:pt idx="4">
                  <c:v>92</c:v>
                </c:pt>
                <c:pt idx="5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8C-4EB0-923B-BF90DA8E847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93</c:v>
                </c:pt>
                <c:pt idx="1">
                  <c:v>94</c:v>
                </c:pt>
                <c:pt idx="2">
                  <c:v>91</c:v>
                </c:pt>
                <c:pt idx="3">
                  <c:v>79</c:v>
                </c:pt>
                <c:pt idx="4">
                  <c:v>108</c:v>
                </c:pt>
                <c:pt idx="5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8C-4EB0-923B-BF90DA8E8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952960"/>
        <c:axId val="38954496"/>
        <c:axId val="0"/>
      </c:bar3DChart>
      <c:catAx>
        <c:axId val="3895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954496"/>
        <c:crosses val="autoZero"/>
        <c:auto val="1"/>
        <c:lblAlgn val="ctr"/>
        <c:lblOffset val="100"/>
        <c:noMultiLvlLbl val="0"/>
      </c:catAx>
      <c:valAx>
        <c:axId val="38954496"/>
        <c:scaling>
          <c:orientation val="minMax"/>
          <c:max val="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952960"/>
        <c:crosses val="autoZero"/>
        <c:crossBetween val="between"/>
        <c:majorUnit val="2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Submissions</c:v>
                </c:pt>
              </c:strCache>
            </c:strRef>
          </c:tx>
          <c:spPr>
            <a:solidFill>
              <a:srgbClr val="FF9999"/>
            </a:solidFill>
          </c:spPr>
          <c:invertIfNegative val="0"/>
          <c:dPt>
            <c:idx val="15"/>
            <c:invertIfNegative val="0"/>
            <c:bubble3D val="0"/>
            <c:spPr>
              <a:solidFill>
                <a:srgbClr val="6699FF"/>
              </a:solidFill>
            </c:spPr>
            <c:extLst>
              <c:ext xmlns:c16="http://schemas.microsoft.com/office/drawing/2014/chart" uri="{C3380CC4-5D6E-409C-BE32-E72D297353CC}">
                <c16:uniqueId val="{00000001-FC8E-43D5-A0ED-A4F1B1E01BB1}"/>
              </c:ext>
            </c:extLst>
          </c:dPt>
          <c:dPt>
            <c:idx val="16"/>
            <c:invertIfNegative val="0"/>
            <c:bubble3D val="0"/>
            <c:spPr>
              <a:solidFill>
                <a:srgbClr val="6699FF"/>
              </a:solidFill>
            </c:spPr>
            <c:extLst>
              <c:ext xmlns:c16="http://schemas.microsoft.com/office/drawing/2014/chart" uri="{C3380CC4-5D6E-409C-BE32-E72D297353CC}">
                <c16:uniqueId val="{00000003-FC8E-43D5-A0ED-A4F1B1E01BB1}"/>
              </c:ext>
            </c:extLst>
          </c:dPt>
          <c:dPt>
            <c:idx val="17"/>
            <c:invertIfNegative val="0"/>
            <c:bubble3D val="0"/>
            <c:spPr>
              <a:solidFill>
                <a:srgbClr val="6699FF"/>
              </a:solidFill>
            </c:spPr>
            <c:extLst>
              <c:ext xmlns:c16="http://schemas.microsoft.com/office/drawing/2014/chart" uri="{C3380CC4-5D6E-409C-BE32-E72D297353CC}">
                <c16:uniqueId val="{00000005-FC8E-43D5-A0ED-A4F1B1E01BB1}"/>
              </c:ext>
            </c:extLst>
          </c:dPt>
          <c:dPt>
            <c:idx val="18"/>
            <c:invertIfNegative val="0"/>
            <c:bubble3D val="0"/>
            <c:spPr>
              <a:solidFill>
                <a:srgbClr val="6699FF"/>
              </a:solidFill>
            </c:spPr>
            <c:extLst>
              <c:ext xmlns:c16="http://schemas.microsoft.com/office/drawing/2014/chart" uri="{C3380CC4-5D6E-409C-BE32-E72D297353CC}">
                <c16:uniqueId val="{00000007-FC8E-43D5-A0ED-A4F1B1E01BB1}"/>
              </c:ext>
            </c:extLst>
          </c:dPt>
          <c:dPt>
            <c:idx val="19"/>
            <c:invertIfNegative val="0"/>
            <c:bubble3D val="0"/>
            <c:spPr>
              <a:solidFill>
                <a:srgbClr val="6699FF"/>
              </a:solidFill>
            </c:spPr>
            <c:extLst>
              <c:ext xmlns:c16="http://schemas.microsoft.com/office/drawing/2014/chart" uri="{C3380CC4-5D6E-409C-BE32-E72D297353CC}">
                <c16:uniqueId val="{00000009-FC8E-43D5-A0ED-A4F1B1E01BB1}"/>
              </c:ext>
            </c:extLst>
          </c:dPt>
          <c:dPt>
            <c:idx val="20"/>
            <c:invertIfNegative val="0"/>
            <c:bubble3D val="0"/>
            <c:spPr>
              <a:solidFill>
                <a:srgbClr val="6699FF"/>
              </a:solidFill>
            </c:spPr>
            <c:extLst>
              <c:ext xmlns:c16="http://schemas.microsoft.com/office/drawing/2014/chart" uri="{C3380CC4-5D6E-409C-BE32-E72D297353CC}">
                <c16:uniqueId val="{0000000B-FC8E-43D5-A0ED-A4F1B1E01BB1}"/>
              </c:ext>
            </c:extLst>
          </c:dPt>
          <c:dPt>
            <c:idx val="21"/>
            <c:invertIfNegative val="0"/>
            <c:bubble3D val="0"/>
            <c:spPr>
              <a:solidFill>
                <a:srgbClr val="6699FF"/>
              </a:solidFill>
            </c:spPr>
            <c:extLst>
              <c:ext xmlns:c16="http://schemas.microsoft.com/office/drawing/2014/chart" uri="{C3380CC4-5D6E-409C-BE32-E72D297353CC}">
                <c16:uniqueId val="{0000000D-FC8E-43D5-A0ED-A4F1B1E01BB1}"/>
              </c:ext>
            </c:extLst>
          </c:dPt>
          <c:dPt>
            <c:idx val="2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F-FC8E-43D5-A0ED-A4F1B1E01BB1}"/>
              </c:ext>
            </c:extLst>
          </c:dPt>
          <c:dPt>
            <c:idx val="2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11-FC8E-43D5-A0ED-A4F1B1E01BB1}"/>
              </c:ext>
            </c:extLst>
          </c:dPt>
          <c:dPt>
            <c:idx val="24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13-FC8E-43D5-A0ED-A4F1B1E01BB1}"/>
              </c:ext>
            </c:extLst>
          </c:dPt>
          <c:dPt>
            <c:idx val="25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15-FC8E-43D5-A0ED-A4F1B1E01BB1}"/>
              </c:ext>
            </c:extLst>
          </c:dPt>
          <c:dPt>
            <c:idx val="26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17-FC8E-43D5-A0ED-A4F1B1E01BB1}"/>
              </c:ext>
            </c:extLst>
          </c:dPt>
          <c:dPt>
            <c:idx val="27"/>
            <c:invertIfNegative val="0"/>
            <c:bubble3D val="0"/>
            <c:spPr>
              <a:solidFill>
                <a:srgbClr val="FF9933"/>
              </a:solidFill>
            </c:spPr>
            <c:extLst>
              <c:ext xmlns:c16="http://schemas.microsoft.com/office/drawing/2014/chart" uri="{C3380CC4-5D6E-409C-BE32-E72D297353CC}">
                <c16:uniqueId val="{00000019-FC8E-43D5-A0ED-A4F1B1E01BB1}"/>
              </c:ext>
            </c:extLst>
          </c:dPt>
          <c:dPt>
            <c:idx val="28"/>
            <c:invertIfNegative val="0"/>
            <c:bubble3D val="0"/>
            <c:spPr>
              <a:solidFill>
                <a:srgbClr val="FF9933"/>
              </a:solidFill>
            </c:spPr>
            <c:extLst>
              <c:ext xmlns:c16="http://schemas.microsoft.com/office/drawing/2014/chart" uri="{C3380CC4-5D6E-409C-BE32-E72D297353CC}">
                <c16:uniqueId val="{0000001B-FC8E-43D5-A0ED-A4F1B1E01BB1}"/>
              </c:ext>
            </c:extLst>
          </c:dPt>
          <c:dPt>
            <c:idx val="29"/>
            <c:invertIfNegative val="0"/>
            <c:bubble3D val="0"/>
            <c:spPr>
              <a:solidFill>
                <a:srgbClr val="FF9933"/>
              </a:solidFill>
            </c:spPr>
            <c:extLst>
              <c:ext xmlns:c16="http://schemas.microsoft.com/office/drawing/2014/chart" uri="{C3380CC4-5D6E-409C-BE32-E72D297353CC}">
                <c16:uniqueId val="{0000001D-FC8E-43D5-A0ED-A4F1B1E01BB1}"/>
              </c:ext>
            </c:extLst>
          </c:dPt>
          <c:dPt>
            <c:idx val="30"/>
            <c:invertIfNegative val="0"/>
            <c:bubble3D val="0"/>
            <c:spPr>
              <a:solidFill>
                <a:srgbClr val="FF9933"/>
              </a:solidFill>
            </c:spPr>
            <c:extLst>
              <c:ext xmlns:c16="http://schemas.microsoft.com/office/drawing/2014/chart" uri="{C3380CC4-5D6E-409C-BE32-E72D297353CC}">
                <c16:uniqueId val="{0000001F-FC8E-43D5-A0ED-A4F1B1E01BB1}"/>
              </c:ext>
            </c:extLst>
          </c:dPt>
          <c:dPt>
            <c:idx val="31"/>
            <c:invertIfNegative val="0"/>
            <c:bubble3D val="0"/>
            <c:spPr>
              <a:solidFill>
                <a:srgbClr val="FF9933"/>
              </a:solidFill>
            </c:spPr>
            <c:extLst>
              <c:ext xmlns:c16="http://schemas.microsoft.com/office/drawing/2014/chart" uri="{C3380CC4-5D6E-409C-BE32-E72D297353CC}">
                <c16:uniqueId val="{00000021-FC8E-43D5-A0ED-A4F1B1E01B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Sheet1!$A$2:$A$33</c:f>
              <c:strCache>
                <c:ptCount val="32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D6</c:v>
                </c:pt>
                <c:pt idx="6">
                  <c:v>D7</c:v>
                </c:pt>
                <c:pt idx="7">
                  <c:v>D8</c:v>
                </c:pt>
                <c:pt idx="8">
                  <c:v>D9</c:v>
                </c:pt>
                <c:pt idx="9">
                  <c:v>D10</c:v>
                </c:pt>
                <c:pt idx="10">
                  <c:v>D11</c:v>
                </c:pt>
                <c:pt idx="11">
                  <c:v>D12</c:v>
                </c:pt>
                <c:pt idx="12">
                  <c:v>D13</c:v>
                </c:pt>
                <c:pt idx="13">
                  <c:v>D14</c:v>
                </c:pt>
                <c:pt idx="14">
                  <c:v>D15</c:v>
                </c:pt>
                <c:pt idx="15">
                  <c:v>A1</c:v>
                </c:pt>
                <c:pt idx="16">
                  <c:v>A2</c:v>
                </c:pt>
                <c:pt idx="17">
                  <c:v>A3</c:v>
                </c:pt>
                <c:pt idx="18">
                  <c:v>A4</c:v>
                </c:pt>
                <c:pt idx="19">
                  <c:v>A5</c:v>
                </c:pt>
                <c:pt idx="20">
                  <c:v>A6</c:v>
                </c:pt>
                <c:pt idx="21">
                  <c:v>A7</c:v>
                </c:pt>
                <c:pt idx="22">
                  <c:v>T1</c:v>
                </c:pt>
                <c:pt idx="23">
                  <c:v>T2</c:v>
                </c:pt>
                <c:pt idx="24">
                  <c:v>T3</c:v>
                </c:pt>
                <c:pt idx="25">
                  <c:v>T4</c:v>
                </c:pt>
                <c:pt idx="26">
                  <c:v>T5</c:v>
                </c:pt>
                <c:pt idx="27">
                  <c:v>E1</c:v>
                </c:pt>
                <c:pt idx="28">
                  <c:v>E2</c:v>
                </c:pt>
                <c:pt idx="29">
                  <c:v>E3</c:v>
                </c:pt>
                <c:pt idx="30">
                  <c:v>E4</c:v>
                </c:pt>
                <c:pt idx="31">
                  <c:v>E5</c:v>
                </c:pt>
              </c:strCache>
            </c:strRef>
          </c:cat>
          <c:val>
            <c:numRef>
              <c:f>Sheet1!$B$2:$B$34</c:f>
              <c:numCache>
                <c:formatCode>General</c:formatCode>
                <c:ptCount val="33"/>
                <c:pt idx="0">
                  <c:v>35</c:v>
                </c:pt>
                <c:pt idx="1">
                  <c:v>31</c:v>
                </c:pt>
                <c:pt idx="2">
                  <c:v>53</c:v>
                </c:pt>
                <c:pt idx="3">
                  <c:v>40</c:v>
                </c:pt>
                <c:pt idx="4">
                  <c:v>30</c:v>
                </c:pt>
                <c:pt idx="5">
                  <c:v>53</c:v>
                </c:pt>
                <c:pt idx="6">
                  <c:v>32</c:v>
                </c:pt>
                <c:pt idx="7">
                  <c:v>61</c:v>
                </c:pt>
                <c:pt idx="8">
                  <c:v>70</c:v>
                </c:pt>
                <c:pt idx="9">
                  <c:v>22</c:v>
                </c:pt>
                <c:pt idx="10">
                  <c:v>22</c:v>
                </c:pt>
                <c:pt idx="11">
                  <c:v>20</c:v>
                </c:pt>
                <c:pt idx="12">
                  <c:v>30</c:v>
                </c:pt>
                <c:pt idx="13">
                  <c:v>20</c:v>
                </c:pt>
                <c:pt idx="14">
                  <c:v>13</c:v>
                </c:pt>
                <c:pt idx="15">
                  <c:v>10</c:v>
                </c:pt>
                <c:pt idx="16">
                  <c:v>19</c:v>
                </c:pt>
                <c:pt idx="17">
                  <c:v>9</c:v>
                </c:pt>
                <c:pt idx="18">
                  <c:v>7</c:v>
                </c:pt>
                <c:pt idx="19">
                  <c:v>34</c:v>
                </c:pt>
                <c:pt idx="20">
                  <c:v>27</c:v>
                </c:pt>
                <c:pt idx="21">
                  <c:v>9</c:v>
                </c:pt>
                <c:pt idx="22">
                  <c:v>22</c:v>
                </c:pt>
                <c:pt idx="23">
                  <c:v>13</c:v>
                </c:pt>
                <c:pt idx="24">
                  <c:v>11</c:v>
                </c:pt>
                <c:pt idx="25">
                  <c:v>9</c:v>
                </c:pt>
                <c:pt idx="26">
                  <c:v>33</c:v>
                </c:pt>
                <c:pt idx="27">
                  <c:v>43</c:v>
                </c:pt>
                <c:pt idx="28">
                  <c:v>11</c:v>
                </c:pt>
                <c:pt idx="29">
                  <c:v>14</c:v>
                </c:pt>
                <c:pt idx="30">
                  <c:v>16</c:v>
                </c:pt>
                <c:pt idx="3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FC8E-43D5-A0ED-A4F1B1E01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006208"/>
        <c:axId val="39007744"/>
        <c:axId val="0"/>
      </c:bar3DChart>
      <c:catAx>
        <c:axId val="39006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39007744"/>
        <c:crosses val="autoZero"/>
        <c:auto val="1"/>
        <c:lblAlgn val="ctr"/>
        <c:lblOffset val="100"/>
        <c:noMultiLvlLbl val="0"/>
      </c:catAx>
      <c:valAx>
        <c:axId val="39007744"/>
        <c:scaling>
          <c:orientation val="minMax"/>
          <c:max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00620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4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Submissions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E647E">
                  <a:lumMod val="40000"/>
                  <a:lumOff val="60000"/>
                </a:srgb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9AF-439D-B7A4-ECB0C88F6027}"/>
              </c:ext>
            </c:extLst>
          </c:dPt>
          <c:dPt>
            <c:idx val="1"/>
            <c:bubble3D val="0"/>
            <c:spPr>
              <a:solidFill>
                <a:srgbClr val="66FF99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9AF-439D-B7A4-ECB0C88F6027}"/>
              </c:ext>
            </c:extLst>
          </c:dPt>
          <c:dPt>
            <c:idx val="2"/>
            <c:bubble3D val="0"/>
            <c:spPr>
              <a:solidFill>
                <a:srgbClr val="FF9933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9AF-439D-B7A4-ECB0C88F6027}"/>
              </c:ext>
            </c:extLst>
          </c:dPt>
          <c:dPt>
            <c:idx val="3"/>
            <c:bubble3D val="0"/>
            <c:spPr>
              <a:solidFill>
                <a:srgbClr val="990033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9AF-439D-B7A4-ECB0C88F602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9AF-439D-B7A4-ECB0C88F6027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Europe</c:v>
                </c:pt>
                <c:pt idx="1">
                  <c:v>North-America</c:v>
                </c:pt>
                <c:pt idx="2">
                  <c:v>Asia</c:v>
                </c:pt>
                <c:pt idx="3">
                  <c:v>Latin-America</c:v>
                </c:pt>
                <c:pt idx="4">
                  <c:v>Africa</c:v>
                </c:pt>
                <c:pt idx="5">
                  <c:v>Oceania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360</c:v>
                </c:pt>
                <c:pt idx="1">
                  <c:v>217</c:v>
                </c:pt>
                <c:pt idx="2">
                  <c:v>203</c:v>
                </c:pt>
                <c:pt idx="3">
                  <c:v>22</c:v>
                </c:pt>
                <c:pt idx="4">
                  <c:v>17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AF-439D-B7A4-ECB0C88F6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B57C6-860C-46AA-9A9F-6BD5EA735C9E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CAA84-DC94-43EE-8A62-4832C6E5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7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29" indent="-29116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658" indent="-23293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522" indent="-23293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386" indent="-23293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249" indent="-232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112" indent="-232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3976" indent="-232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9840" indent="-232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7313B-7BD6-4FFB-BE4E-EF8EB29A8A2D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F0E3E-21D3-31A8-C27E-A993B9CC4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36DB1-F579-4D82-6CD0-4257D770F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68C52-24AE-B080-B671-30C0EF1C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2D4F1-FBF3-FF6B-748E-4EE24A7C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EB8AB-A917-1235-873E-4FEC1804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4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2A08-5789-A157-793A-DD36A0F9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61A81-13B8-706A-B4DB-A47A8F3CA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88FB9-5F7C-02E2-ED6B-C8D979E40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37035-6A67-67A8-94FA-B7C8AB309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297B5-97E8-9219-2BD3-08BCE506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1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C5D34-2A5A-753E-F1DB-5DE57493E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8E232-67A7-1DD3-D547-4672765ED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4E895-A260-84DB-62DC-8096BD07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71E7B-ED8A-A560-AD18-18C84D2A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1C117-E9DA-31DB-DE33-3B60CA61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49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3276600"/>
            <a:ext cx="12192000" cy="0"/>
          </a:xfrm>
          <a:prstGeom prst="line">
            <a:avLst/>
          </a:prstGeom>
          <a:noFill/>
          <a:ln w="38100">
            <a:solidFill>
              <a:srgbClr val="002D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5" name="Picture 8" descr="CEDAlogoColo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1" y="838200"/>
            <a:ext cx="7897284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1" y="3886200"/>
            <a:ext cx="10363200" cy="579438"/>
          </a:xfrm>
        </p:spPr>
        <p:txBody>
          <a:bodyPr wrap="square" anchor="b">
            <a:spAutoFit/>
          </a:bodyPr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1" y="5105401"/>
            <a:ext cx="10363200" cy="519113"/>
          </a:xfrm>
        </p:spPr>
        <p:txBody>
          <a:bodyPr/>
          <a:lstStyle>
            <a:lvl1pPr marL="0" indent="0" algn="ctr">
              <a:buFont typeface="Wingdings" charset="2"/>
              <a:buNone/>
              <a:defRPr>
                <a:solidFill>
                  <a:srgbClr val="6578A2"/>
                </a:solidFill>
              </a:defRPr>
            </a:lvl1pPr>
          </a:lstStyle>
          <a:p>
            <a:r>
              <a:rPr lang="en-US"/>
              <a:t>Subtitle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0962218" y="6435725"/>
            <a:ext cx="1071033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E51837"/>
                </a:solidFill>
                <a:latin typeface="Tahom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08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648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80FE5-F6A4-4408-9D64-7361C7D3C1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29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 sz="3600" b="1" cap="small" baseline="0"/>
            </a:lvl1pPr>
          </a:lstStyle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+mj-lt"/>
                <a:ea typeface="MS PGothic" pitchFamily="34" charset="-128"/>
              </a:rPr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 algn="ctr">
              <a:spcAft>
                <a:spcPts val="1200"/>
              </a:spcAft>
              <a:buNone/>
              <a:def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Click to edit Master title style</a:t>
            </a:r>
          </a:p>
          <a:p>
            <a:pPr lvl="0"/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+mn-lt"/>
              <a:ea typeface="MS PGothic" pitchFamily="34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42220-7FDF-4CE8-8A03-14384AFC49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15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689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689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F5684-82FC-4091-8ED3-85161EC077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69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CE70A-5F06-4FCD-8800-B7B1AFE74A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67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A793C-B2FF-40D2-AA08-30DB1590CFD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37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61BF1-5648-4B97-B973-4482831CC4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69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19144-DA24-4577-B593-7F31D12A1F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9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CA266-4CB5-6127-1729-7721CC5C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208CC-DD98-AB03-62EC-33056E97D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F7765-7766-605D-C228-55E21D0F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8267E-9BAC-1AFE-1BB2-C4B39EB7F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40DE5-B4FE-DF4D-14C9-F19DDBF43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51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08A0A-9EE6-4522-B414-FEFF62E946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64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blackWhite">
          <a:xfrm>
            <a:off x="0" y="0"/>
            <a:ext cx="12192000" cy="1690688"/>
          </a:xfrm>
          <a:prstGeom prst="rect">
            <a:avLst/>
          </a:prstGeom>
          <a:solidFill>
            <a:srgbClr val="0000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pic>
        <p:nvPicPr>
          <p:cNvPr id="5" name="Picture 9" descr="CEDAlogoColo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564033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7253" name="Rectangle 5"/>
          <p:cNvSpPr>
            <a:spLocks noGrp="1" noChangeArrowheads="1"/>
          </p:cNvSpPr>
          <p:nvPr>
            <p:ph type="ctrTitle"/>
          </p:nvPr>
        </p:nvSpPr>
        <p:spPr bwMode="black">
          <a:xfrm>
            <a:off x="520701" y="2493964"/>
            <a:ext cx="10606617" cy="14700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77254" name="Rectangle 6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043364"/>
            <a:ext cx="8534400" cy="998537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-108" charset="2"/>
              <a:buNone/>
              <a:defRPr b="0">
                <a:solidFill>
                  <a:srgbClr val="0000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4800" y="6221413"/>
            <a:ext cx="3862917" cy="3111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rgbClr val="FD1D38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7188200" y="6221413"/>
            <a:ext cx="2159000" cy="3111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3ADFA8-FE0E-4C21-9EF8-A745CA6B4666}" type="datetime1">
              <a:rPr lang="en-US"/>
              <a:pPr>
                <a:defRPr/>
              </a:pPr>
              <a:t>6/9/2022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72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Click </a:t>
            </a:r>
            <a:r>
              <a:rPr lang="it-IT" dirty="0" err="1"/>
              <a:t>toedit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203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76414"/>
            <a:ext cx="5082117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718" y="1776414"/>
            <a:ext cx="5082116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85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4772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058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 err="1"/>
              <a:t>Secondlevel</a:t>
            </a:r>
            <a:endParaRPr lang="it-IT" dirty="0"/>
          </a:p>
          <a:p>
            <a:pPr lvl="2"/>
            <a:r>
              <a:rPr lang="it-IT" dirty="0" err="1"/>
              <a:t>Thirdlevel</a:t>
            </a:r>
            <a:endParaRPr lang="it-IT" dirty="0"/>
          </a:p>
          <a:p>
            <a:pPr lvl="3"/>
            <a:r>
              <a:rPr lang="it-IT" dirty="0" err="1"/>
              <a:t>Fourthlevel</a:t>
            </a:r>
            <a:endParaRPr lang="it-IT" dirty="0"/>
          </a:p>
          <a:p>
            <a:pPr lvl="4"/>
            <a:r>
              <a:rPr lang="it-IT" dirty="0" err="1"/>
              <a:t>Fifthlevel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7058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21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857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135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12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DB287-CA0A-9C18-0937-0EA3B0E54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9E9D9-8C15-9807-CFA1-CCDAE1D6B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7ED7C-28E4-DCF0-8D61-94650BE9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24CE6-C138-A5F6-E598-AB37EF84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0B67F-397E-2521-5AD3-1F606032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04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0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13233" y="871538"/>
            <a:ext cx="2768600" cy="4806950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318" y="871538"/>
            <a:ext cx="8104716" cy="480695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66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608415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457586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62908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76414"/>
            <a:ext cx="5082117" cy="5081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718" y="1776414"/>
            <a:ext cx="5082116" cy="5081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354689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385074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698421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90809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5721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EA10-A724-0304-B0CE-D7E308D34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B3297-39C4-4945-BB20-5D8071A97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D7566-CCEB-5FBB-982D-C1C263346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709DD-121D-CC97-33AE-F82EF8D3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3FAE7-8486-A68A-C51D-13A9B31B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6A687-C1B8-FC8F-01AE-B65E8969A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68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734804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61187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13233" y="0"/>
            <a:ext cx="27686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318" y="0"/>
            <a:ext cx="8104716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464525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29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55714"/>
            <a:ext cx="11084984" cy="454977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7715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DED1B-A878-AD98-663C-9EB670A8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2080E-8813-81A4-F651-15114E90D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9DEEF-4F46-0D06-AEE5-F91E7CD3F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98D04A-B088-6376-CA8D-B8C4E371D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8760D-C36C-9C17-7277-1F125D80E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3CF413-A497-26D9-0277-5D12BF4DB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DE8AA-F5E5-4437-90ED-2461BB55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9D64A2-581A-F4E0-55B3-234EFADF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3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5858-7C59-4F91-924E-4C3D55D04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3AB693-A380-A434-8262-36683396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B277E-3D3E-2815-0205-21D4DCF6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547E5-543D-1D14-196C-EFE91B64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4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C251B-1786-0A7B-2C21-2E4082CB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EDC2E-5B83-B950-46F7-4856A7A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D9BB4-33AF-FC09-7A9B-F6351A04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2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9AECC-6A42-94DA-9BFE-A49375B4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13A5B-C9BB-E37C-97FC-5C5DC6E29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BA259-5AC9-B208-EE0B-9052EE43A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DCB00-866D-7997-C839-FCBF3858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40334-73BE-89B6-2E49-151834CA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905E7-4461-D160-2538-70B72001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842D6-2B26-2DEA-9757-450DEB47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E9EDCE-B96F-BA84-9139-F2472ACB9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5CE-0FDB-42C9-21D7-777C8084B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DAFA7-EB47-E9DD-2728-0AF7CFBFF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71215-885C-2BF8-1805-85D4AA56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0BAED-85E8-CE2A-4B9B-24CEACDFD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5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E4361E-C04D-7D5A-5526-F2219FAA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6894D-FE22-57C8-543F-BC201D1BE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D677F-BABE-7D08-A3A4-9B2CE9672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8803C-1D93-D720-4EA9-B8AC62498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BD7FA-8CDE-4662-A047-BCBBC5747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1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76200"/>
            <a:ext cx="104817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1158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477000"/>
            <a:ext cx="11768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400" b="0">
                <a:solidFill>
                  <a:srgbClr val="002D62"/>
                </a:solidFill>
              </a:defRPr>
            </a:lvl1pPr>
          </a:lstStyle>
          <a:p>
            <a:fld id="{69E833DE-8EDD-4C46-8D59-275092CA30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0" y="990600"/>
            <a:ext cx="12192000" cy="0"/>
          </a:xfrm>
          <a:prstGeom prst="line">
            <a:avLst/>
          </a:prstGeom>
          <a:noFill/>
          <a:ln w="38100">
            <a:solidFill>
              <a:srgbClr val="002D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1030" name="Picture 10" descr="CEDA_Logo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11888"/>
            <a:ext cx="2743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284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Tahom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1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10000"/>
        <a:buFont typeface="Wingdings" pitchFamily="2" charset="2"/>
        <a:buChar char="§"/>
        <a:defRPr sz="2400">
          <a:solidFill>
            <a:srgbClr val="002D62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D7FA7"/>
        </a:buClr>
        <a:buFont typeface="Wingdings" pitchFamily="2" charset="2"/>
        <a:buChar char="§"/>
        <a:defRPr sz="2000">
          <a:solidFill>
            <a:srgbClr val="6D7FA7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>
          <a:solidFill>
            <a:srgbClr val="002D62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D7FA7"/>
        </a:buClr>
        <a:buSzPct val="95000"/>
        <a:buChar char="•"/>
        <a:defRPr>
          <a:solidFill>
            <a:srgbClr val="6D7FA7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2D62"/>
        </a:buClr>
        <a:buSzPct val="80000"/>
        <a:buChar char="•"/>
        <a:defRPr>
          <a:solidFill>
            <a:srgbClr val="002D62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2D62"/>
        </a:buClr>
        <a:buSzPct val="80000"/>
        <a:buChar char="•"/>
        <a:defRPr sz="2000">
          <a:solidFill>
            <a:srgbClr val="002D62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2D62"/>
        </a:buClr>
        <a:buSzPct val="80000"/>
        <a:buChar char="•"/>
        <a:defRPr sz="2000">
          <a:solidFill>
            <a:srgbClr val="002D62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2D62"/>
        </a:buClr>
        <a:buSzPct val="80000"/>
        <a:buChar char="•"/>
        <a:defRPr sz="2000">
          <a:solidFill>
            <a:srgbClr val="002D62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2D62"/>
        </a:buClr>
        <a:buSzPct val="80000"/>
        <a:buChar char="•"/>
        <a:defRPr sz="2000">
          <a:solidFill>
            <a:srgbClr val="002D6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5318" y="871539"/>
            <a:ext cx="1099396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Title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776414"/>
            <a:ext cx="10367433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6231" name="Rectangle 7"/>
          <p:cNvSpPr>
            <a:spLocks noChangeArrowheads="1"/>
          </p:cNvSpPr>
          <p:nvPr/>
        </p:nvSpPr>
        <p:spPr bwMode="black">
          <a:xfrm>
            <a:off x="7632701" y="6499226"/>
            <a:ext cx="440901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000" b="0">
                <a:solidFill>
                  <a:srgbClr val="FFFFFF"/>
                </a:solidFill>
              </a:rPr>
              <a:t>© 2006 IBM Corporation</a:t>
            </a:r>
          </a:p>
        </p:txBody>
      </p:sp>
      <p:sp>
        <p:nvSpPr>
          <p:cNvPr id="1076237" name="Line 13"/>
          <p:cNvSpPr>
            <a:spLocks noChangeShapeType="1"/>
          </p:cNvSpPr>
          <p:nvPr/>
        </p:nvSpPr>
        <p:spPr bwMode="black">
          <a:xfrm>
            <a:off x="1320800" y="6480175"/>
            <a:ext cx="0" cy="1920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pitchFamily="-108" charset="0"/>
              <a:cs typeface="+mn-cs"/>
            </a:endParaRPr>
          </a:p>
        </p:txBody>
      </p:sp>
      <p:sp>
        <p:nvSpPr>
          <p:cNvPr id="1076238" name="Rectangle 14"/>
          <p:cNvSpPr>
            <a:spLocks noChangeArrowheads="1"/>
          </p:cNvSpPr>
          <p:nvPr userDrawn="1"/>
        </p:nvSpPr>
        <p:spPr bwMode="blackWhite">
          <a:xfrm>
            <a:off x="0" y="0"/>
            <a:ext cx="12192000" cy="433388"/>
          </a:xfrm>
          <a:prstGeom prst="rect">
            <a:avLst/>
          </a:prstGeom>
          <a:solidFill>
            <a:srgbClr val="0000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pic>
        <p:nvPicPr>
          <p:cNvPr id="1031" name="Picture 8" descr="CEDAlogoColor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958917" y="0"/>
            <a:ext cx="223308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855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228600" indent="-228600" algn="l" rtl="0" eaLnBrk="0" fontAlgn="base" hangingPunct="0">
        <a:spcBef>
          <a:spcPct val="35000"/>
        </a:spcBef>
        <a:spcAft>
          <a:spcPct val="15000"/>
        </a:spcAft>
        <a:buClr>
          <a:schemeClr val="accent2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7013" algn="l" rtl="0" eaLnBrk="0" fontAlgn="base" hangingPunct="0">
        <a:spcBef>
          <a:spcPct val="25000"/>
        </a:spcBef>
        <a:spcAft>
          <a:spcPct val="15000"/>
        </a:spcAft>
        <a:buClr>
          <a:schemeClr val="accent2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238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91281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-108" charset="0"/>
        <a:buChar char="&gt;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-108" charset="0"/>
        <a:buChar char="&gt;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-108" charset="0"/>
        <a:buChar char="&gt;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-108" charset="0"/>
        <a:buChar char="&gt;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5318" y="1"/>
            <a:ext cx="10993967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776414"/>
            <a:ext cx="10367433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  <a:p>
            <a:pPr lvl="4"/>
            <a:r>
              <a:rPr lang="en-US">
                <a:sym typeface="Arial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207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889FB"/>
          </a:solidFill>
          <a:latin typeface="+mj-lt"/>
          <a:ea typeface="+mj-ea"/>
          <a:cs typeface="+mj-cs"/>
          <a:sym typeface="Arial Bold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889FB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889FB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889FB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889FB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889FB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889FB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889FB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889FB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228600" indent="-228600" algn="l" rtl="0" fontAlgn="base">
        <a:spcBef>
          <a:spcPts val="1000"/>
        </a:spcBef>
        <a:spcAft>
          <a:spcPct val="0"/>
        </a:spcAft>
        <a:buClr>
          <a:srgbClr val="2DB6B3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 Bold" charset="0"/>
        </a:defRPr>
      </a:lvl1pPr>
      <a:lvl2pPr marL="419100" indent="-228600" algn="l" rtl="0" fontAlgn="base">
        <a:spcBef>
          <a:spcPts val="700"/>
        </a:spcBef>
        <a:spcAft>
          <a:spcPct val="0"/>
        </a:spcAft>
        <a:buClr>
          <a:srgbClr val="2DB6B3"/>
        </a:buClr>
        <a:buSzPct val="100000"/>
        <a:buFont typeface="Arial" pitchFamily="34" charset="0"/>
        <a:buChar char="–"/>
        <a:defRPr sz="22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Arial" pitchFamily="34" charset="0"/>
        </a:defRPr>
      </a:lvl2pPr>
      <a:lvl3pPr marL="644525" indent="-225425" algn="l" rtl="0" fontAlgn="base">
        <a:spcBef>
          <a:spcPts val="500"/>
        </a:spcBef>
        <a:spcAft>
          <a:spcPct val="0"/>
        </a:spcAft>
        <a:buClr>
          <a:srgbClr val="2DB6B3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Arial" pitchFamily="34" charset="0"/>
        </a:defRPr>
      </a:lvl3pPr>
      <a:lvl4pPr marL="874713" indent="-228600" algn="l" rtl="0" fontAlgn="base">
        <a:spcBef>
          <a:spcPts val="500"/>
        </a:spcBef>
        <a:spcAft>
          <a:spcPct val="0"/>
        </a:spcAft>
        <a:buClr>
          <a:srgbClr val="2DB6B3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Arial" pitchFamily="34" charset="0"/>
        </a:defRPr>
      </a:lvl4pPr>
      <a:lvl5pPr marL="1104900" indent="-228600" algn="l" rtl="0" fontAlgn="base">
        <a:spcBef>
          <a:spcPts val="500"/>
        </a:spcBef>
        <a:spcAft>
          <a:spcPct val="0"/>
        </a:spcAft>
        <a:buClr>
          <a:srgbClr val="2DB6B3"/>
        </a:buClr>
        <a:buSzPct val="100000"/>
        <a:buFont typeface="Arial" pitchFamily="34" charset="0"/>
        <a:buChar char="&gt;"/>
        <a:defRPr sz="20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Arial" pitchFamily="34" charset="0"/>
        </a:defRPr>
      </a:lvl5pPr>
      <a:lvl6pPr marL="1562100" indent="-228600" algn="l" rtl="0" fontAlgn="base">
        <a:spcBef>
          <a:spcPts val="500"/>
        </a:spcBef>
        <a:spcAft>
          <a:spcPct val="0"/>
        </a:spcAft>
        <a:buClr>
          <a:srgbClr val="2DB6B3"/>
        </a:buClr>
        <a:buSzPct val="100000"/>
        <a:buFont typeface="Arial" pitchFamily="34" charset="0"/>
        <a:buChar char="&gt;"/>
        <a:defRPr sz="20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Arial" pitchFamily="34" charset="0"/>
        </a:defRPr>
      </a:lvl6pPr>
      <a:lvl7pPr marL="2019300" indent="-228600" algn="l" rtl="0" fontAlgn="base">
        <a:spcBef>
          <a:spcPts val="500"/>
        </a:spcBef>
        <a:spcAft>
          <a:spcPct val="0"/>
        </a:spcAft>
        <a:buClr>
          <a:srgbClr val="2DB6B3"/>
        </a:buClr>
        <a:buSzPct val="100000"/>
        <a:buFont typeface="Arial" pitchFamily="34" charset="0"/>
        <a:buChar char="&gt;"/>
        <a:defRPr sz="20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Arial" pitchFamily="34" charset="0"/>
        </a:defRPr>
      </a:lvl7pPr>
      <a:lvl8pPr marL="2476500" indent="-228600" algn="l" rtl="0" fontAlgn="base">
        <a:spcBef>
          <a:spcPts val="500"/>
        </a:spcBef>
        <a:spcAft>
          <a:spcPct val="0"/>
        </a:spcAft>
        <a:buClr>
          <a:srgbClr val="2DB6B3"/>
        </a:buClr>
        <a:buSzPct val="100000"/>
        <a:buFont typeface="Arial" pitchFamily="34" charset="0"/>
        <a:buChar char="&gt;"/>
        <a:defRPr sz="20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Arial" pitchFamily="34" charset="0"/>
        </a:defRPr>
      </a:lvl8pPr>
      <a:lvl9pPr marL="2933700" indent="-228600" algn="l" rtl="0" fontAlgn="base">
        <a:spcBef>
          <a:spcPts val="500"/>
        </a:spcBef>
        <a:spcAft>
          <a:spcPct val="0"/>
        </a:spcAft>
        <a:buClr>
          <a:srgbClr val="2DB6B3"/>
        </a:buClr>
        <a:buSzPct val="100000"/>
        <a:buFont typeface="Arial" pitchFamily="34" charset="0"/>
        <a:buChar char="&gt;"/>
        <a:defRPr sz="2000">
          <a:solidFill>
            <a:schemeClr val="tx1"/>
          </a:solidFill>
          <a:latin typeface="Arial" pitchFamily="34" charset="0"/>
          <a:ea typeface="ヒラギノ角ゴ ProN W3" charset="0"/>
          <a:cs typeface="ヒラギノ角ゴ ProN W3" charset="0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/>
              <a:t>David Atienza, VP Conferences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2246313" y="2906714"/>
            <a:ext cx="7772400" cy="1131887"/>
          </a:xfrm>
        </p:spPr>
        <p:txBody>
          <a:bodyPr/>
          <a:lstStyle/>
          <a:p>
            <a:r>
              <a:rPr lang="en-US" dirty="0"/>
              <a:t>Conferences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677400" y="6477000"/>
            <a:ext cx="88265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D80FE5-F6A4-4408-9D64-7361C7D3C16A}" type="slidenum">
              <a:rPr lang="en-US">
                <a:latin typeface="Tahoma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562"/>
                </a:solidFill>
              </a:rPr>
              <a:t>www.ieee-ceda.org</a:t>
            </a:r>
            <a:endParaRPr lang="en-US" dirty="0">
              <a:solidFill>
                <a:srgbClr val="003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77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0" y="3200401"/>
            <a:ext cx="7772400" cy="752475"/>
          </a:xfrm>
        </p:spPr>
        <p:txBody>
          <a:bodyPr/>
          <a:lstStyle/>
          <a:p>
            <a:pPr algn="ctr"/>
            <a:r>
              <a:rPr lang="en-US" dirty="0"/>
              <a:t>ICCAD 2012</a:t>
            </a:r>
          </a:p>
        </p:txBody>
      </p:sp>
      <p:sp>
        <p:nvSpPr>
          <p:cNvPr id="2" name="Subtitl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ct val="0"/>
              </a:spcAft>
            </a:pPr>
            <a:r>
              <a:rPr lang="es-ES" sz="2800" b="0" cap="small" dirty="0">
                <a:latin typeface="+mj-lt"/>
              </a:rPr>
              <a:t>(</a:t>
            </a:r>
            <a:r>
              <a:rPr lang="es-ES" sz="2800" b="0" cap="small" dirty="0" err="1">
                <a:latin typeface="+mj-lt"/>
              </a:rPr>
              <a:t>Thanks</a:t>
            </a:r>
            <a:r>
              <a:rPr lang="es-ES" sz="2800" b="0" cap="small" dirty="0">
                <a:latin typeface="+mj-lt"/>
              </a:rPr>
              <a:t> </a:t>
            </a:r>
            <a:r>
              <a:rPr lang="es-ES" sz="2800" b="0" cap="small" dirty="0" err="1">
                <a:latin typeface="+mj-lt"/>
              </a:rPr>
              <a:t>to</a:t>
            </a:r>
            <a:r>
              <a:rPr lang="es-ES" sz="2800" b="0" cap="small" dirty="0">
                <a:latin typeface="+mj-lt"/>
              </a:rPr>
              <a:t> </a:t>
            </a:r>
            <a:r>
              <a:rPr lang="es-ES" sz="2800" b="0" cap="small" dirty="0" err="1">
                <a:latin typeface="+mj-lt"/>
              </a:rPr>
              <a:t>Jörg</a:t>
            </a:r>
            <a:r>
              <a:rPr lang="es-ES" sz="2800" b="0" cap="small" dirty="0">
                <a:latin typeface="+mj-lt"/>
              </a:rPr>
              <a:t> Henkel and Alan J. </a:t>
            </a:r>
            <a:r>
              <a:rPr lang="es-ES" sz="2800" b="0" cap="small" dirty="0" err="1">
                <a:latin typeface="+mj-lt"/>
              </a:rPr>
              <a:t>Hu</a:t>
            </a:r>
            <a:r>
              <a:rPr lang="es-ES" sz="2800" b="0" cap="small" dirty="0">
                <a:latin typeface="+mj-lt"/>
              </a:rPr>
              <a:t>)</a:t>
            </a:r>
            <a:endParaRPr lang="en-US" sz="2800" b="0" cap="sm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3608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latin typeface="Calibri" charset="0"/>
              </a:rPr>
              <a:t>ICCAD (International Conference on CAD)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38862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Long-Running event with deep history and focus on CAD research.</a:t>
            </a:r>
            <a:endParaRPr lang="en-US" dirty="0">
              <a:solidFill>
                <a:srgbClr val="FF0000"/>
              </a:solidFill>
              <a:latin typeface="Calibri" charset="0"/>
            </a:endParaRPr>
          </a:p>
          <a:p>
            <a:pPr eaLnBrk="1" hangingPunct="1"/>
            <a:r>
              <a:rPr lang="en-US" dirty="0">
                <a:solidFill>
                  <a:srgbClr val="FF0000"/>
                </a:solidFill>
                <a:latin typeface="Calibri" charset="0"/>
              </a:rPr>
              <a:t>30</a:t>
            </a:r>
            <a:r>
              <a:rPr lang="en-US" baseline="30000" dirty="0">
                <a:solidFill>
                  <a:srgbClr val="FF0000"/>
                </a:solidFill>
                <a:latin typeface="Calibri" charset="0"/>
              </a:rPr>
              <a:t>th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 Anniversary this year!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Special events reflecting 30 years: lunch keynote and panel</a:t>
            </a:r>
          </a:p>
          <a:p>
            <a:pPr eaLnBrk="1" hangingPunct="1"/>
            <a:r>
              <a:rPr lang="en-US" dirty="0">
                <a:latin typeface="Calibri" charset="0"/>
              </a:rPr>
              <a:t>Building on several years of work, attempting to accelerate planning </a:t>
            </a:r>
            <a:r>
              <a:rPr lang="en-US">
                <a:latin typeface="Calibri" charset="0"/>
              </a:rPr>
              <a:t>for 2013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Physical TPC Meting in SF (before DAC)</a:t>
            </a:r>
          </a:p>
          <a:p>
            <a:pPr eaLnBrk="1" hangingPunct="1"/>
            <a:r>
              <a:rPr lang="en-US" dirty="0">
                <a:latin typeface="Calibri" charset="0"/>
              </a:rPr>
              <a:t>Submission/Acceptance Trends: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13919200" y="6506290"/>
            <a:ext cx="1176867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A87124-CE22-ED42-A9F7-0B1447CAC68C}" type="slidenum">
              <a:rPr lang="en-US" sz="100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67200" y="5791200"/>
            <a:ext cx="40386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3562"/>
              </a:solidFill>
              <a:latin typeface="Tahoma" charset="0"/>
              <a:ea typeface="MS PGothic" pitchFamily="34" charset="-12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00200" y="5061334"/>
          <a:ext cx="8915400" cy="1644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03033">
                <a:tc>
                  <a:txBody>
                    <a:bodyPr/>
                    <a:lstStyle/>
                    <a:p>
                      <a:r>
                        <a:rPr lang="en-US" sz="1600" dirty="0"/>
                        <a:t>Year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 98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99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00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01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02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03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04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05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06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07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08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09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11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marL="91432" marR="91432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1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Sub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356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318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264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301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381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490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522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540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541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512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458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438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382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349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338</a:t>
                      </a:r>
                    </a:p>
                  </a:txBody>
                  <a:tcPr marL="91432" marR="91432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0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Acc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114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106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86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92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105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129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127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138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130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139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112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108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106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82</a:t>
                      </a:r>
                    </a:p>
                  </a:txBody>
                  <a:tcPr marL="91432" marR="91432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0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32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33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33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31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28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26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24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25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24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27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24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28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30</a:t>
                      </a: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24</a:t>
                      </a:r>
                    </a:p>
                  </a:txBody>
                  <a:tcPr marL="91432" marR="91432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398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Chart 7"/>
          <p:cNvGraphicFramePr>
            <a:graphicFrameLocks/>
          </p:cNvGraphicFramePr>
          <p:nvPr/>
        </p:nvGraphicFramePr>
        <p:xfrm>
          <a:off x="5722938" y="766763"/>
          <a:ext cx="4405510" cy="3886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467225" imgH="4305152" progId="Excel.Sheet.8">
                  <p:embed/>
                </p:oleObj>
              </mc:Choice>
              <mc:Fallback>
                <p:oleObj name="Worksheet" r:id="rId3" imgW="4467225" imgH="4305152" progId="Excel.Sheet.8">
                  <p:embed/>
                  <p:pic>
                    <p:nvPicPr>
                      <p:cNvPr id="10242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766763"/>
                        <a:ext cx="4405510" cy="38863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D3DD7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4267200" y="5791200"/>
            <a:ext cx="40386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3562"/>
              </a:solidFill>
              <a:latin typeface="Tahoma" charset="0"/>
              <a:ea typeface="MS PGothic" pitchFamily="34" charset="-128"/>
            </a:endParaRP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99249" y="1828800"/>
            <a:ext cx="4606925" cy="4407196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ja-JP" b="1" dirty="0">
                <a:ea typeface="ＭＳ Ｐゴシック" pitchFamily="34" charset="-128"/>
              </a:rPr>
              <a:t>338 papers submitted</a:t>
            </a:r>
          </a:p>
          <a:p>
            <a:pPr marL="0" indent="0" eaLnBrk="1" hangingPunct="1">
              <a:buNone/>
              <a:defRPr/>
            </a:pPr>
            <a:endParaRPr lang="en-US" altLang="ja-JP" b="1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r>
              <a:rPr lang="en-US" altLang="ja-JP" b="1" dirty="0">
                <a:ea typeface="ＭＳ Ｐゴシック" pitchFamily="34" charset="-128"/>
              </a:rPr>
              <a:t>82 papers accepted</a:t>
            </a:r>
          </a:p>
          <a:p>
            <a:pPr lvl="1" eaLnBrk="1" hangingPunct="1">
              <a:defRPr/>
            </a:pPr>
            <a:r>
              <a:rPr lang="en-US" altLang="ja-JP" sz="2000" dirty="0">
                <a:solidFill>
                  <a:schemeClr val="accent4"/>
                </a:solidFill>
                <a:ea typeface="ＭＳ Ｐゴシック" pitchFamily="34" charset="-128"/>
              </a:rPr>
              <a:t>24% acceptance rate</a:t>
            </a:r>
          </a:p>
          <a:p>
            <a:pPr eaLnBrk="1" hangingPunct="1">
              <a:defRPr/>
            </a:pPr>
            <a:endParaRPr lang="en-US" altLang="ja-JP" sz="20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r>
              <a:rPr lang="en-US" altLang="ja-JP" b="1" dirty="0">
                <a:ea typeface="ＭＳ Ｐゴシック" pitchFamily="34" charset="-128"/>
              </a:rPr>
              <a:t>40 technical sessions:</a:t>
            </a:r>
            <a:endParaRPr lang="en-US" altLang="ja-JP" sz="1400" dirty="0">
              <a:ea typeface="ＭＳ Ｐゴシック" pitchFamily="34" charset="-128"/>
            </a:endParaRPr>
          </a:p>
          <a:p>
            <a:pPr lvl="1" eaLnBrk="1" hangingPunct="1">
              <a:defRPr/>
            </a:pPr>
            <a:r>
              <a:rPr lang="en-US" altLang="ja-JP" sz="2000" dirty="0">
                <a:solidFill>
                  <a:schemeClr val="accent4"/>
                </a:solidFill>
                <a:ea typeface="ＭＳ Ｐゴシック" pitchFamily="34" charset="-128"/>
              </a:rPr>
              <a:t>24 regular paper sessions</a:t>
            </a:r>
          </a:p>
          <a:p>
            <a:pPr lvl="1" eaLnBrk="1" hangingPunct="1">
              <a:defRPr/>
            </a:pPr>
            <a:r>
              <a:rPr lang="en-US" altLang="ja-JP" sz="2000" dirty="0">
                <a:solidFill>
                  <a:schemeClr val="accent4"/>
                </a:solidFill>
                <a:ea typeface="ＭＳ Ｐゴシック" pitchFamily="34" charset="-128"/>
              </a:rPr>
              <a:t>13 tutorial/special sessions</a:t>
            </a:r>
          </a:p>
          <a:p>
            <a:pPr lvl="1" eaLnBrk="1" hangingPunct="1">
              <a:defRPr/>
            </a:pPr>
            <a:r>
              <a:rPr lang="en-US" altLang="ja-JP" sz="2000" dirty="0">
                <a:solidFill>
                  <a:schemeClr val="accent4"/>
                </a:solidFill>
                <a:ea typeface="ＭＳ Ｐゴシック" pitchFamily="34" charset="-128"/>
              </a:rPr>
              <a:t>3 Designers’ Perspective sessions</a:t>
            </a:r>
          </a:p>
          <a:p>
            <a:pPr marL="457200" lvl="1" indent="0" eaLnBrk="1" hangingPunct="1">
              <a:buNone/>
              <a:defRPr/>
            </a:pPr>
            <a:r>
              <a:rPr lang="en-US" sz="2000" dirty="0">
                <a:solidFill>
                  <a:schemeClr val="accent4"/>
                </a:solidFill>
                <a:ea typeface="ＭＳ Ｐゴシック" pitchFamily="34" charset="-128"/>
              </a:rPr>
              <a:t>Plus: 1 panel, 3 keynotes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5879976" y="3861048"/>
          <a:ext cx="5184576" cy="24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89" y="304291"/>
            <a:ext cx="8245475" cy="714409"/>
          </a:xfrm>
        </p:spPr>
        <p:txBody>
          <a:bodyPr/>
          <a:lstStyle/>
          <a:p>
            <a:pPr algn="ctr"/>
            <a:r>
              <a:rPr lang="en-US" dirty="0"/>
              <a:t>ICCAD: Paper Statistics</a:t>
            </a:r>
          </a:p>
        </p:txBody>
      </p:sp>
    </p:spTree>
    <p:extLst>
      <p:ext uri="{BB962C8B-B14F-4D97-AF65-F5344CB8AC3E}">
        <p14:creationId xmlns:p14="http://schemas.microsoft.com/office/powerpoint/2010/main" val="210121505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584" y="304800"/>
            <a:ext cx="8485616" cy="687950"/>
          </a:xfrm>
        </p:spPr>
        <p:txBody>
          <a:bodyPr/>
          <a:lstStyle/>
          <a:p>
            <a:r>
              <a:rPr lang="en-US" dirty="0"/>
              <a:t>ICCAD: Submissions by Topic 2012 </a:t>
            </a:r>
            <a:r>
              <a:rPr lang="en-US" sz="3000" dirty="0"/>
              <a:t>&lt;-&gt;</a:t>
            </a:r>
            <a:r>
              <a:rPr lang="en-US" dirty="0"/>
              <a:t> 2011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267200" y="5791200"/>
            <a:ext cx="40386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3562"/>
              </a:solidFill>
              <a:latin typeface="Tahoma" charset="0"/>
              <a:ea typeface="MS PGothic" pitchFamily="34" charset="-128"/>
            </a:endParaRPr>
          </a:p>
        </p:txBody>
      </p:sp>
      <p:pic>
        <p:nvPicPr>
          <p:cNvPr id="5" name="Picture 4" descr="ICCAD_submissions_2011-201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64" y="1676401"/>
            <a:ext cx="8710537" cy="4572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946480" y="3705227"/>
            <a:ext cx="513266" cy="484345"/>
            <a:chOff x="8422480" y="3705226"/>
            <a:chExt cx="513266" cy="484345"/>
          </a:xfrm>
          <a:solidFill>
            <a:schemeClr val="bg1"/>
          </a:solidFill>
        </p:grpSpPr>
        <p:sp>
          <p:nvSpPr>
            <p:cNvPr id="7" name="Rectangle 6"/>
            <p:cNvSpPr/>
            <p:nvPr/>
          </p:nvSpPr>
          <p:spPr>
            <a:xfrm>
              <a:off x="8450262" y="3740944"/>
              <a:ext cx="381000" cy="18415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22480" y="3705226"/>
              <a:ext cx="511679" cy="24622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6D7FA7">
                      <a:lumMod val="40000"/>
                      <a:lumOff val="60000"/>
                    </a:srgbClr>
                  </a:solidFill>
                  <a:latin typeface="Tahoma" pitchFamily="34" charset="0"/>
                  <a:ea typeface="MS PGothic" pitchFamily="34" charset="-128"/>
                </a:rPr>
                <a:t>2011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449468" y="3988594"/>
              <a:ext cx="381000" cy="18415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24067" y="3943350"/>
              <a:ext cx="511679" cy="24622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00"/>
                  </a:solidFill>
                  <a:latin typeface="Tahoma" pitchFamily="34" charset="0"/>
                  <a:ea typeface="MS PGothic" pitchFamily="34" charset="-128"/>
                </a:rPr>
                <a:t>2012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7908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863181" y="291061"/>
            <a:ext cx="8245475" cy="767329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Calibri" charset="0"/>
              </a:rPr>
              <a:t>ICCAD: Attendance, Surplus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209801" y="1366284"/>
            <a:ext cx="7775575" cy="5081587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Sole IEEE sponsor, with ACM/</a:t>
            </a:r>
            <a:r>
              <a:rPr lang="en-US" dirty="0" err="1">
                <a:latin typeface="Calibri" charset="0"/>
              </a:rPr>
              <a:t>SigDA</a:t>
            </a:r>
            <a:r>
              <a:rPr lang="en-US" dirty="0">
                <a:latin typeface="Calibri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267200" y="5791200"/>
            <a:ext cx="40386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3562"/>
              </a:solidFill>
              <a:latin typeface="Tahoma" charset="0"/>
              <a:ea typeface="MS PGothic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2133602"/>
          <a:ext cx="8939248" cy="4071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4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4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4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39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2D62"/>
                          </a:solidFill>
                        </a:rPr>
                        <a:t>Year</a:t>
                      </a:r>
                    </a:p>
                  </a:txBody>
                  <a:tcPr marL="114118" marR="114118" marT="57059" marB="57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2D62"/>
                          </a:solidFill>
                        </a:rPr>
                        <a:t>Location</a:t>
                      </a:r>
                    </a:p>
                  </a:txBody>
                  <a:tcPr marL="114118" marR="114118" marT="57059" marB="57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2D62"/>
                          </a:solidFill>
                        </a:rPr>
                        <a:t>Attendance</a:t>
                      </a:r>
                    </a:p>
                  </a:txBody>
                  <a:tcPr marL="114118" marR="114118" marT="57059" marB="57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2D62"/>
                          </a:solidFill>
                        </a:rPr>
                        <a:t>Surplus</a:t>
                      </a:r>
                    </a:p>
                  </a:txBody>
                  <a:tcPr marL="114118" marR="114118" marT="57059" marB="5705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47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2006</a:t>
                      </a:r>
                    </a:p>
                  </a:txBody>
                  <a:tcPr marL="114118" marR="114118" marT="57059" marB="57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San Jose</a:t>
                      </a:r>
                    </a:p>
                  </a:txBody>
                  <a:tcPr marL="114118" marR="114118" marT="57059" marB="57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704</a:t>
                      </a:r>
                    </a:p>
                  </a:txBody>
                  <a:tcPr marL="114118" marR="114118" marT="57059" marB="57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$21,669</a:t>
                      </a:r>
                    </a:p>
                  </a:txBody>
                  <a:tcPr marL="114118" marR="114118" marT="57059" marB="5705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47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2007</a:t>
                      </a:r>
                    </a:p>
                  </a:txBody>
                  <a:tcPr marL="114118" marR="114118" marT="57059" marB="57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San Jose</a:t>
                      </a:r>
                    </a:p>
                  </a:txBody>
                  <a:tcPr marL="114118" marR="114118" marT="57059" marB="57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614</a:t>
                      </a:r>
                    </a:p>
                  </a:txBody>
                  <a:tcPr marL="114118" marR="114118" marT="57059" marB="57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$0.0</a:t>
                      </a:r>
                    </a:p>
                  </a:txBody>
                  <a:tcPr marL="114118" marR="114118" marT="57059" marB="5705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47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2008</a:t>
                      </a:r>
                    </a:p>
                  </a:txBody>
                  <a:tcPr marL="114118" marR="114118" marT="57059" marB="57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San Jose</a:t>
                      </a:r>
                    </a:p>
                  </a:txBody>
                  <a:tcPr marL="114118" marR="114118" marT="57059" marB="57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465</a:t>
                      </a:r>
                    </a:p>
                  </a:txBody>
                  <a:tcPr marL="114118" marR="114118" marT="57059" marB="57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$13,400</a:t>
                      </a:r>
                    </a:p>
                  </a:txBody>
                  <a:tcPr marL="114118" marR="114118" marT="57059" marB="5705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47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2009</a:t>
                      </a:r>
                    </a:p>
                  </a:txBody>
                  <a:tcPr marL="114118" marR="114118" marT="57059" marB="57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San Jose</a:t>
                      </a:r>
                    </a:p>
                  </a:txBody>
                  <a:tcPr marL="114118" marR="114118" marT="57059" marB="57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373</a:t>
                      </a:r>
                    </a:p>
                  </a:txBody>
                  <a:tcPr marL="114118" marR="114118" marT="57059" marB="57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$23,465</a:t>
                      </a:r>
                    </a:p>
                  </a:txBody>
                  <a:tcPr marL="114118" marR="114118" marT="57059" marB="5705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47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2010</a:t>
                      </a:r>
                    </a:p>
                  </a:txBody>
                  <a:tcPr marL="114118" marR="114118" marT="57059" marB="57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San Jose</a:t>
                      </a:r>
                    </a:p>
                  </a:txBody>
                  <a:tcPr marL="114118" marR="114118" marT="57059" marB="57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366</a:t>
                      </a:r>
                    </a:p>
                  </a:txBody>
                  <a:tcPr marL="114118" marR="114118" marT="57059" marB="57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$65,000</a:t>
                      </a:r>
                    </a:p>
                  </a:txBody>
                  <a:tcPr marL="114118" marR="114118" marT="57059" marB="5705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47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2011</a:t>
                      </a:r>
                    </a:p>
                  </a:txBody>
                  <a:tcPr marL="114118" marR="114118" marT="57059" marB="57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San Jose</a:t>
                      </a:r>
                    </a:p>
                  </a:txBody>
                  <a:tcPr marL="114118" marR="114118" marT="57059" marB="57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358</a:t>
                      </a:r>
                    </a:p>
                  </a:txBody>
                  <a:tcPr marL="114118" marR="114118" marT="57059" marB="57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$46,160</a:t>
                      </a:r>
                    </a:p>
                  </a:txBody>
                  <a:tcPr marL="114118" marR="114118" marT="57059" marB="5705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882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2012</a:t>
                      </a:r>
                    </a:p>
                  </a:txBody>
                  <a:tcPr marL="114118" marR="114118" marT="57059" marB="57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San Jose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(downtown)</a:t>
                      </a:r>
                    </a:p>
                  </a:txBody>
                  <a:tcPr marL="114118" marR="114118" marT="57059" marB="57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359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(counting)</a:t>
                      </a:r>
                    </a:p>
                  </a:txBody>
                  <a:tcPr marL="114118" marR="114118" marT="57059" marB="570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$21,000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(estimated)</a:t>
                      </a:r>
                    </a:p>
                  </a:txBody>
                  <a:tcPr marL="114118" marR="114118" marT="57059" marB="5705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59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-8810"/>
            <a:ext cx="2133600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874F6B9-B3D0-DD42-B3B1-8ADB49E71A04}" type="slidenum">
              <a:rPr lang="en-US" sz="100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29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0" y="3048001"/>
            <a:ext cx="7772400" cy="1362075"/>
          </a:xfrm>
        </p:spPr>
        <p:txBody>
          <a:bodyPr/>
          <a:lstStyle/>
          <a:p>
            <a:pPr algn="ctr"/>
            <a:r>
              <a:rPr lang="en-US"/>
              <a:t>DATE 2013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body" idx="1"/>
          </p:nvPr>
        </p:nvSpPr>
        <p:spPr>
          <a:xfrm>
            <a:off x="2209800" y="3505201"/>
            <a:ext cx="7772400" cy="15001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2800" b="0" cap="small" dirty="0">
                <a:latin typeface="+mj-lt"/>
              </a:rPr>
              <a:t>(</a:t>
            </a:r>
            <a:r>
              <a:rPr lang="es-ES" sz="2800" b="0" cap="small" dirty="0" err="1">
                <a:latin typeface="+mj-lt"/>
              </a:rPr>
              <a:t>Thanks</a:t>
            </a:r>
            <a:r>
              <a:rPr lang="es-ES" sz="2800" b="0" cap="small" dirty="0">
                <a:latin typeface="+mj-lt"/>
              </a:rPr>
              <a:t> </a:t>
            </a:r>
            <a:r>
              <a:rPr lang="es-ES" sz="2800" b="0" cap="small" dirty="0" err="1">
                <a:latin typeface="+mj-lt"/>
              </a:rPr>
              <a:t>to</a:t>
            </a:r>
            <a:r>
              <a:rPr lang="es-ES" sz="2800" b="0" cap="small" dirty="0">
                <a:latin typeface="+mj-lt"/>
              </a:rPr>
              <a:t> Erik Jan </a:t>
            </a:r>
            <a:r>
              <a:rPr lang="es-ES" sz="2800" b="0" cap="small" dirty="0" err="1">
                <a:latin typeface="+mj-lt"/>
              </a:rPr>
              <a:t>Marinissen</a:t>
            </a:r>
            <a:r>
              <a:rPr lang="es-ES" sz="2800" b="0" cap="small" dirty="0">
                <a:latin typeface="+mj-lt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2800" b="0" cap="small" dirty="0">
                <a:latin typeface="+mj-lt"/>
              </a:rPr>
              <a:t>and Enrico </a:t>
            </a:r>
            <a:r>
              <a:rPr lang="es-ES" sz="2800" b="0" cap="small" dirty="0" err="1">
                <a:latin typeface="+mj-lt"/>
              </a:rPr>
              <a:t>Macii</a:t>
            </a:r>
            <a:r>
              <a:rPr lang="es-ES" sz="2800" b="0" cap="small" dirty="0">
                <a:latin typeface="+mj-lt"/>
              </a:rPr>
              <a:t>)</a:t>
            </a:r>
            <a:endParaRPr lang="en-US" sz="2800" b="0" cap="sm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3981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304800"/>
            <a:ext cx="8094663" cy="685800"/>
          </a:xfrm>
        </p:spPr>
        <p:txBody>
          <a:bodyPr/>
          <a:lstStyle/>
          <a:p>
            <a:r>
              <a:rPr lang="en-US" dirty="0"/>
              <a:t>DATE (Design Automation Test Europe)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1" y="1371601"/>
            <a:ext cx="7775575" cy="3902075"/>
          </a:xfrm>
        </p:spPr>
        <p:txBody>
          <a:bodyPr/>
          <a:lstStyle/>
          <a:p>
            <a:r>
              <a:rPr lang="en-US" b="0" dirty="0"/>
              <a:t>CEDA is now the sole IEEE sponsor</a:t>
            </a:r>
          </a:p>
          <a:p>
            <a:r>
              <a:rPr lang="en-US" b="0" dirty="0"/>
              <a:t>Flagship European event with exhibit component, on solid growth path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267200" y="5791200"/>
            <a:ext cx="40386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3562"/>
              </a:solidFill>
              <a:latin typeface="Tahoma" charset="0"/>
              <a:ea typeface="MS PGothic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2" y="2919564"/>
          <a:ext cx="6934199" cy="370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89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D62"/>
                          </a:solidFill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D62"/>
                          </a:solidFill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D62"/>
                          </a:solidFill>
                        </a:rPr>
                        <a:t>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D62"/>
                          </a:solidFill>
                        </a:rPr>
                        <a:t>Papers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D62"/>
                          </a:solidFill>
                        </a:rPr>
                        <a:t>Surplus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€ 3K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131">
                <a:tc>
                  <a:txBody>
                    <a:bodyPr/>
                    <a:lstStyle/>
                    <a:p>
                      <a:r>
                        <a:rPr lang="en-US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Munich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€ 0.0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062"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€ -6K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993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Dresden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€ 0.8K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868">
                <a:tc>
                  <a:txBody>
                    <a:bodyPr/>
                    <a:lstStyle/>
                    <a:p>
                      <a:r>
                        <a:rPr lang="en-US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Grenoble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€ 48K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868"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Dresden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1415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25%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€ 27K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868"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2013</a:t>
                      </a:r>
                      <a:r>
                        <a:rPr lang="es-ES" baseline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Grenoble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~2300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25%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€24K (</a:t>
                      </a:r>
                      <a:r>
                        <a:rPr lang="es-ES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projected</a:t>
                      </a:r>
                      <a:r>
                        <a:rPr lang="es-ES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988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267200" y="5791200"/>
            <a:ext cx="40386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3562"/>
              </a:solidFill>
              <a:latin typeface="Tahoma" charset="0"/>
              <a:ea typeface="MS PGothic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47528" y="2276872"/>
          <a:ext cx="8496622" cy="41452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551">
                <a:tc>
                  <a:txBody>
                    <a:bodyPr/>
                    <a:lstStyle/>
                    <a:p>
                      <a:r>
                        <a:rPr lang="en-US" sz="1100" dirty="0"/>
                        <a:t>Topic</a:t>
                      </a:r>
                    </a:p>
                  </a:txBody>
                  <a:tcPr marL="45720" marR="45720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Name</a:t>
                      </a:r>
                    </a:p>
                  </a:txBody>
                  <a:tcPr marL="45720" marR="45720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Topic</a:t>
                      </a:r>
                      <a:r>
                        <a:rPr lang="en-US" sz="1100" baseline="0" dirty="0"/>
                        <a:t> Chair</a:t>
                      </a:r>
                      <a:endParaRPr lang="en-US" sz="1100" dirty="0"/>
                    </a:p>
                  </a:txBody>
                  <a:tcPr marL="45720" marR="45720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Topic</a:t>
                      </a:r>
                      <a:r>
                        <a:rPr lang="en-US" sz="1100" baseline="0" dirty="0"/>
                        <a:t> Co-Chair</a:t>
                      </a:r>
                      <a:endParaRPr lang="en-US" sz="1100" dirty="0"/>
                    </a:p>
                  </a:txBody>
                  <a:tcPr marL="45720" marR="45720">
                    <a:lnB w="9525" cap="flat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D1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System Specifications, Models, and Methodologies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Christian Haubelt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Dominique </a:t>
                      </a:r>
                      <a:r>
                        <a:rPr lang="en-US" sz="1100" u="none" strike="noStrike" dirty="0" err="1"/>
                        <a:t>Borrione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D2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System Design, Synthesis and Optimization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Jan Madsen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Luciano Lavagno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D3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Simulation and Validation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Franco Fummi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Mark Zwolinski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D4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Design of Low Power Systems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Tudor Murgan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Domenik Helms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D5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Power Estimation and Optimization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Massimo Poncino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Jian-Jia Chen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D6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Emerging Technologies, Systems and Applications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/>
                        <a:t>Sanjukta</a:t>
                      </a:r>
                      <a:r>
                        <a:rPr lang="en-US" sz="1100" u="none" strike="noStrike" dirty="0"/>
                        <a:t> </a:t>
                      </a:r>
                      <a:r>
                        <a:rPr lang="en-US" sz="1100" u="none" strike="noStrike" dirty="0" err="1"/>
                        <a:t>Bhanja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Siddharth Garg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D7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Formal Methods and Verification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Gianpiero Cabodi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Jason Baumgartner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D8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Network on Chip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Federico Angiolini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Fabien Clermidy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D9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Architectural and Micro-Architectural Design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Laura Pozzi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Tulika Mitra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D10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Architectural and High-Level Synthesis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Philippe Coussy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Nikil Dutt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D11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Reconfigurable Computing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/>
                        <a:t>Fadi</a:t>
                      </a:r>
                      <a:r>
                        <a:rPr lang="en-US" sz="1100" u="none" strike="noStrike" dirty="0"/>
                        <a:t> </a:t>
                      </a:r>
                      <a:r>
                        <a:rPr lang="en-US" sz="1100" u="none" strike="noStrike" dirty="0" err="1"/>
                        <a:t>Kurdahi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Marco </a:t>
                      </a:r>
                      <a:r>
                        <a:rPr lang="en-US" sz="1100" u="none" strike="noStrike" dirty="0" err="1"/>
                        <a:t>Platzner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D12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Logic Synthesis and Timing Analysis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/>
                        <a:t>Jordi</a:t>
                      </a:r>
                      <a:r>
                        <a:rPr lang="en-US" sz="1100" u="none" strike="noStrike" dirty="0"/>
                        <a:t> </a:t>
                      </a:r>
                      <a:r>
                        <a:rPr lang="en-US" sz="1100" u="none" strike="noStrike" dirty="0" err="1"/>
                        <a:t>Cortadella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Jose </a:t>
                      </a:r>
                      <a:r>
                        <a:rPr lang="en-US" sz="1100" u="none" strike="noStrike" dirty="0" err="1"/>
                        <a:t>Monteiro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D13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Physical Design and Verification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Ralph Otten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Azadeh Davoodi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D14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/>
                        <a:t>Analog and Mixed-Signal Systems and Circuits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Catherine </a:t>
                      </a:r>
                      <a:r>
                        <a:rPr lang="en-US" sz="1100" u="none" strike="noStrike" dirty="0" err="1"/>
                        <a:t>Dehollain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/>
                        <a:t>Günhan</a:t>
                      </a:r>
                      <a:r>
                        <a:rPr lang="en-US" sz="1100" u="none" strike="noStrike" dirty="0"/>
                        <a:t> </a:t>
                      </a:r>
                      <a:r>
                        <a:rPr lang="en-US" sz="1100" u="none" strike="noStrike" dirty="0" err="1"/>
                        <a:t>Dündar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D15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Modeling and Design for Signal and Power Integrity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Stefano Grivet-Talocia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/>
                        <a:t>Joungho Kim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Final </a:t>
            </a:r>
            <a:r>
              <a:rPr lang="es-ES" dirty="0" err="1"/>
              <a:t>List</a:t>
            </a:r>
            <a:r>
              <a:rPr lang="es-ES" dirty="0"/>
              <a:t> of </a:t>
            </a:r>
            <a:r>
              <a:rPr lang="es-ES" dirty="0" err="1"/>
              <a:t>Topics</a:t>
            </a:r>
            <a:r>
              <a:rPr lang="es-ES" dirty="0"/>
              <a:t> at </a:t>
            </a:r>
            <a:r>
              <a:rPr lang="es-ES"/>
              <a:t>DATE 2013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2787" y="1371600"/>
            <a:ext cx="8229600" cy="4648200"/>
          </a:xfrm>
        </p:spPr>
        <p:txBody>
          <a:bodyPr/>
          <a:lstStyle/>
          <a:p>
            <a:r>
              <a:rPr lang="en-US" dirty="0"/>
              <a:t>Design is the most important side (15 topics)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9801" y="1371601"/>
            <a:ext cx="7775575" cy="390207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rtl="0" eaLnBrk="0" fontAlgn="base" hangingPunct="0">
              <a:spcBef>
                <a:spcPct val="25000"/>
              </a:spcBef>
              <a:spcAft>
                <a:spcPct val="15000"/>
              </a:spcAft>
              <a:buClr>
                <a:schemeClr val="accent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108" charset="0"/>
              <a:buChar char="&gt;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108" charset="0"/>
              <a:buChar char="&gt;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108" charset="0"/>
              <a:buChar char="&gt;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108" charset="0"/>
              <a:buChar char="&gt;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51837"/>
              </a:buClr>
            </a:pPr>
            <a:endParaRPr lang="en-US" b="0" dirty="0">
              <a:solidFill>
                <a:srgbClr val="003562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26251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47528" y="1412776"/>
          <a:ext cx="8496622" cy="20726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551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Topic</a:t>
                      </a:r>
                    </a:p>
                  </a:txBody>
                  <a:tcPr marL="45720" marR="45720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Name</a:t>
                      </a:r>
                    </a:p>
                  </a:txBody>
                  <a:tcPr marL="45720" marR="45720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Topic</a:t>
                      </a:r>
                      <a:r>
                        <a:rPr lang="en-US" sz="1100" baseline="0" dirty="0">
                          <a:latin typeface="+mn-lt"/>
                        </a:rPr>
                        <a:t> Chair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5720" marR="45720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Topic</a:t>
                      </a:r>
                      <a:r>
                        <a:rPr lang="en-US" sz="1100" baseline="0" dirty="0">
                          <a:latin typeface="+mn-lt"/>
                        </a:rPr>
                        <a:t> Co-Chair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5720" marR="45720">
                    <a:lnB w="9525" cap="flat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A1</a:t>
                      </a: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Green Computing Systems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Tajana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Simunic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Rosing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Ayse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Kivilicim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Coskun</a:t>
                      </a: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A2</a:t>
                      </a: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Communication, Consumer and Multimedia Systems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Frank Kienle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Theocharis Theocharides</a:t>
                      </a: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A3</a:t>
                      </a: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Transportation, Management and Energy Gen. Systems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Davide Brunelli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Bart Vermeulen</a:t>
                      </a: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A4</a:t>
                      </a: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Medical and Healthcare Systems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Srinivasan Murali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Martino Ruggeiro</a:t>
                      </a: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A5</a:t>
                      </a: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Secure Systems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Patrick Schaumont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Guido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Bertoni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A6</a:t>
                      </a: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Reliable and Reconfigurable Systems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Jose Ayala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Marco D. Santambrogio</a:t>
                      </a: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A7</a:t>
                      </a: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Industrial Experiences Brief Papers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Ahmed Jerraya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Roberto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Zafalon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47528" y="3573016"/>
          <a:ext cx="8496622" cy="15544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551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Topic</a:t>
                      </a:r>
                    </a:p>
                  </a:txBody>
                  <a:tcPr marL="45720" marR="45720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Name</a:t>
                      </a:r>
                    </a:p>
                  </a:txBody>
                  <a:tcPr marL="45720" marR="45720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Topic</a:t>
                      </a:r>
                      <a:r>
                        <a:rPr lang="en-US" sz="1100" baseline="0" dirty="0">
                          <a:latin typeface="+mn-lt"/>
                        </a:rPr>
                        <a:t> Chair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5720" marR="45720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Topic</a:t>
                      </a:r>
                      <a:r>
                        <a:rPr lang="en-US" sz="1100" baseline="0" dirty="0">
                          <a:latin typeface="+mn-lt"/>
                        </a:rPr>
                        <a:t> Co-Chair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5720" marR="45720">
                    <a:lnB w="9525" cap="flat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T1</a:t>
                      </a: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Test for Defects, Variability, and Reliability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Bram Kruseman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Jaume Segura</a:t>
                      </a: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T2</a:t>
                      </a: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Test Generation, Simulation, and Diagnosis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Grzegorz Mrugalski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Bernd Becker</a:t>
                      </a: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T3</a:t>
                      </a: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Test for Mixed-Signal, Analog, RF, MEMS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Abhijit Chatterjee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H. Stratigopoulos</a:t>
                      </a: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T4</a:t>
                      </a: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Test Access,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DfT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Test Compression, System Test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Sybille Hellebrand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Rohit Kapur</a:t>
                      </a: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T5</a:t>
                      </a: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On-Line Testing and Fault Tolerance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Cecilia Metra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Lorena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Anghel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47528" y="5257800"/>
          <a:ext cx="8496622" cy="15544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551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Topic</a:t>
                      </a:r>
                    </a:p>
                  </a:txBody>
                  <a:tcPr marL="45720" marR="45720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Name</a:t>
                      </a:r>
                    </a:p>
                  </a:txBody>
                  <a:tcPr marL="45720" marR="45720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Topic</a:t>
                      </a:r>
                      <a:r>
                        <a:rPr lang="en-US" sz="1100" baseline="0" dirty="0">
                          <a:latin typeface="+mn-lt"/>
                        </a:rPr>
                        <a:t> Chair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5720" marR="45720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Topic</a:t>
                      </a:r>
                      <a:r>
                        <a:rPr lang="en-US" sz="1100" baseline="0" dirty="0">
                          <a:latin typeface="+mn-lt"/>
                        </a:rPr>
                        <a:t> Co-Chair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5720" marR="45720">
                    <a:lnB w="9525" cap="flat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E1</a:t>
                      </a: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Real-time, Networked, and Dependable Systems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Giuseppe Lipari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Stefan Petters</a:t>
                      </a: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E2</a:t>
                      </a: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Compilers and SW Synthesis for Embedded Systems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Bjoern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Franke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Heiko Falk</a:t>
                      </a: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E3</a:t>
                      </a: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Model-Based Design and Verification for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Emb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Systems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Wang Yi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Saddek Ben Salem</a:t>
                      </a: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E4</a:t>
                      </a: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Embedded Software Architectures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Gabriela Nicolescu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Oliver Bringmann</a:t>
                      </a: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E5</a:t>
                      </a: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Cyber-Physical Systems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Anuradha Annaswamy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Anton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Cervin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Final </a:t>
            </a:r>
            <a:r>
              <a:rPr lang="es-ES" dirty="0" err="1"/>
              <a:t>List</a:t>
            </a:r>
            <a:r>
              <a:rPr lang="es-ES" dirty="0"/>
              <a:t> of </a:t>
            </a:r>
            <a:r>
              <a:rPr lang="es-ES" dirty="0" err="1"/>
              <a:t>Topics</a:t>
            </a:r>
            <a:r>
              <a:rPr lang="es-ES" dirty="0"/>
              <a:t> at </a:t>
            </a:r>
            <a:r>
              <a:rPr lang="es-ES"/>
              <a:t>DATE 2013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609600"/>
          </a:xfrm>
        </p:spPr>
        <p:txBody>
          <a:bodyPr/>
          <a:lstStyle/>
          <a:p>
            <a:r>
              <a:rPr lang="en-US" sz="2400" dirty="0"/>
              <a:t>Then focus on embedded systems, and applications/test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8041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267200" y="5791200"/>
            <a:ext cx="40386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3562"/>
              </a:solidFill>
              <a:latin typeface="Tahoma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Statistics – Per Track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847850" y="2276476"/>
          <a:ext cx="8820150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9696" y="1869163"/>
            <a:ext cx="6984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562"/>
                </a:solidFill>
                <a:latin typeface="Tahoma" pitchFamily="34" charset="0"/>
                <a:ea typeface="MS PGothic" pitchFamily="34" charset="-128"/>
              </a:rPr>
              <a:t>DATE Final Submission Count per Track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68408" y="4725145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562"/>
                </a:solidFill>
                <a:latin typeface="Tahoma" pitchFamily="34" charset="0"/>
                <a:ea typeface="MS PGothic" pitchFamily="34" charset="-128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68408" y="3779749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562"/>
                </a:solidFill>
                <a:latin typeface="Tahoma" pitchFamily="34" charset="0"/>
                <a:ea typeface="MS PGothic" pitchFamily="34" charset="-128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68408" y="335699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562"/>
                </a:solidFill>
                <a:latin typeface="Tahoma" pitchFamily="34" charset="0"/>
                <a:ea typeface="MS PGothic" pitchFamily="34" charset="-128"/>
              </a:rPr>
              <a:t>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68408" y="3059669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562"/>
                </a:solidFill>
                <a:latin typeface="Tahoma" pitchFamily="34" charset="0"/>
                <a:ea typeface="MS PGothic" pitchFamily="34" charset="-128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9739574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677989" y="482601"/>
            <a:ext cx="8245475" cy="498475"/>
          </a:xfrm>
        </p:spPr>
        <p:txBody>
          <a:bodyPr/>
          <a:lstStyle/>
          <a:p>
            <a:r>
              <a:rPr lang="en-US" dirty="0"/>
              <a:t>Conferences Sponsored by CEDA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905002" y="1295400"/>
          <a:ext cx="8458199" cy="5486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12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D62"/>
                          </a:solidFill>
                        </a:rPr>
                        <a:t>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D62"/>
                          </a:solidFill>
                        </a:rPr>
                        <a:t>Characterization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D62"/>
                          </a:solidFill>
                        </a:rPr>
                        <a:t>CEDA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20">
                <a:tc>
                  <a:txBody>
                    <a:bodyPr/>
                    <a:lstStyle/>
                    <a:p>
                      <a:r>
                        <a:rPr lang="en-US" sz="1600" dirty="0"/>
                        <a:t>Design</a:t>
                      </a:r>
                      <a:r>
                        <a:rPr lang="en-US" sz="1600" baseline="0" dirty="0"/>
                        <a:t> Automation Conference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Core EDA conference, oldest/largest.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791">
                <a:tc>
                  <a:txBody>
                    <a:bodyPr/>
                    <a:lstStyle/>
                    <a:p>
                      <a:r>
                        <a:rPr lang="en-US" sz="1600" dirty="0"/>
                        <a:t>Network</a:t>
                      </a:r>
                      <a:r>
                        <a:rPr lang="en-US" sz="1600" baseline="0" dirty="0"/>
                        <a:t>-On-Chip Symposium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Important area where EDA plays an enabling role.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791">
                <a:tc>
                  <a:txBody>
                    <a:bodyPr/>
                    <a:lstStyle/>
                    <a:p>
                      <a:r>
                        <a:rPr lang="en-US" sz="1600" dirty="0"/>
                        <a:t>VLSI-System-On-Chip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International</a:t>
                      </a:r>
                      <a:r>
                        <a:rPr lang="en-US" sz="1600" baseline="0" dirty="0"/>
                        <a:t> conference with significant EDA component.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7966">
                <a:tc>
                  <a:txBody>
                    <a:bodyPr/>
                    <a:lstStyle/>
                    <a:p>
                      <a:r>
                        <a:rPr lang="en-US" sz="1600" dirty="0"/>
                        <a:t>Embedded Systems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Collection</a:t>
                      </a:r>
                      <a:r>
                        <a:rPr lang="en-US" sz="1600" baseline="0" dirty="0"/>
                        <a:t> of several conferences on embedded systems, an area of immense current and future importance.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791">
                <a:tc>
                  <a:txBody>
                    <a:bodyPr/>
                    <a:lstStyle/>
                    <a:p>
                      <a:r>
                        <a:rPr lang="en-US" sz="1600" dirty="0"/>
                        <a:t>International Conference on CAD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Core</a:t>
                      </a:r>
                      <a:r>
                        <a:rPr lang="en-US" sz="1600" baseline="0" dirty="0"/>
                        <a:t> EDA conference, very influential, very research focused.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66.7%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791">
                <a:tc>
                  <a:txBody>
                    <a:bodyPr/>
                    <a:lstStyle/>
                    <a:p>
                      <a:r>
                        <a:rPr lang="en-US" sz="1600" dirty="0"/>
                        <a:t>Design Automation and Test in 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Core</a:t>
                      </a:r>
                      <a:r>
                        <a:rPr lang="en-US" sz="1600" baseline="0" dirty="0"/>
                        <a:t> EDA conference, largest in Europe.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120">
                <a:tc>
                  <a:txBody>
                    <a:bodyPr/>
                    <a:lstStyle/>
                    <a:p>
                      <a:r>
                        <a:rPr lang="en-US" sz="1600" dirty="0"/>
                        <a:t>Formal</a:t>
                      </a:r>
                      <a:r>
                        <a:rPr lang="en-US" sz="1600" baseline="0" dirty="0"/>
                        <a:t> Methods for Co-Design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Targeted</a:t>
                      </a:r>
                      <a:r>
                        <a:rPr lang="en-US" sz="1600" baseline="0" dirty="0"/>
                        <a:t> conference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0791">
                <a:tc>
                  <a:txBody>
                    <a:bodyPr/>
                    <a:lstStyle/>
                    <a:p>
                      <a:r>
                        <a:rPr lang="en-US" sz="1600" dirty="0"/>
                        <a:t>Multi-Processor System-On-Chip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International</a:t>
                      </a:r>
                      <a:r>
                        <a:rPr lang="en-US" sz="1600" baseline="0" dirty="0"/>
                        <a:t> conference with significant EDA component.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120">
                <a:tc>
                  <a:txBody>
                    <a:bodyPr/>
                    <a:lstStyle/>
                    <a:p>
                      <a:r>
                        <a:rPr lang="en-US" sz="1600" dirty="0"/>
                        <a:t>Computer-Aided</a:t>
                      </a:r>
                      <a:r>
                        <a:rPr lang="en-US" sz="1600" baseline="0" dirty="0"/>
                        <a:t> Network Design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Targeted</a:t>
                      </a:r>
                      <a:r>
                        <a:rPr lang="en-US" sz="1600" baseline="0" dirty="0"/>
                        <a:t> invitation-driven workshop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677400" y="6477000"/>
            <a:ext cx="88265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D80FE5-F6A4-4408-9D64-7361C7D3C16A}" type="slidenum">
              <a:rPr lang="en-US">
                <a:latin typeface="Tahoma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Tahom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278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Statistics – Per Topic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267200" y="5791200"/>
            <a:ext cx="40386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3562"/>
              </a:solidFill>
              <a:latin typeface="Tahoma" charset="0"/>
              <a:ea typeface="MS PGothic" pitchFamily="34" charset="-128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847850" y="2276476"/>
          <a:ext cx="8820150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41898" y="1600201"/>
            <a:ext cx="683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562"/>
                </a:solidFill>
                <a:latin typeface="Tahoma" pitchFamily="34" charset="0"/>
                <a:ea typeface="MS PGothic" pitchFamily="34" charset="-128"/>
              </a:rPr>
              <a:t>DATE’13 Final Submission Count per Topic</a:t>
            </a:r>
          </a:p>
        </p:txBody>
      </p:sp>
    </p:spTree>
    <p:extLst>
      <p:ext uri="{BB962C8B-B14F-4D97-AF65-F5344CB8AC3E}">
        <p14:creationId xmlns:p14="http://schemas.microsoft.com/office/powerpoint/2010/main" val="267370766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Statistics – Per Continent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267200" y="5791200"/>
            <a:ext cx="40386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3562"/>
              </a:solidFill>
              <a:latin typeface="Tahoma" charset="0"/>
              <a:ea typeface="MS PGothic" pitchFamily="34" charset="-12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847850" y="2276476"/>
          <a:ext cx="8820150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75842" y="1676400"/>
            <a:ext cx="8640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3562"/>
                </a:solidFill>
                <a:latin typeface="Tahoma" pitchFamily="34" charset="0"/>
                <a:ea typeface="MS PGothic" pitchFamily="34" charset="-128"/>
              </a:rPr>
              <a:t>DATE’13 Final Submission Percentage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3562"/>
                </a:solidFill>
                <a:latin typeface="Tahoma" pitchFamily="34" charset="0"/>
                <a:ea typeface="MS PGothic" pitchFamily="34" charset="-128"/>
              </a:rPr>
              <a:t> per Continent Main Contact</a:t>
            </a:r>
          </a:p>
        </p:txBody>
      </p:sp>
    </p:spTree>
    <p:extLst>
      <p:ext uri="{BB962C8B-B14F-4D97-AF65-F5344CB8AC3E}">
        <p14:creationId xmlns:p14="http://schemas.microsoft.com/office/powerpoint/2010/main" val="103451754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TPC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1" y="1447801"/>
            <a:ext cx="7775575" cy="4916487"/>
          </a:xfrm>
        </p:spPr>
        <p:txBody>
          <a:bodyPr/>
          <a:lstStyle/>
          <a:p>
            <a:pPr>
              <a:buNone/>
            </a:pPr>
            <a:r>
              <a:rPr lang="en-US" sz="1800" dirty="0"/>
              <a:t>Accept-Long		: 136	13.6%	16.4%	</a:t>
            </a:r>
          </a:p>
          <a:p>
            <a:pPr>
              <a:buNone/>
            </a:pPr>
            <a:r>
              <a:rPr lang="en-US" sz="1800" dirty="0"/>
              <a:t>Accept-Short		:   70	  7.0%	  8.4%	24.8%</a:t>
            </a:r>
          </a:p>
          <a:p>
            <a:pPr>
              <a:buNone/>
            </a:pPr>
            <a:r>
              <a:rPr lang="en-US" sz="1800" dirty="0"/>
              <a:t>Accept-IP		:   96	  9.6%	11.6%</a:t>
            </a:r>
          </a:p>
          <a:p>
            <a:pPr>
              <a:buNone/>
            </a:pPr>
            <a:r>
              <a:rPr lang="en-US" sz="2000" b="1" dirty="0"/>
              <a:t>Total Accept		: 302	30.2%	36.4%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Reject			: 527</a:t>
            </a:r>
          </a:p>
          <a:p>
            <a:pPr>
              <a:buNone/>
            </a:pPr>
            <a:r>
              <a:rPr lang="en-US" sz="1800" dirty="0"/>
              <a:t>Total Reviewed		: 829</a:t>
            </a:r>
          </a:p>
          <a:p>
            <a:pPr lvl="0">
              <a:buNone/>
              <a:defRPr/>
            </a:pPr>
            <a:r>
              <a:rPr lang="en-US" sz="1800" dirty="0"/>
              <a:t>Reject-Withdrawn		: 124</a:t>
            </a:r>
          </a:p>
          <a:p>
            <a:pPr lvl="0">
              <a:buNone/>
              <a:defRPr/>
            </a:pPr>
            <a:r>
              <a:rPr lang="en-US" sz="1800" dirty="0"/>
              <a:t>Reject-</a:t>
            </a:r>
            <a:r>
              <a:rPr lang="en-US" sz="1800" dirty="0" err="1"/>
              <a:t>NoPDF</a:t>
            </a:r>
            <a:r>
              <a:rPr lang="en-US" sz="1800" dirty="0"/>
              <a:t>		:   23</a:t>
            </a:r>
          </a:p>
          <a:p>
            <a:pPr lvl="0">
              <a:buNone/>
              <a:defRPr/>
            </a:pPr>
            <a:r>
              <a:rPr lang="en-US" sz="1800" dirty="0"/>
              <a:t>Reject-</a:t>
            </a:r>
            <a:r>
              <a:rPr lang="en-US" sz="1800" dirty="0" err="1"/>
              <a:t>AbstractOnly</a:t>
            </a:r>
            <a:r>
              <a:rPr lang="en-US" sz="1800" dirty="0"/>
              <a:t>	:   21</a:t>
            </a:r>
          </a:p>
          <a:p>
            <a:pPr lvl="0">
              <a:buNone/>
              <a:defRPr/>
            </a:pPr>
            <a:r>
              <a:rPr lang="en-US" sz="1800" dirty="0"/>
              <a:t>Reject-Duplicate		:     5</a:t>
            </a:r>
          </a:p>
          <a:p>
            <a:pPr lvl="0">
              <a:buNone/>
              <a:defRPr/>
            </a:pPr>
            <a:r>
              <a:rPr lang="en-US" sz="2000" b="1" dirty="0"/>
              <a:t>Total Reject		: 700</a:t>
            </a:r>
          </a:p>
          <a:p>
            <a:pPr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06392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63"/>
          <p:cNvSpPr/>
          <p:nvPr/>
        </p:nvSpPr>
        <p:spPr bwMode="auto">
          <a:xfrm>
            <a:off x="4267200" y="5791200"/>
            <a:ext cx="40386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3562"/>
              </a:solidFill>
              <a:latin typeface="Tahoma" charset="0"/>
              <a:ea typeface="MS PGothic" pitchFamily="34" charset="-128"/>
            </a:endParaRPr>
          </a:p>
        </p:txBody>
      </p:sp>
      <p:sp>
        <p:nvSpPr>
          <p:cNvPr id="453" name="Rectangle 452"/>
          <p:cNvSpPr/>
          <p:nvPr/>
        </p:nvSpPr>
        <p:spPr>
          <a:xfrm>
            <a:off x="6430873" y="2258305"/>
            <a:ext cx="183366" cy="2882639"/>
          </a:xfrm>
          <a:prstGeom prst="rect">
            <a:avLst/>
          </a:prstGeom>
          <a:solidFill>
            <a:srgbClr val="FF99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452" name="Rectangle 451"/>
          <p:cNvSpPr/>
          <p:nvPr/>
        </p:nvSpPr>
        <p:spPr>
          <a:xfrm>
            <a:off x="9736330" y="2267150"/>
            <a:ext cx="183366" cy="28826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451" name="Rectangle 450"/>
          <p:cNvSpPr/>
          <p:nvPr/>
        </p:nvSpPr>
        <p:spPr>
          <a:xfrm>
            <a:off x="8295696" y="2263168"/>
            <a:ext cx="183366" cy="28826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450" name="Rectangle 449"/>
          <p:cNvSpPr/>
          <p:nvPr/>
        </p:nvSpPr>
        <p:spPr>
          <a:xfrm>
            <a:off x="6965594" y="2259186"/>
            <a:ext cx="183366" cy="28826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449" name="Rectangle 448"/>
          <p:cNvSpPr/>
          <p:nvPr/>
        </p:nvSpPr>
        <p:spPr>
          <a:xfrm>
            <a:off x="5519936" y="2255204"/>
            <a:ext cx="183366" cy="28826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448" name="Rectangle 447"/>
          <p:cNvSpPr/>
          <p:nvPr/>
        </p:nvSpPr>
        <p:spPr>
          <a:xfrm>
            <a:off x="4114445" y="2276476"/>
            <a:ext cx="183366" cy="28543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2315072" y="179430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ysClr val="windowText" lastClr="000000"/>
                </a:solidFill>
                <a:latin typeface="Tahoma" pitchFamily="34" charset="0"/>
                <a:ea typeface="MS PGothic" pitchFamily="34" charset="-128"/>
              </a:rPr>
              <a:t>Tuesday March 19</a:t>
            </a:r>
            <a:r>
              <a:rPr lang="en-US" sz="1200" b="1" kern="0">
                <a:solidFill>
                  <a:sysClr val="windowText" lastClr="000000"/>
                </a:solidFill>
                <a:latin typeface="Tahoma" pitchFamily="34" charset="0"/>
                <a:ea typeface="MS PGothic" pitchFamily="34" charset="-128"/>
              </a:rPr>
              <a:t>, 2013</a:t>
            </a:r>
            <a:endParaRPr lang="en-US" sz="1200" b="1" kern="0" dirty="0">
              <a:solidFill>
                <a:sysClr val="windowText" lastClr="000000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300" name="Rectangle 299"/>
          <p:cNvSpPr/>
          <p:nvPr/>
        </p:nvSpPr>
        <p:spPr>
          <a:xfrm>
            <a:off x="2315072" y="1988839"/>
            <a:ext cx="36004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0830</a:t>
            </a:r>
            <a:b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</a:b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1030</a:t>
            </a:r>
          </a:p>
        </p:txBody>
      </p:sp>
      <p:sp>
        <p:nvSpPr>
          <p:cNvPr id="301" name="Rectangle 300"/>
          <p:cNvSpPr/>
          <p:nvPr/>
        </p:nvSpPr>
        <p:spPr>
          <a:xfrm>
            <a:off x="2675112" y="1988839"/>
            <a:ext cx="36004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1030</a:t>
            </a:r>
            <a:b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</a:b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1130</a:t>
            </a:r>
          </a:p>
        </p:txBody>
      </p:sp>
      <p:sp>
        <p:nvSpPr>
          <p:cNvPr id="302" name="Rectangle 301"/>
          <p:cNvSpPr/>
          <p:nvPr/>
        </p:nvSpPr>
        <p:spPr>
          <a:xfrm>
            <a:off x="3035152" y="1988839"/>
            <a:ext cx="36004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1130</a:t>
            </a:r>
            <a:b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</a:b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1300</a:t>
            </a:r>
          </a:p>
        </p:txBody>
      </p:sp>
      <p:sp>
        <p:nvSpPr>
          <p:cNvPr id="303" name="Rectangle 302"/>
          <p:cNvSpPr/>
          <p:nvPr/>
        </p:nvSpPr>
        <p:spPr>
          <a:xfrm>
            <a:off x="3395192" y="1988839"/>
            <a:ext cx="36004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1300</a:t>
            </a:r>
            <a:b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</a:b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1430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3755232" y="1988839"/>
            <a:ext cx="36004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1430</a:t>
            </a:r>
            <a:b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</a:b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1600</a:t>
            </a:r>
          </a:p>
        </p:txBody>
      </p:sp>
      <p:sp>
        <p:nvSpPr>
          <p:cNvPr id="305" name="Rectangle 304"/>
          <p:cNvSpPr/>
          <p:nvPr/>
        </p:nvSpPr>
        <p:spPr>
          <a:xfrm>
            <a:off x="4115272" y="1988839"/>
            <a:ext cx="36004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1600</a:t>
            </a:r>
            <a:b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</a:b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1700</a:t>
            </a:r>
          </a:p>
        </p:txBody>
      </p:sp>
      <p:sp>
        <p:nvSpPr>
          <p:cNvPr id="306" name="Rectangle 305"/>
          <p:cNvSpPr/>
          <p:nvPr/>
        </p:nvSpPr>
        <p:spPr>
          <a:xfrm>
            <a:off x="4475312" y="1988839"/>
            <a:ext cx="36004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17001830</a:t>
            </a:r>
          </a:p>
        </p:txBody>
      </p:sp>
      <p:sp>
        <p:nvSpPr>
          <p:cNvPr id="307" name="Rectangle 306"/>
          <p:cNvSpPr/>
          <p:nvPr/>
        </p:nvSpPr>
        <p:spPr>
          <a:xfrm>
            <a:off x="3035152" y="2276872"/>
            <a:ext cx="360040" cy="360040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2.1</a:t>
            </a:r>
          </a:p>
        </p:txBody>
      </p:sp>
      <p:sp>
        <p:nvSpPr>
          <p:cNvPr id="308" name="Rectangle 307"/>
          <p:cNvSpPr/>
          <p:nvPr/>
        </p:nvSpPr>
        <p:spPr>
          <a:xfrm>
            <a:off x="3755232" y="2276872"/>
            <a:ext cx="360040" cy="360040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3.1</a:t>
            </a:r>
          </a:p>
        </p:txBody>
      </p:sp>
      <p:sp>
        <p:nvSpPr>
          <p:cNvPr id="309" name="Rectangle 308"/>
          <p:cNvSpPr/>
          <p:nvPr/>
        </p:nvSpPr>
        <p:spPr>
          <a:xfrm>
            <a:off x="4475312" y="2276872"/>
            <a:ext cx="360040" cy="360040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4.1</a:t>
            </a:r>
          </a:p>
        </p:txBody>
      </p:sp>
      <p:sp>
        <p:nvSpPr>
          <p:cNvPr id="310" name="Rectangle 309"/>
          <p:cNvSpPr/>
          <p:nvPr/>
        </p:nvSpPr>
        <p:spPr>
          <a:xfrm>
            <a:off x="3035152" y="2636912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2.2</a:t>
            </a:r>
          </a:p>
        </p:txBody>
      </p:sp>
      <p:sp>
        <p:nvSpPr>
          <p:cNvPr id="311" name="Rectangle 310"/>
          <p:cNvSpPr/>
          <p:nvPr/>
        </p:nvSpPr>
        <p:spPr>
          <a:xfrm>
            <a:off x="3755232" y="2636912"/>
            <a:ext cx="360040" cy="36004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3.2</a:t>
            </a:r>
          </a:p>
        </p:txBody>
      </p:sp>
      <p:sp>
        <p:nvSpPr>
          <p:cNvPr id="312" name="Rectangle 311"/>
          <p:cNvSpPr/>
          <p:nvPr/>
        </p:nvSpPr>
        <p:spPr>
          <a:xfrm>
            <a:off x="4475312" y="2636912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4.2</a:t>
            </a:r>
          </a:p>
        </p:txBody>
      </p:sp>
      <p:sp>
        <p:nvSpPr>
          <p:cNvPr id="313" name="Rectangle 312"/>
          <p:cNvSpPr/>
          <p:nvPr/>
        </p:nvSpPr>
        <p:spPr>
          <a:xfrm>
            <a:off x="3035152" y="2996952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2.3</a:t>
            </a:r>
          </a:p>
        </p:txBody>
      </p:sp>
      <p:sp>
        <p:nvSpPr>
          <p:cNvPr id="314" name="Rectangle 313"/>
          <p:cNvSpPr/>
          <p:nvPr/>
        </p:nvSpPr>
        <p:spPr>
          <a:xfrm>
            <a:off x="3755232" y="2996952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3.3</a:t>
            </a:r>
          </a:p>
        </p:txBody>
      </p:sp>
      <p:sp>
        <p:nvSpPr>
          <p:cNvPr id="315" name="Rectangle 314"/>
          <p:cNvSpPr/>
          <p:nvPr/>
        </p:nvSpPr>
        <p:spPr>
          <a:xfrm>
            <a:off x="4475312" y="2996952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4.3</a:t>
            </a:r>
          </a:p>
        </p:txBody>
      </p:sp>
      <p:sp>
        <p:nvSpPr>
          <p:cNvPr id="316" name="Rectangle 315"/>
          <p:cNvSpPr/>
          <p:nvPr/>
        </p:nvSpPr>
        <p:spPr>
          <a:xfrm>
            <a:off x="3035152" y="3356992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2.4</a:t>
            </a:r>
          </a:p>
        </p:txBody>
      </p:sp>
      <p:sp>
        <p:nvSpPr>
          <p:cNvPr id="317" name="Rectangle 316"/>
          <p:cNvSpPr/>
          <p:nvPr/>
        </p:nvSpPr>
        <p:spPr>
          <a:xfrm>
            <a:off x="3755232" y="3356992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3.4</a:t>
            </a:r>
          </a:p>
        </p:txBody>
      </p:sp>
      <p:sp>
        <p:nvSpPr>
          <p:cNvPr id="318" name="Rectangle 317"/>
          <p:cNvSpPr/>
          <p:nvPr/>
        </p:nvSpPr>
        <p:spPr>
          <a:xfrm>
            <a:off x="4475312" y="3356992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4.4</a:t>
            </a:r>
          </a:p>
        </p:txBody>
      </p:sp>
      <p:sp>
        <p:nvSpPr>
          <p:cNvPr id="319" name="Rectangle 318"/>
          <p:cNvSpPr/>
          <p:nvPr/>
        </p:nvSpPr>
        <p:spPr>
          <a:xfrm>
            <a:off x="3035152" y="3717032"/>
            <a:ext cx="360040" cy="36004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2.5</a:t>
            </a:r>
          </a:p>
        </p:txBody>
      </p:sp>
      <p:sp>
        <p:nvSpPr>
          <p:cNvPr id="320" name="Rectangle 319"/>
          <p:cNvSpPr/>
          <p:nvPr/>
        </p:nvSpPr>
        <p:spPr>
          <a:xfrm>
            <a:off x="3755232" y="3717032"/>
            <a:ext cx="360040" cy="36004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3.5</a:t>
            </a:r>
          </a:p>
        </p:txBody>
      </p:sp>
      <p:sp>
        <p:nvSpPr>
          <p:cNvPr id="321" name="Rectangle 320"/>
          <p:cNvSpPr/>
          <p:nvPr/>
        </p:nvSpPr>
        <p:spPr>
          <a:xfrm>
            <a:off x="4475312" y="3717032"/>
            <a:ext cx="360040" cy="36004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4.5</a:t>
            </a:r>
          </a:p>
        </p:txBody>
      </p:sp>
      <p:sp>
        <p:nvSpPr>
          <p:cNvPr id="322" name="Rectangle 321"/>
          <p:cNvSpPr/>
          <p:nvPr/>
        </p:nvSpPr>
        <p:spPr>
          <a:xfrm>
            <a:off x="3035152" y="4077072"/>
            <a:ext cx="360040" cy="36004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2.6</a:t>
            </a:r>
          </a:p>
        </p:txBody>
      </p:sp>
      <p:sp>
        <p:nvSpPr>
          <p:cNvPr id="323" name="Rectangle 322"/>
          <p:cNvSpPr/>
          <p:nvPr/>
        </p:nvSpPr>
        <p:spPr>
          <a:xfrm>
            <a:off x="3755232" y="4077072"/>
            <a:ext cx="360040" cy="36004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3.6</a:t>
            </a:r>
          </a:p>
        </p:txBody>
      </p:sp>
      <p:sp>
        <p:nvSpPr>
          <p:cNvPr id="324" name="Rectangle 323"/>
          <p:cNvSpPr/>
          <p:nvPr/>
        </p:nvSpPr>
        <p:spPr>
          <a:xfrm>
            <a:off x="4475312" y="4077072"/>
            <a:ext cx="360040" cy="36004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4.6</a:t>
            </a:r>
          </a:p>
        </p:txBody>
      </p:sp>
      <p:sp>
        <p:nvSpPr>
          <p:cNvPr id="325" name="Rectangle 324"/>
          <p:cNvSpPr/>
          <p:nvPr/>
        </p:nvSpPr>
        <p:spPr>
          <a:xfrm>
            <a:off x="3035152" y="4437112"/>
            <a:ext cx="360040" cy="360040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2.7</a:t>
            </a:r>
          </a:p>
        </p:txBody>
      </p:sp>
      <p:sp>
        <p:nvSpPr>
          <p:cNvPr id="326" name="Rectangle 325"/>
          <p:cNvSpPr/>
          <p:nvPr/>
        </p:nvSpPr>
        <p:spPr>
          <a:xfrm>
            <a:off x="3755232" y="4437112"/>
            <a:ext cx="360040" cy="360040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3.7</a:t>
            </a:r>
          </a:p>
        </p:txBody>
      </p:sp>
      <p:sp>
        <p:nvSpPr>
          <p:cNvPr id="327" name="Rectangle 326"/>
          <p:cNvSpPr/>
          <p:nvPr/>
        </p:nvSpPr>
        <p:spPr>
          <a:xfrm>
            <a:off x="4475312" y="4437112"/>
            <a:ext cx="360040" cy="36004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4.7</a:t>
            </a:r>
          </a:p>
        </p:txBody>
      </p:sp>
      <p:sp>
        <p:nvSpPr>
          <p:cNvPr id="328" name="Rectangle 327"/>
          <p:cNvSpPr/>
          <p:nvPr/>
        </p:nvSpPr>
        <p:spPr>
          <a:xfrm rot="16200000">
            <a:off x="1425714" y="3526270"/>
            <a:ext cx="2858836" cy="36004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Exhibition Break</a:t>
            </a:r>
          </a:p>
        </p:txBody>
      </p:sp>
      <p:sp>
        <p:nvSpPr>
          <p:cNvPr id="329" name="Rectangle 328"/>
          <p:cNvSpPr/>
          <p:nvPr/>
        </p:nvSpPr>
        <p:spPr>
          <a:xfrm rot="16200000">
            <a:off x="1065675" y="3526270"/>
            <a:ext cx="2858836" cy="360040"/>
          </a:xfrm>
          <a:prstGeom prst="rect">
            <a:avLst/>
          </a:prstGeom>
          <a:solidFill>
            <a:srgbClr val="FF9999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1.1 Plenary Session</a:t>
            </a:r>
          </a:p>
        </p:txBody>
      </p:sp>
      <p:sp>
        <p:nvSpPr>
          <p:cNvPr id="330" name="Rectangle 329"/>
          <p:cNvSpPr/>
          <p:nvPr/>
        </p:nvSpPr>
        <p:spPr>
          <a:xfrm rot="16200000">
            <a:off x="2145794" y="3526269"/>
            <a:ext cx="2858834" cy="36004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Lunch; Exhibition Panel 1315-1415</a:t>
            </a:r>
          </a:p>
        </p:txBody>
      </p:sp>
      <p:sp>
        <p:nvSpPr>
          <p:cNvPr id="331" name="Rectangle 330"/>
          <p:cNvSpPr/>
          <p:nvPr/>
        </p:nvSpPr>
        <p:spPr>
          <a:xfrm rot="16200000">
            <a:off x="2865876" y="3526269"/>
            <a:ext cx="2858834" cy="36004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Exhibition Break; IP1 Session 1600-1630</a:t>
            </a:r>
          </a:p>
        </p:txBody>
      </p:sp>
      <p:sp>
        <p:nvSpPr>
          <p:cNvPr id="332" name="Rectangle 331"/>
          <p:cNvSpPr/>
          <p:nvPr/>
        </p:nvSpPr>
        <p:spPr>
          <a:xfrm>
            <a:off x="1631504" y="2276872"/>
            <a:ext cx="683568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Room 1</a:t>
            </a:r>
          </a:p>
        </p:txBody>
      </p:sp>
      <p:sp>
        <p:nvSpPr>
          <p:cNvPr id="333" name="Rectangle 332"/>
          <p:cNvSpPr/>
          <p:nvPr/>
        </p:nvSpPr>
        <p:spPr>
          <a:xfrm>
            <a:off x="1631504" y="2636912"/>
            <a:ext cx="683568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Room 2</a:t>
            </a:r>
          </a:p>
        </p:txBody>
      </p:sp>
      <p:sp>
        <p:nvSpPr>
          <p:cNvPr id="334" name="Rectangle 333"/>
          <p:cNvSpPr/>
          <p:nvPr/>
        </p:nvSpPr>
        <p:spPr>
          <a:xfrm>
            <a:off x="1631504" y="2996952"/>
            <a:ext cx="683568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Room 3</a:t>
            </a:r>
          </a:p>
        </p:txBody>
      </p:sp>
      <p:sp>
        <p:nvSpPr>
          <p:cNvPr id="335" name="Rectangle 334"/>
          <p:cNvSpPr/>
          <p:nvPr/>
        </p:nvSpPr>
        <p:spPr>
          <a:xfrm>
            <a:off x="1631504" y="3356992"/>
            <a:ext cx="683568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Room 4</a:t>
            </a:r>
          </a:p>
        </p:txBody>
      </p:sp>
      <p:sp>
        <p:nvSpPr>
          <p:cNvPr id="336" name="Rectangle 335"/>
          <p:cNvSpPr/>
          <p:nvPr/>
        </p:nvSpPr>
        <p:spPr>
          <a:xfrm>
            <a:off x="1631504" y="3717032"/>
            <a:ext cx="683568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Room 5</a:t>
            </a:r>
          </a:p>
        </p:txBody>
      </p:sp>
      <p:sp>
        <p:nvSpPr>
          <p:cNvPr id="337" name="Rectangle 336"/>
          <p:cNvSpPr/>
          <p:nvPr/>
        </p:nvSpPr>
        <p:spPr>
          <a:xfrm>
            <a:off x="1631504" y="4077072"/>
            <a:ext cx="683568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Room 6</a:t>
            </a:r>
          </a:p>
        </p:txBody>
      </p:sp>
      <p:sp>
        <p:nvSpPr>
          <p:cNvPr id="338" name="Rectangle 337"/>
          <p:cNvSpPr/>
          <p:nvPr/>
        </p:nvSpPr>
        <p:spPr>
          <a:xfrm>
            <a:off x="1631504" y="4437112"/>
            <a:ext cx="683568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Room 7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5123384" y="1772816"/>
            <a:ext cx="26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ysClr val="windowText" lastClr="000000"/>
                </a:solidFill>
                <a:latin typeface="Tahoma" pitchFamily="34" charset="0"/>
                <a:ea typeface="MS PGothic" pitchFamily="34" charset="-128"/>
              </a:rPr>
              <a:t>Wednesday March 20</a:t>
            </a:r>
            <a:r>
              <a:rPr lang="en-US" sz="1200" b="1" kern="0">
                <a:solidFill>
                  <a:sysClr val="windowText" lastClr="000000"/>
                </a:solidFill>
                <a:latin typeface="Tahoma" pitchFamily="34" charset="0"/>
                <a:ea typeface="MS PGothic" pitchFamily="34" charset="-128"/>
              </a:rPr>
              <a:t>, 2013</a:t>
            </a:r>
            <a:endParaRPr lang="en-US" sz="1200" b="1" kern="0" dirty="0">
              <a:solidFill>
                <a:sysClr val="windowText" lastClr="000000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5123384" y="1967353"/>
            <a:ext cx="36004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0830</a:t>
            </a:r>
            <a:b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</a:b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1000</a:t>
            </a:r>
          </a:p>
        </p:txBody>
      </p:sp>
      <p:sp>
        <p:nvSpPr>
          <p:cNvPr id="341" name="Rectangle 340"/>
          <p:cNvSpPr/>
          <p:nvPr/>
        </p:nvSpPr>
        <p:spPr>
          <a:xfrm>
            <a:off x="5519936" y="1967353"/>
            <a:ext cx="36004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1000</a:t>
            </a:r>
            <a:b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</a:b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1100</a:t>
            </a:r>
          </a:p>
        </p:txBody>
      </p:sp>
      <p:sp>
        <p:nvSpPr>
          <p:cNvPr id="342" name="Rectangle 341"/>
          <p:cNvSpPr/>
          <p:nvPr/>
        </p:nvSpPr>
        <p:spPr>
          <a:xfrm>
            <a:off x="5879976" y="1967353"/>
            <a:ext cx="36004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1100</a:t>
            </a:r>
            <a:b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</a:b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1230</a:t>
            </a:r>
          </a:p>
        </p:txBody>
      </p:sp>
      <p:sp>
        <p:nvSpPr>
          <p:cNvPr id="343" name="Rectangle 342"/>
          <p:cNvSpPr/>
          <p:nvPr/>
        </p:nvSpPr>
        <p:spPr>
          <a:xfrm>
            <a:off x="6240016" y="1967353"/>
            <a:ext cx="36004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1230</a:t>
            </a:r>
            <a:b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</a:b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1430</a:t>
            </a:r>
          </a:p>
        </p:txBody>
      </p:sp>
      <p:sp>
        <p:nvSpPr>
          <p:cNvPr id="344" name="Rectangle 343"/>
          <p:cNvSpPr/>
          <p:nvPr/>
        </p:nvSpPr>
        <p:spPr>
          <a:xfrm>
            <a:off x="6600056" y="1967353"/>
            <a:ext cx="36004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1430</a:t>
            </a:r>
            <a:b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</a:b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1600</a:t>
            </a:r>
          </a:p>
        </p:txBody>
      </p:sp>
      <p:sp>
        <p:nvSpPr>
          <p:cNvPr id="345" name="Rectangle 344"/>
          <p:cNvSpPr/>
          <p:nvPr/>
        </p:nvSpPr>
        <p:spPr>
          <a:xfrm>
            <a:off x="6960096" y="1967353"/>
            <a:ext cx="36004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1600</a:t>
            </a:r>
            <a:b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</a:b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1700</a:t>
            </a:r>
          </a:p>
        </p:txBody>
      </p:sp>
      <p:sp>
        <p:nvSpPr>
          <p:cNvPr id="346" name="Rectangle 345"/>
          <p:cNvSpPr/>
          <p:nvPr/>
        </p:nvSpPr>
        <p:spPr>
          <a:xfrm>
            <a:off x="7320136" y="1967353"/>
            <a:ext cx="36004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17001830</a:t>
            </a:r>
          </a:p>
        </p:txBody>
      </p:sp>
      <p:sp>
        <p:nvSpPr>
          <p:cNvPr id="347" name="Rectangle 346"/>
          <p:cNvSpPr/>
          <p:nvPr/>
        </p:nvSpPr>
        <p:spPr>
          <a:xfrm>
            <a:off x="5879976" y="2255386"/>
            <a:ext cx="360040" cy="360040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6.1</a:t>
            </a:r>
          </a:p>
        </p:txBody>
      </p:sp>
      <p:sp>
        <p:nvSpPr>
          <p:cNvPr id="348" name="Rectangle 347"/>
          <p:cNvSpPr/>
          <p:nvPr/>
        </p:nvSpPr>
        <p:spPr>
          <a:xfrm>
            <a:off x="6600056" y="2255386"/>
            <a:ext cx="360040" cy="360040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7.1</a:t>
            </a:r>
          </a:p>
        </p:txBody>
      </p:sp>
      <p:sp>
        <p:nvSpPr>
          <p:cNvPr id="349" name="Rectangle 348"/>
          <p:cNvSpPr/>
          <p:nvPr/>
        </p:nvSpPr>
        <p:spPr>
          <a:xfrm>
            <a:off x="7320136" y="2255386"/>
            <a:ext cx="360040" cy="360040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8.1</a:t>
            </a:r>
          </a:p>
        </p:txBody>
      </p:sp>
      <p:sp>
        <p:nvSpPr>
          <p:cNvPr id="350" name="Rectangle 349"/>
          <p:cNvSpPr/>
          <p:nvPr/>
        </p:nvSpPr>
        <p:spPr>
          <a:xfrm>
            <a:off x="5879976" y="2615426"/>
            <a:ext cx="360040" cy="36004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6.2</a:t>
            </a:r>
          </a:p>
        </p:txBody>
      </p:sp>
      <p:sp>
        <p:nvSpPr>
          <p:cNvPr id="351" name="Rectangle 350"/>
          <p:cNvSpPr/>
          <p:nvPr/>
        </p:nvSpPr>
        <p:spPr>
          <a:xfrm>
            <a:off x="6600056" y="2615426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7.2</a:t>
            </a:r>
          </a:p>
        </p:txBody>
      </p:sp>
      <p:sp>
        <p:nvSpPr>
          <p:cNvPr id="352" name="Rectangle 351"/>
          <p:cNvSpPr/>
          <p:nvPr/>
        </p:nvSpPr>
        <p:spPr>
          <a:xfrm>
            <a:off x="7320136" y="2615426"/>
            <a:ext cx="360040" cy="36004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8.2</a:t>
            </a:r>
          </a:p>
        </p:txBody>
      </p:sp>
      <p:sp>
        <p:nvSpPr>
          <p:cNvPr id="353" name="Rectangle 352"/>
          <p:cNvSpPr/>
          <p:nvPr/>
        </p:nvSpPr>
        <p:spPr>
          <a:xfrm>
            <a:off x="5879976" y="2975466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6.3</a:t>
            </a:r>
          </a:p>
        </p:txBody>
      </p:sp>
      <p:sp>
        <p:nvSpPr>
          <p:cNvPr id="354" name="Rectangle 353"/>
          <p:cNvSpPr/>
          <p:nvPr/>
        </p:nvSpPr>
        <p:spPr>
          <a:xfrm>
            <a:off x="6600056" y="2975466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7.3</a:t>
            </a:r>
          </a:p>
        </p:txBody>
      </p:sp>
      <p:sp>
        <p:nvSpPr>
          <p:cNvPr id="355" name="Rectangle 354"/>
          <p:cNvSpPr/>
          <p:nvPr/>
        </p:nvSpPr>
        <p:spPr>
          <a:xfrm>
            <a:off x="7320136" y="2975466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8.3</a:t>
            </a:r>
          </a:p>
        </p:txBody>
      </p:sp>
      <p:sp>
        <p:nvSpPr>
          <p:cNvPr id="356" name="Rectangle 355"/>
          <p:cNvSpPr/>
          <p:nvPr/>
        </p:nvSpPr>
        <p:spPr>
          <a:xfrm>
            <a:off x="5879976" y="3335506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6.4</a:t>
            </a:r>
          </a:p>
        </p:txBody>
      </p:sp>
      <p:sp>
        <p:nvSpPr>
          <p:cNvPr id="357" name="Rectangle 356"/>
          <p:cNvSpPr/>
          <p:nvPr/>
        </p:nvSpPr>
        <p:spPr>
          <a:xfrm>
            <a:off x="6600056" y="3335506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7.4</a:t>
            </a:r>
          </a:p>
        </p:txBody>
      </p:sp>
      <p:sp>
        <p:nvSpPr>
          <p:cNvPr id="358" name="Rectangle 357"/>
          <p:cNvSpPr/>
          <p:nvPr/>
        </p:nvSpPr>
        <p:spPr>
          <a:xfrm>
            <a:off x="7320136" y="3335506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8.4</a:t>
            </a:r>
          </a:p>
        </p:txBody>
      </p:sp>
      <p:sp>
        <p:nvSpPr>
          <p:cNvPr id="359" name="Rectangle 358"/>
          <p:cNvSpPr/>
          <p:nvPr/>
        </p:nvSpPr>
        <p:spPr>
          <a:xfrm>
            <a:off x="5879976" y="3695546"/>
            <a:ext cx="360040" cy="36004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6.5</a:t>
            </a:r>
          </a:p>
        </p:txBody>
      </p:sp>
      <p:sp>
        <p:nvSpPr>
          <p:cNvPr id="360" name="Rectangle 359"/>
          <p:cNvSpPr/>
          <p:nvPr/>
        </p:nvSpPr>
        <p:spPr>
          <a:xfrm>
            <a:off x="6600056" y="3695546"/>
            <a:ext cx="360040" cy="36004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7.5</a:t>
            </a:r>
          </a:p>
        </p:txBody>
      </p:sp>
      <p:sp>
        <p:nvSpPr>
          <p:cNvPr id="361" name="Rectangle 360"/>
          <p:cNvSpPr/>
          <p:nvPr/>
        </p:nvSpPr>
        <p:spPr>
          <a:xfrm>
            <a:off x="7320136" y="3695546"/>
            <a:ext cx="360040" cy="36004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8.5</a:t>
            </a:r>
          </a:p>
        </p:txBody>
      </p:sp>
      <p:sp>
        <p:nvSpPr>
          <p:cNvPr id="362" name="Rectangle 361"/>
          <p:cNvSpPr/>
          <p:nvPr/>
        </p:nvSpPr>
        <p:spPr>
          <a:xfrm>
            <a:off x="5879976" y="4055586"/>
            <a:ext cx="360040" cy="36004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6.6</a:t>
            </a:r>
          </a:p>
        </p:txBody>
      </p:sp>
      <p:sp>
        <p:nvSpPr>
          <p:cNvPr id="363" name="Rectangle 362"/>
          <p:cNvSpPr/>
          <p:nvPr/>
        </p:nvSpPr>
        <p:spPr>
          <a:xfrm>
            <a:off x="6600056" y="4055586"/>
            <a:ext cx="360040" cy="36004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7.6</a:t>
            </a:r>
          </a:p>
        </p:txBody>
      </p:sp>
      <p:sp>
        <p:nvSpPr>
          <p:cNvPr id="364" name="Rectangle 363"/>
          <p:cNvSpPr/>
          <p:nvPr/>
        </p:nvSpPr>
        <p:spPr>
          <a:xfrm>
            <a:off x="7320136" y="4055586"/>
            <a:ext cx="360040" cy="36004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8.6</a:t>
            </a:r>
          </a:p>
        </p:txBody>
      </p:sp>
      <p:sp>
        <p:nvSpPr>
          <p:cNvPr id="365" name="Rectangle 364"/>
          <p:cNvSpPr/>
          <p:nvPr/>
        </p:nvSpPr>
        <p:spPr>
          <a:xfrm>
            <a:off x="5879976" y="4415626"/>
            <a:ext cx="360040" cy="360040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6.7</a:t>
            </a:r>
          </a:p>
        </p:txBody>
      </p:sp>
      <p:sp>
        <p:nvSpPr>
          <p:cNvPr id="366" name="Rectangle 365"/>
          <p:cNvSpPr/>
          <p:nvPr/>
        </p:nvSpPr>
        <p:spPr>
          <a:xfrm>
            <a:off x="6600056" y="4415626"/>
            <a:ext cx="360040" cy="36004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7.7</a:t>
            </a:r>
          </a:p>
        </p:txBody>
      </p:sp>
      <p:sp>
        <p:nvSpPr>
          <p:cNvPr id="367" name="Rectangle 366"/>
          <p:cNvSpPr/>
          <p:nvPr/>
        </p:nvSpPr>
        <p:spPr>
          <a:xfrm>
            <a:off x="7320136" y="4415626"/>
            <a:ext cx="360040" cy="360040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8.7</a:t>
            </a:r>
          </a:p>
        </p:txBody>
      </p:sp>
      <p:sp>
        <p:nvSpPr>
          <p:cNvPr id="368" name="Rectangle 367"/>
          <p:cNvSpPr/>
          <p:nvPr/>
        </p:nvSpPr>
        <p:spPr>
          <a:xfrm rot="16200000">
            <a:off x="4259796" y="3515526"/>
            <a:ext cx="2880320" cy="36004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Exhibition Break; IP2 Session 1000-1030</a:t>
            </a:r>
          </a:p>
        </p:txBody>
      </p:sp>
      <p:sp>
        <p:nvSpPr>
          <p:cNvPr id="369" name="Rectangle 368"/>
          <p:cNvSpPr/>
          <p:nvPr/>
        </p:nvSpPr>
        <p:spPr>
          <a:xfrm rot="16200000">
            <a:off x="4979875" y="3515526"/>
            <a:ext cx="2880320" cy="36004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Lunch; Exhibition Panel 1315-1415;</a:t>
            </a:r>
            <a:b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</a:b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Awards 1340</a:t>
            </a:r>
          </a:p>
        </p:txBody>
      </p:sp>
      <p:sp>
        <p:nvSpPr>
          <p:cNvPr id="370" name="Rectangle 369"/>
          <p:cNvSpPr/>
          <p:nvPr/>
        </p:nvSpPr>
        <p:spPr>
          <a:xfrm rot="16200000">
            <a:off x="5699957" y="3515526"/>
            <a:ext cx="2880320" cy="36004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Exhibition Break; IP3 Session 1600-1630</a:t>
            </a:r>
          </a:p>
        </p:txBody>
      </p:sp>
      <p:sp>
        <p:nvSpPr>
          <p:cNvPr id="371" name="TextBox 370"/>
          <p:cNvSpPr txBox="1"/>
          <p:nvPr/>
        </p:nvSpPr>
        <p:spPr>
          <a:xfrm>
            <a:off x="7931696" y="175133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ysClr val="windowText" lastClr="000000"/>
                </a:solidFill>
                <a:latin typeface="Tahoma" pitchFamily="34" charset="0"/>
                <a:ea typeface="MS PGothic" pitchFamily="34" charset="-128"/>
              </a:rPr>
              <a:t>Thursday March 21</a:t>
            </a:r>
            <a:r>
              <a:rPr lang="en-US" sz="1200" b="1" kern="0">
                <a:solidFill>
                  <a:sysClr val="windowText" lastClr="000000"/>
                </a:solidFill>
                <a:latin typeface="Tahoma" pitchFamily="34" charset="0"/>
                <a:ea typeface="MS PGothic" pitchFamily="34" charset="-128"/>
              </a:rPr>
              <a:t>, 2013</a:t>
            </a:r>
            <a:endParaRPr lang="en-US" sz="1200" b="1" kern="0" dirty="0">
              <a:solidFill>
                <a:sysClr val="windowText" lastClr="000000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372" name="Rectangle 371"/>
          <p:cNvSpPr/>
          <p:nvPr/>
        </p:nvSpPr>
        <p:spPr>
          <a:xfrm>
            <a:off x="7931696" y="1945867"/>
            <a:ext cx="36004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0830</a:t>
            </a:r>
            <a:b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</a:b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1000</a:t>
            </a:r>
          </a:p>
        </p:txBody>
      </p:sp>
      <p:sp>
        <p:nvSpPr>
          <p:cNvPr id="373" name="Rectangle 372"/>
          <p:cNvSpPr/>
          <p:nvPr/>
        </p:nvSpPr>
        <p:spPr>
          <a:xfrm>
            <a:off x="8328248" y="1945867"/>
            <a:ext cx="36004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1000</a:t>
            </a:r>
            <a:b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</a:b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1100</a:t>
            </a:r>
          </a:p>
        </p:txBody>
      </p:sp>
      <p:sp>
        <p:nvSpPr>
          <p:cNvPr id="374" name="Rectangle 373"/>
          <p:cNvSpPr/>
          <p:nvPr/>
        </p:nvSpPr>
        <p:spPr>
          <a:xfrm>
            <a:off x="8688288" y="1945867"/>
            <a:ext cx="36004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1100</a:t>
            </a:r>
            <a:b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</a:b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1230</a:t>
            </a:r>
          </a:p>
        </p:txBody>
      </p:sp>
      <p:sp>
        <p:nvSpPr>
          <p:cNvPr id="375" name="Rectangle 374"/>
          <p:cNvSpPr/>
          <p:nvPr/>
        </p:nvSpPr>
        <p:spPr>
          <a:xfrm>
            <a:off x="9048328" y="1945867"/>
            <a:ext cx="36004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1230</a:t>
            </a:r>
            <a:b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</a:b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1400</a:t>
            </a:r>
          </a:p>
        </p:txBody>
      </p:sp>
      <p:sp>
        <p:nvSpPr>
          <p:cNvPr id="376" name="Rectangle 375"/>
          <p:cNvSpPr/>
          <p:nvPr/>
        </p:nvSpPr>
        <p:spPr>
          <a:xfrm>
            <a:off x="9408368" y="1945867"/>
            <a:ext cx="36004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1400</a:t>
            </a:r>
            <a:b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</a:b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1530</a:t>
            </a:r>
          </a:p>
        </p:txBody>
      </p:sp>
      <p:sp>
        <p:nvSpPr>
          <p:cNvPr id="377" name="Rectangle 376"/>
          <p:cNvSpPr/>
          <p:nvPr/>
        </p:nvSpPr>
        <p:spPr>
          <a:xfrm>
            <a:off x="9768408" y="1945867"/>
            <a:ext cx="36004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1530</a:t>
            </a:r>
            <a:b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</a:b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1600</a:t>
            </a:r>
          </a:p>
        </p:txBody>
      </p:sp>
      <p:sp>
        <p:nvSpPr>
          <p:cNvPr id="378" name="Rectangle 377"/>
          <p:cNvSpPr/>
          <p:nvPr/>
        </p:nvSpPr>
        <p:spPr>
          <a:xfrm>
            <a:off x="10128448" y="1945867"/>
            <a:ext cx="36004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16001730</a:t>
            </a:r>
          </a:p>
        </p:txBody>
      </p:sp>
      <p:sp>
        <p:nvSpPr>
          <p:cNvPr id="379" name="Rectangle 378"/>
          <p:cNvSpPr/>
          <p:nvPr/>
        </p:nvSpPr>
        <p:spPr>
          <a:xfrm>
            <a:off x="5159896" y="2255386"/>
            <a:ext cx="360040" cy="360040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5.1</a:t>
            </a:r>
          </a:p>
        </p:txBody>
      </p:sp>
      <p:sp>
        <p:nvSpPr>
          <p:cNvPr id="380" name="Rectangle 379"/>
          <p:cNvSpPr/>
          <p:nvPr/>
        </p:nvSpPr>
        <p:spPr>
          <a:xfrm>
            <a:off x="5159896" y="2615426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5.2</a:t>
            </a:r>
          </a:p>
        </p:txBody>
      </p:sp>
      <p:sp>
        <p:nvSpPr>
          <p:cNvPr id="381" name="Rectangle 380"/>
          <p:cNvSpPr/>
          <p:nvPr/>
        </p:nvSpPr>
        <p:spPr>
          <a:xfrm>
            <a:off x="5159896" y="2975466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5.3</a:t>
            </a:r>
          </a:p>
        </p:txBody>
      </p:sp>
      <p:sp>
        <p:nvSpPr>
          <p:cNvPr id="382" name="Rectangle 381"/>
          <p:cNvSpPr/>
          <p:nvPr/>
        </p:nvSpPr>
        <p:spPr>
          <a:xfrm>
            <a:off x="5159896" y="3335506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5.4</a:t>
            </a:r>
          </a:p>
        </p:txBody>
      </p:sp>
      <p:sp>
        <p:nvSpPr>
          <p:cNvPr id="383" name="Rectangle 382"/>
          <p:cNvSpPr/>
          <p:nvPr/>
        </p:nvSpPr>
        <p:spPr>
          <a:xfrm>
            <a:off x="5159896" y="3695546"/>
            <a:ext cx="360040" cy="36004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5.5</a:t>
            </a:r>
          </a:p>
        </p:txBody>
      </p:sp>
      <p:sp>
        <p:nvSpPr>
          <p:cNvPr id="384" name="Rectangle 383"/>
          <p:cNvSpPr/>
          <p:nvPr/>
        </p:nvSpPr>
        <p:spPr>
          <a:xfrm>
            <a:off x="5159896" y="4055586"/>
            <a:ext cx="360040" cy="36004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5.6</a:t>
            </a:r>
          </a:p>
        </p:txBody>
      </p:sp>
      <p:sp>
        <p:nvSpPr>
          <p:cNvPr id="385" name="Rectangle 384"/>
          <p:cNvSpPr/>
          <p:nvPr/>
        </p:nvSpPr>
        <p:spPr>
          <a:xfrm>
            <a:off x="5159896" y="4415626"/>
            <a:ext cx="360040" cy="360040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5.7</a:t>
            </a:r>
          </a:p>
        </p:txBody>
      </p:sp>
      <p:sp>
        <p:nvSpPr>
          <p:cNvPr id="386" name="Rectangle 385"/>
          <p:cNvSpPr/>
          <p:nvPr/>
        </p:nvSpPr>
        <p:spPr>
          <a:xfrm>
            <a:off x="8652792" y="2255387"/>
            <a:ext cx="360040" cy="36004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10.1</a:t>
            </a:r>
          </a:p>
        </p:txBody>
      </p:sp>
      <p:sp>
        <p:nvSpPr>
          <p:cNvPr id="387" name="Rectangle 386"/>
          <p:cNvSpPr/>
          <p:nvPr/>
        </p:nvSpPr>
        <p:spPr>
          <a:xfrm>
            <a:off x="9372872" y="2255387"/>
            <a:ext cx="360040" cy="36004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11.1</a:t>
            </a:r>
          </a:p>
        </p:txBody>
      </p:sp>
      <p:sp>
        <p:nvSpPr>
          <p:cNvPr id="388" name="Rectangle 387"/>
          <p:cNvSpPr/>
          <p:nvPr/>
        </p:nvSpPr>
        <p:spPr>
          <a:xfrm>
            <a:off x="10092952" y="2255387"/>
            <a:ext cx="360040" cy="36004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12.1</a:t>
            </a:r>
          </a:p>
        </p:txBody>
      </p:sp>
      <p:sp>
        <p:nvSpPr>
          <p:cNvPr id="389" name="Rectangle 388"/>
          <p:cNvSpPr/>
          <p:nvPr/>
        </p:nvSpPr>
        <p:spPr>
          <a:xfrm>
            <a:off x="8652792" y="2615427"/>
            <a:ext cx="360040" cy="36004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10.2</a:t>
            </a:r>
          </a:p>
        </p:txBody>
      </p:sp>
      <p:sp>
        <p:nvSpPr>
          <p:cNvPr id="390" name="Rectangle 389"/>
          <p:cNvSpPr/>
          <p:nvPr/>
        </p:nvSpPr>
        <p:spPr>
          <a:xfrm>
            <a:off x="9372872" y="2615427"/>
            <a:ext cx="360040" cy="36004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11.2</a:t>
            </a:r>
          </a:p>
        </p:txBody>
      </p:sp>
      <p:sp>
        <p:nvSpPr>
          <p:cNvPr id="391" name="Rectangle 390"/>
          <p:cNvSpPr/>
          <p:nvPr/>
        </p:nvSpPr>
        <p:spPr>
          <a:xfrm>
            <a:off x="10092952" y="2615427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12.2</a:t>
            </a:r>
          </a:p>
        </p:txBody>
      </p:sp>
      <p:sp>
        <p:nvSpPr>
          <p:cNvPr id="392" name="Rectangle 391"/>
          <p:cNvSpPr/>
          <p:nvPr/>
        </p:nvSpPr>
        <p:spPr>
          <a:xfrm>
            <a:off x="8652792" y="2975467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10.3</a:t>
            </a:r>
          </a:p>
        </p:txBody>
      </p:sp>
      <p:sp>
        <p:nvSpPr>
          <p:cNvPr id="393" name="Rectangle 392"/>
          <p:cNvSpPr/>
          <p:nvPr/>
        </p:nvSpPr>
        <p:spPr>
          <a:xfrm>
            <a:off x="9372872" y="2975467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11.3</a:t>
            </a:r>
          </a:p>
        </p:txBody>
      </p:sp>
      <p:sp>
        <p:nvSpPr>
          <p:cNvPr id="394" name="Rectangle 393"/>
          <p:cNvSpPr/>
          <p:nvPr/>
        </p:nvSpPr>
        <p:spPr>
          <a:xfrm>
            <a:off x="10092952" y="2975467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12.3</a:t>
            </a:r>
          </a:p>
        </p:txBody>
      </p:sp>
      <p:sp>
        <p:nvSpPr>
          <p:cNvPr id="395" name="Rectangle 394"/>
          <p:cNvSpPr/>
          <p:nvPr/>
        </p:nvSpPr>
        <p:spPr>
          <a:xfrm>
            <a:off x="8652792" y="3335507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10.4</a:t>
            </a:r>
          </a:p>
        </p:txBody>
      </p:sp>
      <p:sp>
        <p:nvSpPr>
          <p:cNvPr id="396" name="Rectangle 395"/>
          <p:cNvSpPr/>
          <p:nvPr/>
        </p:nvSpPr>
        <p:spPr>
          <a:xfrm>
            <a:off x="9372872" y="3335507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11.4</a:t>
            </a:r>
          </a:p>
        </p:txBody>
      </p:sp>
      <p:sp>
        <p:nvSpPr>
          <p:cNvPr id="397" name="Rectangle 396"/>
          <p:cNvSpPr/>
          <p:nvPr/>
        </p:nvSpPr>
        <p:spPr>
          <a:xfrm>
            <a:off x="10092952" y="3335507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12.4</a:t>
            </a:r>
          </a:p>
        </p:txBody>
      </p:sp>
      <p:sp>
        <p:nvSpPr>
          <p:cNvPr id="398" name="Rectangle 397"/>
          <p:cNvSpPr/>
          <p:nvPr/>
        </p:nvSpPr>
        <p:spPr>
          <a:xfrm>
            <a:off x="8652792" y="3695547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10.5</a:t>
            </a:r>
          </a:p>
        </p:txBody>
      </p:sp>
      <p:sp>
        <p:nvSpPr>
          <p:cNvPr id="399" name="Rectangle 398"/>
          <p:cNvSpPr/>
          <p:nvPr/>
        </p:nvSpPr>
        <p:spPr>
          <a:xfrm>
            <a:off x="9372872" y="3695547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11.5</a:t>
            </a:r>
          </a:p>
        </p:txBody>
      </p:sp>
      <p:sp>
        <p:nvSpPr>
          <p:cNvPr id="400" name="Rectangle 399"/>
          <p:cNvSpPr/>
          <p:nvPr/>
        </p:nvSpPr>
        <p:spPr>
          <a:xfrm>
            <a:off x="10092952" y="3695547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12.5</a:t>
            </a:r>
          </a:p>
        </p:txBody>
      </p:sp>
      <p:sp>
        <p:nvSpPr>
          <p:cNvPr id="401" name="Rectangle 400"/>
          <p:cNvSpPr/>
          <p:nvPr/>
        </p:nvSpPr>
        <p:spPr>
          <a:xfrm>
            <a:off x="8652792" y="4055587"/>
            <a:ext cx="360040" cy="36004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10.6</a:t>
            </a:r>
          </a:p>
        </p:txBody>
      </p:sp>
      <p:sp>
        <p:nvSpPr>
          <p:cNvPr id="402" name="Rectangle 401"/>
          <p:cNvSpPr/>
          <p:nvPr/>
        </p:nvSpPr>
        <p:spPr>
          <a:xfrm>
            <a:off x="9372872" y="4055587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11.6</a:t>
            </a:r>
          </a:p>
        </p:txBody>
      </p:sp>
      <p:sp>
        <p:nvSpPr>
          <p:cNvPr id="403" name="Rectangle 402"/>
          <p:cNvSpPr/>
          <p:nvPr/>
        </p:nvSpPr>
        <p:spPr>
          <a:xfrm>
            <a:off x="10092952" y="4055587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12.6</a:t>
            </a:r>
          </a:p>
        </p:txBody>
      </p:sp>
      <p:sp>
        <p:nvSpPr>
          <p:cNvPr id="404" name="Rectangle 403"/>
          <p:cNvSpPr/>
          <p:nvPr/>
        </p:nvSpPr>
        <p:spPr>
          <a:xfrm>
            <a:off x="8652792" y="4415627"/>
            <a:ext cx="360040" cy="360040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10.7</a:t>
            </a:r>
          </a:p>
        </p:txBody>
      </p:sp>
      <p:sp>
        <p:nvSpPr>
          <p:cNvPr id="405" name="Rectangle 404"/>
          <p:cNvSpPr/>
          <p:nvPr/>
        </p:nvSpPr>
        <p:spPr>
          <a:xfrm>
            <a:off x="9372872" y="4415627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11.7</a:t>
            </a:r>
          </a:p>
        </p:txBody>
      </p:sp>
      <p:sp>
        <p:nvSpPr>
          <p:cNvPr id="406" name="Rectangle 405"/>
          <p:cNvSpPr/>
          <p:nvPr/>
        </p:nvSpPr>
        <p:spPr>
          <a:xfrm>
            <a:off x="10092952" y="4415627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12.7</a:t>
            </a:r>
          </a:p>
        </p:txBody>
      </p:sp>
      <p:sp>
        <p:nvSpPr>
          <p:cNvPr id="407" name="Rectangle 406"/>
          <p:cNvSpPr/>
          <p:nvPr/>
        </p:nvSpPr>
        <p:spPr>
          <a:xfrm rot="16200000">
            <a:off x="7032613" y="3515526"/>
            <a:ext cx="2880319" cy="36004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Exhibition Break; IP4 Session 1000-1030</a:t>
            </a:r>
          </a:p>
        </p:txBody>
      </p:sp>
      <p:sp>
        <p:nvSpPr>
          <p:cNvPr id="408" name="Rectangle 407"/>
          <p:cNvSpPr/>
          <p:nvPr/>
        </p:nvSpPr>
        <p:spPr>
          <a:xfrm rot="16200000">
            <a:off x="7752692" y="3515526"/>
            <a:ext cx="2880319" cy="36004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Lunch; ; Exhibition Keynote 1315-1400</a:t>
            </a:r>
          </a:p>
        </p:txBody>
      </p:sp>
      <p:sp>
        <p:nvSpPr>
          <p:cNvPr id="409" name="Rectangle 408"/>
          <p:cNvSpPr/>
          <p:nvPr/>
        </p:nvSpPr>
        <p:spPr>
          <a:xfrm rot="16200000">
            <a:off x="8472774" y="3515526"/>
            <a:ext cx="2880319" cy="36004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Exhibition Break; IP5 Session 1530-1600</a:t>
            </a:r>
          </a:p>
        </p:txBody>
      </p:sp>
      <p:sp>
        <p:nvSpPr>
          <p:cNvPr id="410" name="Rectangle 409"/>
          <p:cNvSpPr/>
          <p:nvPr/>
        </p:nvSpPr>
        <p:spPr>
          <a:xfrm>
            <a:off x="7932712" y="2255387"/>
            <a:ext cx="360040" cy="36004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9.1</a:t>
            </a:r>
          </a:p>
        </p:txBody>
      </p:sp>
      <p:sp>
        <p:nvSpPr>
          <p:cNvPr id="411" name="Rectangle 410"/>
          <p:cNvSpPr/>
          <p:nvPr/>
        </p:nvSpPr>
        <p:spPr>
          <a:xfrm>
            <a:off x="7932712" y="2615427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9.2</a:t>
            </a:r>
          </a:p>
        </p:txBody>
      </p:sp>
      <p:sp>
        <p:nvSpPr>
          <p:cNvPr id="412" name="Rectangle 411"/>
          <p:cNvSpPr/>
          <p:nvPr/>
        </p:nvSpPr>
        <p:spPr>
          <a:xfrm>
            <a:off x="7932712" y="2975467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9.3</a:t>
            </a:r>
          </a:p>
        </p:txBody>
      </p:sp>
      <p:sp>
        <p:nvSpPr>
          <p:cNvPr id="413" name="Rectangle 412"/>
          <p:cNvSpPr/>
          <p:nvPr/>
        </p:nvSpPr>
        <p:spPr>
          <a:xfrm>
            <a:off x="7932712" y="3335507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9.4</a:t>
            </a:r>
          </a:p>
        </p:txBody>
      </p:sp>
      <p:sp>
        <p:nvSpPr>
          <p:cNvPr id="414" name="Rectangle 413"/>
          <p:cNvSpPr/>
          <p:nvPr/>
        </p:nvSpPr>
        <p:spPr>
          <a:xfrm>
            <a:off x="7932712" y="3695547"/>
            <a:ext cx="360040" cy="36004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9.5</a:t>
            </a:r>
          </a:p>
        </p:txBody>
      </p:sp>
      <p:sp>
        <p:nvSpPr>
          <p:cNvPr id="415" name="Rectangle 414"/>
          <p:cNvSpPr/>
          <p:nvPr/>
        </p:nvSpPr>
        <p:spPr>
          <a:xfrm>
            <a:off x="7932712" y="4055587"/>
            <a:ext cx="360040" cy="36004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9.6</a:t>
            </a:r>
          </a:p>
        </p:txBody>
      </p:sp>
      <p:sp>
        <p:nvSpPr>
          <p:cNvPr id="416" name="Rectangle 415"/>
          <p:cNvSpPr/>
          <p:nvPr/>
        </p:nvSpPr>
        <p:spPr>
          <a:xfrm>
            <a:off x="7932712" y="4415627"/>
            <a:ext cx="360040" cy="360040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9.7</a:t>
            </a:r>
          </a:p>
        </p:txBody>
      </p:sp>
      <p:sp>
        <p:nvSpPr>
          <p:cNvPr id="417" name="Rectangle 416"/>
          <p:cNvSpPr/>
          <p:nvPr/>
        </p:nvSpPr>
        <p:spPr>
          <a:xfrm>
            <a:off x="3035152" y="4797152"/>
            <a:ext cx="360040" cy="33855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2.8</a:t>
            </a:r>
          </a:p>
        </p:txBody>
      </p:sp>
      <p:sp>
        <p:nvSpPr>
          <p:cNvPr id="418" name="Rectangle 417"/>
          <p:cNvSpPr/>
          <p:nvPr/>
        </p:nvSpPr>
        <p:spPr>
          <a:xfrm>
            <a:off x="3755232" y="4797152"/>
            <a:ext cx="360040" cy="33855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3.8</a:t>
            </a:r>
          </a:p>
        </p:txBody>
      </p:sp>
      <p:sp>
        <p:nvSpPr>
          <p:cNvPr id="419" name="Rectangle 418"/>
          <p:cNvSpPr/>
          <p:nvPr/>
        </p:nvSpPr>
        <p:spPr>
          <a:xfrm>
            <a:off x="4475312" y="4797152"/>
            <a:ext cx="360040" cy="338554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4.8</a:t>
            </a:r>
          </a:p>
        </p:txBody>
      </p:sp>
      <p:sp>
        <p:nvSpPr>
          <p:cNvPr id="420" name="Rectangle 419"/>
          <p:cNvSpPr/>
          <p:nvPr/>
        </p:nvSpPr>
        <p:spPr>
          <a:xfrm>
            <a:off x="1631504" y="4797152"/>
            <a:ext cx="683568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Ex Theat.</a:t>
            </a:r>
          </a:p>
        </p:txBody>
      </p:sp>
      <p:sp>
        <p:nvSpPr>
          <p:cNvPr id="421" name="Rectangle 420"/>
          <p:cNvSpPr/>
          <p:nvPr/>
        </p:nvSpPr>
        <p:spPr>
          <a:xfrm>
            <a:off x="5879976" y="4775666"/>
            <a:ext cx="360040" cy="36004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6.8</a:t>
            </a:r>
          </a:p>
        </p:txBody>
      </p:sp>
      <p:sp>
        <p:nvSpPr>
          <p:cNvPr id="422" name="Rectangle 421"/>
          <p:cNvSpPr/>
          <p:nvPr/>
        </p:nvSpPr>
        <p:spPr>
          <a:xfrm>
            <a:off x="6600056" y="4775666"/>
            <a:ext cx="360040" cy="36004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7.8</a:t>
            </a:r>
          </a:p>
        </p:txBody>
      </p:sp>
      <p:sp>
        <p:nvSpPr>
          <p:cNvPr id="423" name="Rectangle 422"/>
          <p:cNvSpPr/>
          <p:nvPr/>
        </p:nvSpPr>
        <p:spPr>
          <a:xfrm>
            <a:off x="7320136" y="4775666"/>
            <a:ext cx="360040" cy="36004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8.8</a:t>
            </a:r>
          </a:p>
        </p:txBody>
      </p:sp>
      <p:sp>
        <p:nvSpPr>
          <p:cNvPr id="424" name="Rectangle 423"/>
          <p:cNvSpPr/>
          <p:nvPr/>
        </p:nvSpPr>
        <p:spPr>
          <a:xfrm>
            <a:off x="8652792" y="4775667"/>
            <a:ext cx="360040" cy="36004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10.8</a:t>
            </a:r>
          </a:p>
        </p:txBody>
      </p:sp>
      <p:sp>
        <p:nvSpPr>
          <p:cNvPr id="425" name="Rectangle 424"/>
          <p:cNvSpPr/>
          <p:nvPr/>
        </p:nvSpPr>
        <p:spPr>
          <a:xfrm>
            <a:off x="9372872" y="4775667"/>
            <a:ext cx="360040" cy="36004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11.8</a:t>
            </a:r>
          </a:p>
        </p:txBody>
      </p:sp>
      <p:sp>
        <p:nvSpPr>
          <p:cNvPr id="426" name="Rectangle 425"/>
          <p:cNvSpPr/>
          <p:nvPr/>
        </p:nvSpPr>
        <p:spPr>
          <a:xfrm>
            <a:off x="10092952" y="4775667"/>
            <a:ext cx="360040" cy="36004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12.8</a:t>
            </a:r>
          </a:p>
        </p:txBody>
      </p:sp>
      <p:sp>
        <p:nvSpPr>
          <p:cNvPr id="427" name="Rectangle 426"/>
          <p:cNvSpPr/>
          <p:nvPr/>
        </p:nvSpPr>
        <p:spPr>
          <a:xfrm>
            <a:off x="4439816" y="5301208"/>
            <a:ext cx="360040" cy="360040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428" name="Rectangle 427"/>
          <p:cNvSpPr/>
          <p:nvPr/>
        </p:nvSpPr>
        <p:spPr>
          <a:xfrm>
            <a:off x="4871864" y="5301208"/>
            <a:ext cx="1512168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Executive Session (3)</a:t>
            </a:r>
          </a:p>
        </p:txBody>
      </p:sp>
      <p:sp>
        <p:nvSpPr>
          <p:cNvPr id="429" name="Rectangle 428"/>
          <p:cNvSpPr/>
          <p:nvPr/>
        </p:nvSpPr>
        <p:spPr>
          <a:xfrm>
            <a:off x="4439816" y="5733256"/>
            <a:ext cx="360040" cy="360040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430" name="Rectangle 429"/>
          <p:cNvSpPr/>
          <p:nvPr/>
        </p:nvSpPr>
        <p:spPr>
          <a:xfrm>
            <a:off x="4871864" y="5733256"/>
            <a:ext cx="1224136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Special Day 1 (4)</a:t>
            </a:r>
          </a:p>
        </p:txBody>
      </p:sp>
      <p:sp>
        <p:nvSpPr>
          <p:cNvPr id="431" name="Rectangle 430"/>
          <p:cNvSpPr/>
          <p:nvPr/>
        </p:nvSpPr>
        <p:spPr>
          <a:xfrm>
            <a:off x="4439816" y="6165304"/>
            <a:ext cx="360040" cy="36004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432" name="Rectangle 431"/>
          <p:cNvSpPr/>
          <p:nvPr/>
        </p:nvSpPr>
        <p:spPr>
          <a:xfrm>
            <a:off x="4871864" y="6165304"/>
            <a:ext cx="1224136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Special Day 2 (4)</a:t>
            </a:r>
          </a:p>
        </p:txBody>
      </p:sp>
      <p:sp>
        <p:nvSpPr>
          <p:cNvPr id="433" name="Rectangle 432"/>
          <p:cNvSpPr/>
          <p:nvPr/>
        </p:nvSpPr>
        <p:spPr>
          <a:xfrm>
            <a:off x="6528048" y="5301208"/>
            <a:ext cx="360040" cy="36004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434" name="Rectangle 433"/>
          <p:cNvSpPr/>
          <p:nvPr/>
        </p:nvSpPr>
        <p:spPr>
          <a:xfrm>
            <a:off x="6960096" y="5301208"/>
            <a:ext cx="1224136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D Track (35)</a:t>
            </a:r>
          </a:p>
        </p:txBody>
      </p:sp>
      <p:sp>
        <p:nvSpPr>
          <p:cNvPr id="435" name="Rectangle 434"/>
          <p:cNvSpPr/>
          <p:nvPr/>
        </p:nvSpPr>
        <p:spPr>
          <a:xfrm>
            <a:off x="6528048" y="5733256"/>
            <a:ext cx="360040" cy="36004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436" name="Rectangle 435"/>
          <p:cNvSpPr/>
          <p:nvPr/>
        </p:nvSpPr>
        <p:spPr>
          <a:xfrm>
            <a:off x="6960096" y="5733256"/>
            <a:ext cx="108012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A Track (8)</a:t>
            </a:r>
          </a:p>
        </p:txBody>
      </p:sp>
      <p:sp>
        <p:nvSpPr>
          <p:cNvPr id="437" name="Rectangle 436"/>
          <p:cNvSpPr/>
          <p:nvPr/>
        </p:nvSpPr>
        <p:spPr>
          <a:xfrm>
            <a:off x="6528048" y="6165304"/>
            <a:ext cx="360040" cy="36004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438" name="Rectangle 437"/>
          <p:cNvSpPr/>
          <p:nvPr/>
        </p:nvSpPr>
        <p:spPr>
          <a:xfrm>
            <a:off x="6960096" y="6165304"/>
            <a:ext cx="1152128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T Track (7)</a:t>
            </a:r>
          </a:p>
        </p:txBody>
      </p:sp>
      <p:sp>
        <p:nvSpPr>
          <p:cNvPr id="439" name="Rectangle 438"/>
          <p:cNvSpPr/>
          <p:nvPr/>
        </p:nvSpPr>
        <p:spPr>
          <a:xfrm>
            <a:off x="8328248" y="5301208"/>
            <a:ext cx="360040" cy="360040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440" name="Rectangle 439"/>
          <p:cNvSpPr/>
          <p:nvPr/>
        </p:nvSpPr>
        <p:spPr>
          <a:xfrm>
            <a:off x="8760296" y="5301208"/>
            <a:ext cx="1224136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E Track (7)</a:t>
            </a:r>
          </a:p>
        </p:txBody>
      </p:sp>
      <p:sp>
        <p:nvSpPr>
          <p:cNvPr id="441" name="Rectangle 440"/>
          <p:cNvSpPr/>
          <p:nvPr/>
        </p:nvSpPr>
        <p:spPr>
          <a:xfrm>
            <a:off x="8328248" y="5733256"/>
            <a:ext cx="360040" cy="36004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442" name="Rectangle 441"/>
          <p:cNvSpPr/>
          <p:nvPr/>
        </p:nvSpPr>
        <p:spPr>
          <a:xfrm>
            <a:off x="8760296" y="5733256"/>
            <a:ext cx="180020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Special Sessions (16)</a:t>
            </a:r>
          </a:p>
        </p:txBody>
      </p:sp>
      <p:sp>
        <p:nvSpPr>
          <p:cNvPr id="443" name="Rectangle 442"/>
          <p:cNvSpPr/>
          <p:nvPr/>
        </p:nvSpPr>
        <p:spPr>
          <a:xfrm>
            <a:off x="8328248" y="6165304"/>
            <a:ext cx="360040" cy="36004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444" name="Rectangle 443"/>
          <p:cNvSpPr/>
          <p:nvPr/>
        </p:nvSpPr>
        <p:spPr>
          <a:xfrm>
            <a:off x="8760296" y="6165304"/>
            <a:ext cx="1800200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Exhibition Theatre Panel (5)</a:t>
            </a:r>
          </a:p>
        </p:txBody>
      </p:sp>
      <p:sp>
        <p:nvSpPr>
          <p:cNvPr id="445" name="Rectangle 444"/>
          <p:cNvSpPr/>
          <p:nvPr/>
        </p:nvSpPr>
        <p:spPr>
          <a:xfrm>
            <a:off x="6376497" y="4771150"/>
            <a:ext cx="183366" cy="36004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446" name="Rectangle 445"/>
          <p:cNvSpPr/>
          <p:nvPr/>
        </p:nvSpPr>
        <p:spPr>
          <a:xfrm>
            <a:off x="9185544" y="4770690"/>
            <a:ext cx="183366" cy="36004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447" name="Rectangle 446"/>
          <p:cNvSpPr/>
          <p:nvPr/>
        </p:nvSpPr>
        <p:spPr>
          <a:xfrm>
            <a:off x="3569375" y="4797350"/>
            <a:ext cx="183366" cy="333692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454" name="Rectangle 453"/>
          <p:cNvSpPr/>
          <p:nvPr/>
        </p:nvSpPr>
        <p:spPr>
          <a:xfrm>
            <a:off x="2351584" y="5301208"/>
            <a:ext cx="360040" cy="360040"/>
          </a:xfrm>
          <a:prstGeom prst="rect">
            <a:avLst/>
          </a:prstGeom>
          <a:solidFill>
            <a:srgbClr val="FF9999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00" b="1" kern="0" dirty="0">
              <a:solidFill>
                <a:sysClr val="windowText" lastClr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455" name="Rectangle 454"/>
          <p:cNvSpPr/>
          <p:nvPr/>
        </p:nvSpPr>
        <p:spPr>
          <a:xfrm>
            <a:off x="2783632" y="5301208"/>
            <a:ext cx="1512168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Plenary Session</a:t>
            </a:r>
          </a:p>
        </p:txBody>
      </p:sp>
      <p:sp>
        <p:nvSpPr>
          <p:cNvPr id="456" name="Rectangle 455"/>
          <p:cNvSpPr/>
          <p:nvPr/>
        </p:nvSpPr>
        <p:spPr>
          <a:xfrm>
            <a:off x="2351584" y="5733256"/>
            <a:ext cx="360040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000" b="1" kern="0" dirty="0">
              <a:solidFill>
                <a:sysClr val="windowText" lastClr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457" name="Rectangle 456"/>
          <p:cNvSpPr/>
          <p:nvPr/>
        </p:nvSpPr>
        <p:spPr>
          <a:xfrm>
            <a:off x="2783632" y="5733256"/>
            <a:ext cx="1224136" cy="360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alibri"/>
                <a:ea typeface="MS PGothic" pitchFamily="34" charset="-128"/>
              </a:rPr>
              <a:t>IP Session (5)</a:t>
            </a:r>
          </a:p>
        </p:txBody>
      </p:sp>
      <p:sp>
        <p:nvSpPr>
          <p:cNvPr id="161" name="Title 1"/>
          <p:cNvSpPr txBox="1">
            <a:spLocks/>
          </p:cNvSpPr>
          <p:nvPr/>
        </p:nvSpPr>
        <p:spPr>
          <a:xfrm>
            <a:off x="1677988" y="566739"/>
            <a:ext cx="8810500" cy="4984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9pPr>
          </a:lstStyle>
          <a:p>
            <a:endParaRPr lang="en-US" dirty="0">
              <a:solidFill>
                <a:srgbClr val="003562"/>
              </a:solidFill>
              <a:latin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088" y="76200"/>
            <a:ext cx="8316912" cy="914400"/>
          </a:xfrm>
        </p:spPr>
        <p:txBody>
          <a:bodyPr/>
          <a:lstStyle/>
          <a:p>
            <a:r>
              <a:rPr lang="en-US" dirty="0"/>
              <a:t>Final DATE </a:t>
            </a:r>
            <a:r>
              <a:rPr lang="en-US" dirty="0" err="1"/>
              <a:t>Programme</a:t>
            </a:r>
            <a:r>
              <a:rPr lang="en-US" dirty="0"/>
              <a:t>: Focused on 3 days</a:t>
            </a:r>
          </a:p>
        </p:txBody>
      </p:sp>
    </p:spTree>
    <p:extLst>
      <p:ext uri="{BB962C8B-B14F-4D97-AF65-F5344CB8AC3E}">
        <p14:creationId xmlns:p14="http://schemas.microsoft.com/office/powerpoint/2010/main" val="227197303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/>
              <a:t>Yervant</a:t>
            </a:r>
            <a:r>
              <a:rPr lang="en-US" sz="2800" b="0" dirty="0"/>
              <a:t> </a:t>
            </a:r>
            <a:r>
              <a:rPr lang="en-US" sz="2800" b="0" dirty="0" err="1"/>
              <a:t>Zorian</a:t>
            </a:r>
            <a:endParaRPr lang="en-US" sz="2800" b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2246313" y="2906714"/>
            <a:ext cx="7772400" cy="1131887"/>
          </a:xfrm>
        </p:spPr>
        <p:txBody>
          <a:bodyPr/>
          <a:lstStyle/>
          <a:p>
            <a:r>
              <a:rPr lang="en-US" dirty="0"/>
              <a:t>DAC Report to CEDA-BOG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D80FE5-F6A4-4408-9D64-7361C7D3C16A}" type="slidenum">
              <a:rPr lang="en-US">
                <a:latin typeface="Tahoma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562"/>
                </a:solidFill>
              </a:rPr>
              <a:t>www.ieee-ceda.org</a:t>
            </a:r>
            <a:endParaRPr lang="en-US" dirty="0">
              <a:solidFill>
                <a:srgbClr val="003562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74" y="1371600"/>
            <a:ext cx="3543926" cy="143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815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77989" y="1"/>
            <a:ext cx="8245475" cy="912813"/>
          </a:xfrm>
        </p:spPr>
        <p:txBody>
          <a:bodyPr/>
          <a:lstStyle/>
          <a:p>
            <a:pPr algn="ctr"/>
            <a:r>
              <a:rPr lang="en-US" dirty="0"/>
              <a:t>DAC 2012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4876800"/>
          </a:xfrm>
        </p:spPr>
        <p:txBody>
          <a:bodyPr/>
          <a:lstStyle/>
          <a:p>
            <a:r>
              <a:rPr lang="en-US" dirty="0"/>
              <a:t>DAC 2012 in San Francisco</a:t>
            </a:r>
          </a:p>
          <a:p>
            <a:r>
              <a:rPr lang="en-US" dirty="0"/>
              <a:t>Attendance History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Financials:</a:t>
            </a:r>
          </a:p>
          <a:p>
            <a:pPr lvl="1"/>
            <a:r>
              <a:rPr lang="en-US" dirty="0"/>
              <a:t>Total Income: 	$3,545,511.25 </a:t>
            </a:r>
          </a:p>
          <a:p>
            <a:pPr lvl="1"/>
            <a:r>
              <a:rPr lang="en-US" dirty="0"/>
              <a:t>Total Expenses:	$3,159,166.59 </a:t>
            </a:r>
          </a:p>
          <a:p>
            <a:pPr lvl="1"/>
            <a:r>
              <a:rPr lang="en-US" dirty="0"/>
              <a:t>Surplus:		$386,344.66 (CED gets 1/3)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57401"/>
            <a:ext cx="9144000" cy="20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08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DAC 2013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DAC 2013 </a:t>
            </a:r>
            <a:r>
              <a:rPr lang="en-US" dirty="0"/>
              <a:t>in Austin</a:t>
            </a:r>
          </a:p>
          <a:p>
            <a:r>
              <a:rPr lang="en-US" dirty="0"/>
              <a:t>Budget in process to get approved</a:t>
            </a:r>
          </a:p>
          <a:p>
            <a:pPr lvl="1"/>
            <a:r>
              <a:rPr lang="en-US" dirty="0"/>
              <a:t>Adjustment to make expenses for 50</a:t>
            </a:r>
            <a:r>
              <a:rPr lang="en-US" baseline="30000" dirty="0"/>
              <a:t>th</a:t>
            </a:r>
            <a:r>
              <a:rPr lang="en-US" dirty="0"/>
              <a:t> anniversary flexible</a:t>
            </a:r>
          </a:p>
          <a:p>
            <a:pPr lvl="1"/>
            <a:endParaRPr lang="en-US" dirty="0"/>
          </a:p>
          <a:p>
            <a:r>
              <a:rPr lang="en-US" dirty="0"/>
              <a:t>Proposal to adjust the PDF program</a:t>
            </a:r>
          </a:p>
          <a:p>
            <a:pPr lvl="1"/>
            <a:r>
              <a:rPr lang="en-US" dirty="0"/>
              <a:t>(Professional Development Program)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F42220-7FDF-4CE8-8A03-14384AFC497A}" type="slidenum">
              <a:rPr lang="en-US">
                <a:latin typeface="Tahoma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latin typeface="Tahom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365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PDF?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$54,250 managed by past chair:</a:t>
            </a:r>
          </a:p>
          <a:p>
            <a:pPr lvl="1"/>
            <a:r>
              <a:rPr lang="en-US" dirty="0"/>
              <a:t>Richard Newton Grad Scholar: $24,250</a:t>
            </a:r>
          </a:p>
          <a:p>
            <a:pPr lvl="2"/>
            <a:r>
              <a:rPr lang="en-US" dirty="0"/>
              <a:t>1 Person</a:t>
            </a:r>
          </a:p>
          <a:p>
            <a:pPr lvl="1"/>
            <a:r>
              <a:rPr lang="en-US" dirty="0"/>
              <a:t>P.O. </a:t>
            </a:r>
            <a:r>
              <a:rPr lang="en-US" dirty="0" err="1"/>
              <a:t>Pistilli</a:t>
            </a:r>
            <a:r>
              <a:rPr lang="en-US" dirty="0"/>
              <a:t> Scholarship: $10,000</a:t>
            </a:r>
          </a:p>
          <a:p>
            <a:pPr lvl="2"/>
            <a:r>
              <a:rPr lang="en-US" dirty="0"/>
              <a:t>1 High School graduate ($2000/year towards college)</a:t>
            </a:r>
          </a:p>
          <a:p>
            <a:pPr lvl="1"/>
            <a:r>
              <a:rPr lang="en-US" b="1" dirty="0"/>
              <a:t>Y</a:t>
            </a:r>
            <a:r>
              <a:rPr lang="en-US" dirty="0"/>
              <a:t>oung </a:t>
            </a:r>
            <a:r>
              <a:rPr lang="en-US" b="1" dirty="0"/>
              <a:t>S</a:t>
            </a:r>
            <a:r>
              <a:rPr lang="en-US" dirty="0"/>
              <a:t>tudent </a:t>
            </a:r>
            <a:r>
              <a:rPr lang="en-US" b="1" dirty="0"/>
              <a:t>S</a:t>
            </a:r>
            <a:r>
              <a:rPr lang="en-US" dirty="0"/>
              <a:t>upport </a:t>
            </a:r>
            <a:r>
              <a:rPr lang="en-US" b="1" dirty="0"/>
              <a:t>P</a:t>
            </a:r>
            <a:r>
              <a:rPr lang="en-US" dirty="0"/>
              <a:t>rogram: $20,000</a:t>
            </a:r>
          </a:p>
          <a:p>
            <a:pPr lvl="2"/>
            <a:r>
              <a:rPr lang="en-US" dirty="0"/>
              <a:t>30-40 travel grants</a:t>
            </a:r>
          </a:p>
          <a:p>
            <a:endParaRPr lang="en-US" dirty="0"/>
          </a:p>
          <a:p>
            <a:r>
              <a:rPr lang="en-US" dirty="0"/>
              <a:t>Goal: </a:t>
            </a:r>
          </a:p>
          <a:p>
            <a:pPr lvl="1"/>
            <a:r>
              <a:rPr lang="en-US" dirty="0"/>
              <a:t>Long term: Forster next generation </a:t>
            </a:r>
          </a:p>
          <a:p>
            <a:pPr lvl="1"/>
            <a:r>
              <a:rPr lang="en-US" dirty="0"/>
              <a:t>Short term: ROI for DAC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16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tx2"/>
              </a:buClr>
              <a:buSzPct val="110000"/>
            </a:pPr>
            <a:r>
              <a:rPr lang="en-US" sz="2600" dirty="0">
                <a:solidFill>
                  <a:srgbClr val="002D62"/>
                </a:solidFill>
                <a:cs typeface="ＭＳ Ｐゴシック" charset="-128"/>
              </a:rPr>
              <a:t>Keep P.O. </a:t>
            </a:r>
            <a:r>
              <a:rPr lang="en-US" sz="2600" dirty="0" err="1">
                <a:solidFill>
                  <a:srgbClr val="002D62"/>
                </a:solidFill>
                <a:cs typeface="ＭＳ Ｐゴシック" charset="-128"/>
              </a:rPr>
              <a:t>Pistilli</a:t>
            </a:r>
            <a:r>
              <a:rPr lang="en-US" sz="2600" dirty="0">
                <a:solidFill>
                  <a:srgbClr val="002D62"/>
                </a:solidFill>
                <a:cs typeface="ＭＳ Ｐゴシック" charset="-128"/>
              </a:rPr>
              <a:t> Scholarship</a:t>
            </a:r>
          </a:p>
          <a:p>
            <a:pPr marL="342900" lvl="1" indent="-342900">
              <a:spcBef>
                <a:spcPts val="1200"/>
              </a:spcBef>
              <a:buClr>
                <a:schemeClr val="tx2"/>
              </a:buClr>
              <a:buSzPct val="110000"/>
            </a:pPr>
            <a:r>
              <a:rPr lang="en-US" sz="2600" dirty="0">
                <a:solidFill>
                  <a:srgbClr val="002D62"/>
                </a:solidFill>
                <a:cs typeface="ＭＳ Ｐゴシック" charset="-128"/>
              </a:rPr>
              <a:t>Discontinue Grad Scholarship</a:t>
            </a:r>
          </a:p>
          <a:p>
            <a:pPr marL="342900" lvl="1" indent="-342900">
              <a:spcBef>
                <a:spcPts val="1200"/>
              </a:spcBef>
              <a:buClr>
                <a:schemeClr val="tx2"/>
              </a:buClr>
              <a:buSzPct val="110000"/>
            </a:pPr>
            <a:r>
              <a:rPr lang="en-US" sz="2600" dirty="0">
                <a:solidFill>
                  <a:srgbClr val="002D62"/>
                </a:solidFill>
                <a:cs typeface="ＭＳ Ｐゴシック" charset="-128"/>
              </a:rPr>
              <a:t>Combine that with YSSP (total $44,250) into </a:t>
            </a:r>
            <a:br>
              <a:rPr lang="en-US" dirty="0"/>
            </a:br>
            <a:r>
              <a:rPr lang="en-US" sz="2600" dirty="0">
                <a:solidFill>
                  <a:srgbClr val="57688F"/>
                </a:solidFill>
              </a:rPr>
              <a:t>Richard Newton </a:t>
            </a:r>
            <a:r>
              <a:rPr lang="en-US" sz="2600" b="1" dirty="0">
                <a:solidFill>
                  <a:srgbClr val="57688F"/>
                </a:solidFill>
              </a:rPr>
              <a:t>Y</a:t>
            </a:r>
            <a:r>
              <a:rPr lang="en-US" sz="2600" dirty="0">
                <a:solidFill>
                  <a:srgbClr val="57688F"/>
                </a:solidFill>
              </a:rPr>
              <a:t>oung </a:t>
            </a:r>
            <a:r>
              <a:rPr lang="en-US" sz="2600" b="1" dirty="0">
                <a:solidFill>
                  <a:srgbClr val="57688F"/>
                </a:solidFill>
              </a:rPr>
              <a:t>S</a:t>
            </a:r>
            <a:r>
              <a:rPr lang="en-US" sz="2600" dirty="0">
                <a:solidFill>
                  <a:srgbClr val="57688F"/>
                </a:solidFill>
              </a:rPr>
              <a:t>tudent </a:t>
            </a:r>
            <a:r>
              <a:rPr lang="en-US" sz="2600" b="1" dirty="0">
                <a:solidFill>
                  <a:srgbClr val="57688F"/>
                </a:solidFill>
              </a:rPr>
              <a:t>S</a:t>
            </a:r>
            <a:r>
              <a:rPr lang="en-US" sz="2600" dirty="0">
                <a:solidFill>
                  <a:srgbClr val="57688F"/>
                </a:solidFill>
              </a:rPr>
              <a:t>upport </a:t>
            </a:r>
            <a:r>
              <a:rPr lang="en-US" sz="2600" b="1" dirty="0">
                <a:solidFill>
                  <a:srgbClr val="57688F"/>
                </a:solidFill>
              </a:rPr>
              <a:t>P</a:t>
            </a:r>
            <a:r>
              <a:rPr lang="en-US" sz="2600" dirty="0">
                <a:solidFill>
                  <a:srgbClr val="57688F"/>
                </a:solidFill>
              </a:rPr>
              <a:t>rogram:</a:t>
            </a:r>
          </a:p>
          <a:p>
            <a:pPr marL="742950" lvl="2" indent="-342900">
              <a:buClr>
                <a:schemeClr val="tx2"/>
              </a:buClr>
              <a:buSzPct val="70000"/>
              <a:buFont typeface="Wingdings" charset="2"/>
              <a:buChar char="u"/>
            </a:pPr>
            <a:r>
              <a:rPr lang="en-US" dirty="0"/>
              <a:t>Awards </a:t>
            </a:r>
          </a:p>
          <a:p>
            <a:pPr marL="742950" lvl="2" indent="-342900">
              <a:buClr>
                <a:schemeClr val="tx2"/>
              </a:buClr>
              <a:buSzPct val="70000"/>
              <a:buFont typeface="Wingdings" charset="2"/>
              <a:buChar char="u"/>
            </a:pPr>
            <a:r>
              <a:rPr lang="en-US" dirty="0"/>
              <a:t>Travel grants: about 80</a:t>
            </a:r>
          </a:p>
          <a:p>
            <a:pPr marL="342900" lvl="1" indent="-342900">
              <a:spcBef>
                <a:spcPts val="1200"/>
              </a:spcBef>
              <a:buClr>
                <a:schemeClr val="tx2"/>
              </a:buClr>
              <a:buSzPct val="110000"/>
            </a:pPr>
            <a:r>
              <a:rPr lang="en-US" sz="2600" dirty="0">
                <a:solidFill>
                  <a:srgbClr val="002D62"/>
                </a:solidFill>
                <a:cs typeface="ＭＳ Ｐゴシック" charset="-128"/>
              </a:rPr>
              <a:t>Structuring, graduate into ambassadors</a:t>
            </a:r>
          </a:p>
          <a:p>
            <a:pPr marL="742950" lvl="2" indent="-342900">
              <a:buClr>
                <a:schemeClr val="tx2"/>
              </a:buClr>
              <a:buSzPct val="70000"/>
              <a:buFont typeface="Wingdings" charset="2"/>
              <a:buChar char="u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79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Conferences Summary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267200" y="5791200"/>
            <a:ext cx="40386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3562"/>
              </a:solidFill>
              <a:latin typeface="Tahoma" charset="0"/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Trends of EDA conferences are stable on conference revenue (slightly growing trends in attendees)</a:t>
            </a:r>
          </a:p>
          <a:p>
            <a:pPr lvl="1"/>
            <a:r>
              <a:rPr lang="es-ES" dirty="0" err="1"/>
              <a:t>Limited</a:t>
            </a:r>
            <a:r>
              <a:rPr lang="es-ES" dirty="0"/>
              <a:t> </a:t>
            </a:r>
            <a:r>
              <a:rPr lang="es-ES" dirty="0" err="1"/>
              <a:t>financial</a:t>
            </a:r>
            <a:r>
              <a:rPr lang="es-ES" dirty="0"/>
              <a:t> </a:t>
            </a:r>
            <a:r>
              <a:rPr lang="es-ES" dirty="0" err="1"/>
              <a:t>penalties</a:t>
            </a:r>
            <a:r>
              <a:rPr lang="es-ES" dirty="0"/>
              <a:t> </a:t>
            </a:r>
            <a:r>
              <a:rPr lang="es-ES" dirty="0" err="1"/>
              <a:t>due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non-</a:t>
            </a:r>
            <a:r>
              <a:rPr lang="es-ES" dirty="0" err="1"/>
              <a:t>closing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-time </a:t>
            </a:r>
            <a:r>
              <a:rPr lang="es-ES" dirty="0" err="1"/>
              <a:t>events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CEDA keeps growing in main EDA conferences and emerging fields</a:t>
            </a:r>
          </a:p>
          <a:p>
            <a:pPr lvl="1"/>
            <a:r>
              <a:rPr lang="en-US" dirty="0"/>
              <a:t>Well established participation in DAC, DATE, ICCAD, etc.</a:t>
            </a:r>
          </a:p>
          <a:p>
            <a:pPr lvl="1"/>
            <a:r>
              <a:rPr lang="es-ES" dirty="0" err="1"/>
              <a:t>Discussions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ASP-DAC </a:t>
            </a:r>
            <a:r>
              <a:rPr lang="es-ES" dirty="0" err="1"/>
              <a:t>Steeering</a:t>
            </a:r>
            <a:r>
              <a:rPr lang="es-ES" dirty="0"/>
              <a:t> </a:t>
            </a:r>
            <a:r>
              <a:rPr lang="es-ES" dirty="0" err="1"/>
              <a:t>Commitee</a:t>
            </a:r>
            <a:endParaRPr lang="es-ES" dirty="0"/>
          </a:p>
          <a:p>
            <a:pPr lvl="1"/>
            <a:r>
              <a:rPr lang="es-ES" dirty="0" err="1"/>
              <a:t>Created</a:t>
            </a:r>
            <a:r>
              <a:rPr lang="es-ES" dirty="0"/>
              <a:t> a CEDA </a:t>
            </a:r>
            <a:r>
              <a:rPr lang="es-ES" dirty="0" err="1"/>
              <a:t>conferences</a:t>
            </a:r>
            <a:r>
              <a:rPr lang="es-ES" dirty="0"/>
              <a:t> calendar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Trying to help sponsored conferences</a:t>
            </a:r>
          </a:p>
          <a:p>
            <a:pPr lvl="1"/>
            <a:r>
              <a:rPr lang="en-US" dirty="0"/>
              <a:t>Developed manual guidelines for conference organizers</a:t>
            </a:r>
            <a:endParaRPr lang="es-ES" dirty="0"/>
          </a:p>
          <a:p>
            <a:pPr lvl="1"/>
            <a:r>
              <a:rPr lang="es-ES" dirty="0" err="1"/>
              <a:t>Improving</a:t>
            </a:r>
            <a:r>
              <a:rPr lang="es-ES" dirty="0"/>
              <a:t> </a:t>
            </a:r>
            <a:r>
              <a:rPr lang="es-ES" dirty="0" err="1"/>
              <a:t>cooperation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ACM SIGDA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5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677989" y="304801"/>
            <a:ext cx="8245475" cy="498475"/>
          </a:xfrm>
        </p:spPr>
        <p:txBody>
          <a:bodyPr/>
          <a:lstStyle/>
          <a:p>
            <a:r>
              <a:rPr lang="en-US" dirty="0"/>
              <a:t>Finance “Health” of CEDA Conferences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39900" y="1051559"/>
            <a:ext cx="8850728" cy="5257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fontAlgn="base">
              <a:spcBef>
                <a:spcPts val="1000"/>
              </a:spcBef>
              <a:spcAft>
                <a:spcPct val="0"/>
              </a:spcAft>
              <a:buClr>
                <a:srgbClr val="2DB6B3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 Bold" charset="0"/>
              </a:defRPr>
            </a:lvl1pPr>
            <a:lvl2pPr marL="419100" indent="-228600" algn="l" rtl="0" fontAlgn="base">
              <a:spcBef>
                <a:spcPts val="700"/>
              </a:spcBef>
              <a:spcAft>
                <a:spcPct val="0"/>
              </a:spcAft>
              <a:buClr>
                <a:srgbClr val="2DB6B3"/>
              </a:buClr>
              <a:buSzPct val="10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644525" indent="-225425" algn="l" rtl="0" fontAlgn="base">
              <a:spcBef>
                <a:spcPts val="500"/>
              </a:spcBef>
              <a:spcAft>
                <a:spcPct val="0"/>
              </a:spcAft>
              <a:buClr>
                <a:srgbClr val="2DB6B3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874713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2DB6B3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110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2DB6B3"/>
              </a:buClr>
              <a:buSzPct val="100000"/>
              <a:buFont typeface="Arial" pitchFamily="34" charset="0"/>
              <a:buChar char="&gt;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156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2DB6B3"/>
              </a:buClr>
              <a:buSzPct val="100000"/>
              <a:buFont typeface="Arial" pitchFamily="34" charset="0"/>
              <a:buChar char="&gt;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01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2DB6B3"/>
              </a:buClr>
              <a:buSzPct val="100000"/>
              <a:buFont typeface="Arial" pitchFamily="34" charset="0"/>
              <a:buChar char="&gt;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2476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2DB6B3"/>
              </a:buClr>
              <a:buSzPct val="100000"/>
              <a:buFont typeface="Arial" pitchFamily="34" charset="0"/>
              <a:buChar char="&gt;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2933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2DB6B3"/>
              </a:buClr>
              <a:buSzPct val="100000"/>
              <a:buFont typeface="Arial" pitchFamily="34" charset="0"/>
              <a:buChar char="&gt;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sz="2000" b="1" dirty="0">
                <a:solidFill>
                  <a:srgbClr val="003562"/>
                </a:solidFill>
                <a:latin typeface="Tahoma"/>
              </a:rPr>
              <a:t>Conferences projections look stable and healthy</a:t>
            </a:r>
          </a:p>
          <a:p>
            <a:pPr lvl="1"/>
            <a:r>
              <a:rPr lang="es-ES" sz="2000" dirty="0">
                <a:solidFill>
                  <a:srgbClr val="57688F"/>
                </a:solidFill>
                <a:latin typeface="Tahoma"/>
              </a:rPr>
              <a:t>IEEE has </a:t>
            </a:r>
            <a:r>
              <a:rPr lang="en-US" sz="2000" dirty="0">
                <a:solidFill>
                  <a:srgbClr val="57688F"/>
                </a:solidFill>
                <a:latin typeface="Tahoma"/>
              </a:rPr>
              <a:t>confirmed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our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initial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projections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for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2012 and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contacts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with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organizers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show similar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trends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>
                <a:solidFill>
                  <a:srgbClr val="57688F"/>
                </a:solidFill>
                <a:latin typeface="Tahoma"/>
              </a:rPr>
              <a:t>in 2013</a:t>
            </a:r>
            <a:endParaRPr lang="es-ES" sz="2000" dirty="0">
              <a:solidFill>
                <a:srgbClr val="57688F"/>
              </a:solidFill>
              <a:latin typeface="Tahoma"/>
            </a:endParaRPr>
          </a:p>
          <a:p>
            <a:pPr lvl="1"/>
            <a:r>
              <a:rPr lang="es-ES" sz="2000" dirty="0" err="1">
                <a:solidFill>
                  <a:srgbClr val="57688F"/>
                </a:solidFill>
                <a:latin typeface="Tahoma"/>
              </a:rPr>
              <a:t>Main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income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is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always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DAC </a:t>
            </a:r>
            <a:r>
              <a:rPr lang="es-ES" sz="2000" i="1" dirty="0">
                <a:solidFill>
                  <a:srgbClr val="FF0000"/>
                </a:solidFill>
                <a:latin typeface="Tahoma"/>
              </a:rPr>
              <a:t>and </a:t>
            </a:r>
            <a:r>
              <a:rPr lang="es-ES" sz="2000" i="1" dirty="0" err="1">
                <a:solidFill>
                  <a:srgbClr val="FF0000"/>
                </a:solidFill>
                <a:latin typeface="Tahoma"/>
              </a:rPr>
              <a:t>now</a:t>
            </a:r>
            <a:r>
              <a:rPr lang="es-ES" sz="2000" i="1" dirty="0">
                <a:solidFill>
                  <a:srgbClr val="FF0000"/>
                </a:solidFill>
                <a:latin typeface="Tahoma"/>
              </a:rPr>
              <a:t> DATE </a:t>
            </a:r>
            <a:r>
              <a:rPr lang="es-ES" sz="2000" i="1" dirty="0" err="1">
                <a:solidFill>
                  <a:srgbClr val="FF0000"/>
                </a:solidFill>
                <a:latin typeface="Tahoma"/>
              </a:rPr>
              <a:t>is</a:t>
            </a:r>
            <a:r>
              <a:rPr lang="es-ES" sz="2000" i="1" dirty="0">
                <a:solidFill>
                  <a:srgbClr val="FF0000"/>
                </a:solidFill>
                <a:latin typeface="Tahoma"/>
              </a:rPr>
              <a:t> </a:t>
            </a:r>
            <a:r>
              <a:rPr lang="es-ES" sz="2000" i="1" dirty="0" err="1">
                <a:solidFill>
                  <a:srgbClr val="FF0000"/>
                </a:solidFill>
                <a:latin typeface="Tahoma"/>
              </a:rPr>
              <a:t>the</a:t>
            </a:r>
            <a:r>
              <a:rPr lang="es-ES" sz="2000" i="1" dirty="0">
                <a:solidFill>
                  <a:srgbClr val="FF0000"/>
                </a:solidFill>
                <a:latin typeface="Tahoma"/>
              </a:rPr>
              <a:t> </a:t>
            </a:r>
            <a:r>
              <a:rPr lang="es-ES" sz="2000" i="1" dirty="0" err="1">
                <a:solidFill>
                  <a:srgbClr val="FF0000"/>
                </a:solidFill>
                <a:latin typeface="Tahoma"/>
              </a:rPr>
              <a:t>second</a:t>
            </a:r>
            <a:r>
              <a:rPr lang="es-ES" sz="2000" i="1" dirty="0">
                <a:solidFill>
                  <a:srgbClr val="FF0000"/>
                </a:solidFill>
                <a:latin typeface="Tahoma"/>
              </a:rPr>
              <a:t> </a:t>
            </a:r>
            <a:r>
              <a:rPr lang="es-ES" sz="2000" i="1" dirty="0" err="1">
                <a:solidFill>
                  <a:srgbClr val="FF0000"/>
                </a:solidFill>
                <a:latin typeface="Tahoma"/>
              </a:rPr>
              <a:t>one</a:t>
            </a:r>
            <a:r>
              <a:rPr lang="es-ES" sz="2000" i="1" dirty="0">
                <a:solidFill>
                  <a:srgbClr val="FF0000"/>
                </a:solidFill>
                <a:latin typeface="Tahoma"/>
              </a:rPr>
              <a:t> 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  <a:latin typeface="Tahoma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3562"/>
              </a:solidFill>
              <a:latin typeface="Tahoma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267200" y="5791200"/>
            <a:ext cx="40386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3562"/>
              </a:solidFill>
              <a:latin typeface="Tahoma" charset="0"/>
              <a:ea typeface="MS PGothic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93124" y="2562490"/>
          <a:ext cx="8221788" cy="4040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9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38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38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38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99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3B3B3B"/>
                          </a:solidFill>
                          <a:effectLst/>
                        </a:rPr>
                        <a:t>Year</a:t>
                      </a:r>
                      <a:r>
                        <a:rPr lang="en-US" sz="1300" u="none" strike="noStrike" baseline="0" dirty="0">
                          <a:solidFill>
                            <a:srgbClr val="3B3B3B"/>
                          </a:solidFill>
                          <a:effectLst/>
                        </a:rPr>
                        <a:t>: </a:t>
                      </a:r>
                      <a:r>
                        <a:rPr lang="en-US" sz="1300" u="none" strike="noStrike" dirty="0">
                          <a:solidFill>
                            <a:srgbClr val="3B3B3B"/>
                          </a:solidFill>
                          <a:effectLst/>
                        </a:rPr>
                        <a:t>2012</a:t>
                      </a:r>
                      <a:endParaRPr lang="en-US" sz="1300" b="1" i="0" u="none" strike="noStrike" dirty="0">
                        <a:solidFill>
                          <a:srgbClr val="3B3B3B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3B3B3B"/>
                          </a:solidFill>
                          <a:effectLst/>
                        </a:rPr>
                        <a:t>%</a:t>
                      </a:r>
                      <a:r>
                        <a:rPr lang="en-US" sz="1300" u="none" strike="noStrike" baseline="0" dirty="0">
                          <a:solidFill>
                            <a:srgbClr val="3B3B3B"/>
                          </a:solidFill>
                          <a:effectLst/>
                        </a:rPr>
                        <a:t> Sponsor</a:t>
                      </a:r>
                      <a:r>
                        <a:rPr lang="en-US" sz="1300" u="none" strike="noStrike" dirty="0">
                          <a:solidFill>
                            <a:srgbClr val="3B3B3B"/>
                          </a:solidFill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3B3B3B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3B3B3B"/>
                          </a:solidFill>
                          <a:effectLst/>
                        </a:rPr>
                        <a:t>2012 Conference Budget</a:t>
                      </a:r>
                      <a:endParaRPr lang="en-US" sz="1300" b="1" i="0" u="none" strike="noStrike" dirty="0">
                        <a:solidFill>
                          <a:srgbClr val="3B3B3B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3B3B3B"/>
                          </a:solidFill>
                          <a:effectLst/>
                        </a:rPr>
                        <a:t>Society Share of Conference Budget</a:t>
                      </a:r>
                      <a:endParaRPr lang="en-US" sz="1300" b="1" i="0" u="none" strike="noStrike" dirty="0">
                        <a:solidFill>
                          <a:srgbClr val="3B3B3B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29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err="1">
                          <a:solidFill>
                            <a:srgbClr val="3B3B3B"/>
                          </a:solidFill>
                          <a:effectLst/>
                          <a:latin typeface="Arial"/>
                        </a:rPr>
                        <a:t>Conference</a:t>
                      </a:r>
                      <a:r>
                        <a:rPr lang="es-ES" sz="1000" b="1" i="0" u="none" strike="noStrike" dirty="0">
                          <a:solidFill>
                            <a:srgbClr val="3B3B3B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000" b="1" i="0" u="none" strike="noStrike" dirty="0" err="1">
                          <a:solidFill>
                            <a:srgbClr val="3B3B3B"/>
                          </a:solidFill>
                          <a:effectLst/>
                          <a:latin typeface="Arial"/>
                        </a:rPr>
                        <a:t>Name</a:t>
                      </a:r>
                      <a:endParaRPr lang="en-US" sz="1000" b="1" i="0" u="none" strike="noStrike" dirty="0">
                        <a:solidFill>
                          <a:srgbClr val="3B3B3B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3B3B3B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err="1">
                          <a:solidFill>
                            <a:srgbClr val="3B3B3B"/>
                          </a:solidFill>
                          <a:effectLst/>
                          <a:latin typeface="Arial"/>
                        </a:rPr>
                        <a:t>Revenue</a:t>
                      </a:r>
                      <a:endParaRPr lang="en-US" sz="1000" b="1" i="0" u="none" strike="noStrike" dirty="0">
                        <a:solidFill>
                          <a:srgbClr val="3B3B3B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3B3B3B"/>
                          </a:solidFill>
                          <a:effectLst/>
                          <a:latin typeface="Arial"/>
                        </a:rPr>
                        <a:t>Expense</a:t>
                      </a:r>
                      <a:endParaRPr lang="en-US" sz="1000" b="1" i="0" u="none" strike="noStrike" dirty="0">
                        <a:solidFill>
                          <a:srgbClr val="3B3B3B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3B3B3B"/>
                          </a:solidFill>
                          <a:effectLst/>
                          <a:latin typeface="Arial"/>
                        </a:rPr>
                        <a:t>Net</a:t>
                      </a:r>
                      <a:endParaRPr lang="en-US" sz="1000" b="1" i="0" u="none" strike="noStrike" dirty="0">
                        <a:solidFill>
                          <a:srgbClr val="3B3B3B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err="1">
                          <a:solidFill>
                            <a:srgbClr val="3B3B3B"/>
                          </a:solidFill>
                          <a:effectLst/>
                          <a:latin typeface="Arial"/>
                        </a:rPr>
                        <a:t>Revenue</a:t>
                      </a:r>
                      <a:endParaRPr lang="en-US" sz="1000" b="1" i="0" u="none" strike="noStrike" dirty="0">
                        <a:solidFill>
                          <a:srgbClr val="3B3B3B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3B3B3B"/>
                          </a:solidFill>
                          <a:effectLst/>
                          <a:latin typeface="Arial"/>
                        </a:rPr>
                        <a:t>Expense</a:t>
                      </a:r>
                      <a:endParaRPr lang="en-US" sz="1000" b="1" i="0" u="none" strike="noStrike" dirty="0">
                        <a:solidFill>
                          <a:srgbClr val="3B3B3B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3B3B3B"/>
                          </a:solidFill>
                          <a:effectLst/>
                          <a:latin typeface="Arial"/>
                        </a:rPr>
                        <a:t>Net</a:t>
                      </a:r>
                      <a:endParaRPr lang="en-US" sz="1000" b="1" i="0" u="none" strike="noStrike" dirty="0">
                        <a:solidFill>
                          <a:srgbClr val="3B3B3B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64">
                <a:tc>
                  <a:txBody>
                    <a:bodyPr/>
                    <a:lstStyle/>
                    <a:p>
                      <a:pPr marL="228600" indent="-228600" algn="l" fontAlgn="b"/>
                      <a:r>
                        <a:rPr lang="en-US" sz="1100" u="none" strike="noStrike" dirty="0">
                          <a:effectLst/>
                        </a:rPr>
                        <a:t>2012 Design, Automation &amp; Test in Europe Conference &amp; Exhibition (DATE 2012)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26.5%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990,000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920,000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  70,000 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261,855 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243,340 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          18,515 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961">
                <a:tc>
                  <a:txBody>
                    <a:bodyPr/>
                    <a:lstStyle/>
                    <a:p>
                      <a:pPr marL="228600" indent="-228600" algn="l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2012 50th ACM/EDAC/IEEE Design Automation Conference (DAC)                                                                                                                                          </a:t>
                      </a:r>
                      <a:r>
                        <a:rPr lang="en-US" sz="1100" u="none" strike="noStrike" dirty="0">
                          <a:effectLst/>
                        </a:rPr>
                        <a:t>                                                                                                        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33.3%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3,604,097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3,238,375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        365,722 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     1,201,246 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     1,079,350 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        121,895 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564">
                <a:tc>
                  <a:txBody>
                    <a:bodyPr/>
                    <a:lstStyle/>
                    <a:p>
                      <a:pPr marL="228600" indent="-228600" algn="l" fontAlgn="b"/>
                      <a:r>
                        <a:rPr lang="en-US" sz="1100" u="none" strike="noStrike" dirty="0">
                          <a:effectLst/>
                        </a:rPr>
                        <a:t>2012 Seventh IEEE/ACM International Symposium on Networks-on-Chip (</a:t>
                      </a:r>
                      <a:r>
                        <a:rPr lang="en-US" sz="1100" u="none" strike="noStrike" dirty="0" err="1">
                          <a:effectLst/>
                        </a:rPr>
                        <a:t>NoCS</a:t>
                      </a:r>
                      <a:r>
                        <a:rPr lang="en-US" sz="1100" u="none" strike="noStrike" dirty="0">
                          <a:effectLst/>
                        </a:rPr>
                        <a:t>)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40.0%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68,100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53,000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  15,100 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   27,240 </a:t>
                      </a:r>
                      <a:endParaRPr lang="en-US" sz="11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  21,200 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    6,040 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564">
                <a:tc>
                  <a:txBody>
                    <a:bodyPr/>
                    <a:lstStyle/>
                    <a:p>
                      <a:pPr marL="228600" indent="-228600" algn="l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2012 12th International Forum on Embedded </a:t>
                      </a:r>
                      <a:r>
                        <a:rPr lang="en-US" sz="1100" u="none" strike="noStrike" dirty="0" err="1">
                          <a:solidFill>
                            <a:srgbClr val="57688F"/>
                          </a:solidFill>
                          <a:effectLst/>
                        </a:rPr>
                        <a:t>MPSoC</a:t>
                      </a:r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 and Multicore (</a:t>
                      </a:r>
                      <a:r>
                        <a:rPr lang="en-US" sz="1100" u="none" strike="noStrike" dirty="0" err="1">
                          <a:solidFill>
                            <a:srgbClr val="57688F"/>
                          </a:solidFill>
                          <a:effectLst/>
                        </a:rPr>
                        <a:t>MPSoC</a:t>
                      </a:r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33.0%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85,000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85,000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                 -   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          28,050 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          28,050 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                 -   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564">
                <a:tc>
                  <a:txBody>
                    <a:bodyPr/>
                    <a:lstStyle/>
                    <a:p>
                      <a:pPr marL="228600" indent="-228600" algn="l" fontAlgn="b"/>
                      <a:r>
                        <a:rPr lang="en-US" sz="1100" u="none" strike="noStrike" dirty="0">
                          <a:effectLst/>
                        </a:rPr>
                        <a:t>2012 10th IEEE/ACM International Conference on Formal Methods and Models for </a:t>
                      </a:r>
                      <a:r>
                        <a:rPr lang="en-US" sz="1100" u="none" strike="noStrike" dirty="0" err="1">
                          <a:effectLst/>
                        </a:rPr>
                        <a:t>Codesign</a:t>
                      </a:r>
                      <a:r>
                        <a:rPr lang="en-US" sz="1100" u="none" strike="noStrike" dirty="0">
                          <a:effectLst/>
                        </a:rPr>
                        <a:t> (MEMOCODE 2012)                                                                                                                                                                                                       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15.0%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17,500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15,200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    2,300 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     2,625 </a:t>
                      </a:r>
                      <a:endParaRPr lang="en-US" sz="1100" b="0" i="0" u="none" strike="noStrike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    2,280 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      345 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564">
                <a:tc>
                  <a:txBody>
                    <a:bodyPr/>
                    <a:lstStyle/>
                    <a:p>
                      <a:pPr marL="228600" indent="-228600" algn="l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2012 IEEE/IFIP 20th International Conference on VLSI and System-on-Chip (VLSI-</a:t>
                      </a:r>
                      <a:r>
                        <a:rPr lang="en-US" sz="1100" u="none" strike="noStrike" dirty="0" err="1">
                          <a:solidFill>
                            <a:srgbClr val="57688F"/>
                          </a:solidFill>
                          <a:effectLst/>
                        </a:rPr>
                        <a:t>SoC</a:t>
                      </a:r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)                                                                                                                            </a:t>
                      </a:r>
                      <a:r>
                        <a:rPr lang="en-US" sz="1100" u="none" strike="noStrike" dirty="0">
                          <a:effectLst/>
                        </a:rPr>
                        <a:t>                                                                                   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25.0%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89,000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85,000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            4,000 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          22,250 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          21,250 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            1,000 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134">
                <a:tc>
                  <a:txBody>
                    <a:bodyPr/>
                    <a:lstStyle/>
                    <a:p>
                      <a:pPr marL="228600" indent="-228600" algn="l" fontAlgn="b"/>
                      <a:r>
                        <a:rPr lang="en-US" sz="1100" u="none" strike="noStrike" dirty="0">
                          <a:effectLst/>
                        </a:rPr>
                        <a:t>2012 8th Embedded Systems Week (</a:t>
                      </a:r>
                      <a:r>
                        <a:rPr lang="en-US" sz="1100" u="none" strike="noStrike" dirty="0" err="1">
                          <a:effectLst/>
                        </a:rPr>
                        <a:t>ESWeek</a:t>
                      </a:r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10.0%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221,800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210,000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  11,800 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  22,180 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  21,000 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    1,180 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961">
                <a:tc>
                  <a:txBody>
                    <a:bodyPr/>
                    <a:lstStyle/>
                    <a:p>
                      <a:pPr marL="228600" indent="-228600" algn="l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2012 IEEE Computer-Aided Network Design Workshop (CANDE)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100.0%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                 -   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                 -   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                 -   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57688F"/>
                          </a:solidFill>
                          <a:effectLst/>
                        </a:rPr>
                        <a:t>                 -   </a:t>
                      </a:r>
                      <a:endParaRPr lang="en-US" sz="1100" b="0" i="0" u="none" strike="noStrike" dirty="0">
                        <a:solidFill>
                          <a:srgbClr val="57688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564">
                <a:tc>
                  <a:txBody>
                    <a:bodyPr/>
                    <a:lstStyle/>
                    <a:p>
                      <a:pPr marL="228600" indent="-228600" algn="l" fontAlgn="b"/>
                      <a:r>
                        <a:rPr lang="en-US" sz="1100" u="none" strike="noStrike" dirty="0">
                          <a:effectLst/>
                        </a:rPr>
                        <a:t>2012 IEEE/ACM International Conference on Computer-Aided Design (ICCAD)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66.7%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212,000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201,000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  11,000 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141,404 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134,067 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    7,337 </a:t>
                      </a:r>
                      <a:endParaRPr lang="en-US" sz="1100" b="0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677400" y="6477000"/>
            <a:ext cx="88265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D80FE5-F6A4-4408-9D64-7361C7D3C16A}" type="slidenum">
              <a:rPr lang="en-US">
                <a:latin typeface="Tahoma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Tahom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033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677988" y="228601"/>
            <a:ext cx="9002712" cy="498475"/>
          </a:xfrm>
        </p:spPr>
        <p:txBody>
          <a:bodyPr/>
          <a:lstStyle/>
          <a:p>
            <a:r>
              <a:rPr lang="es-ES" sz="3000" dirty="0" err="1"/>
              <a:t>Technically</a:t>
            </a:r>
            <a:r>
              <a:rPr lang="es-ES" sz="3000" dirty="0"/>
              <a:t> </a:t>
            </a:r>
            <a:r>
              <a:rPr lang="es-ES" sz="3000" dirty="0" err="1"/>
              <a:t>Sponsored</a:t>
            </a:r>
            <a:r>
              <a:rPr lang="es-ES" sz="3000" dirty="0"/>
              <a:t> </a:t>
            </a:r>
            <a:r>
              <a:rPr lang="es-ES" sz="3000" dirty="0" err="1"/>
              <a:t>Conferences</a:t>
            </a:r>
            <a:r>
              <a:rPr lang="es-ES" sz="3000" dirty="0"/>
              <a:t>/</a:t>
            </a:r>
            <a:r>
              <a:rPr lang="es-ES" sz="3000" dirty="0" err="1"/>
              <a:t>Workshops</a:t>
            </a:r>
            <a:endParaRPr lang="en-US" sz="30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114800" y="5791200"/>
            <a:ext cx="40386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3562"/>
              </a:solidFill>
              <a:latin typeface="Tahoma" charset="0"/>
              <a:ea typeface="MS PGothic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2367964" y="2743200"/>
          <a:ext cx="7538036" cy="3952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02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7688F"/>
                          </a:solidFill>
                        </a:rPr>
                        <a:t>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7688F"/>
                          </a:solidFill>
                        </a:rPr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028">
                <a:tc>
                  <a:txBody>
                    <a:bodyPr/>
                    <a:lstStyle/>
                    <a:p>
                      <a:r>
                        <a:rPr lang="en-US" sz="1400" dirty="0"/>
                        <a:t>ASP-DAC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Asia and South Pacific Design Automation Conference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80">
                <a:tc>
                  <a:txBody>
                    <a:bodyPr/>
                    <a:lstStyle/>
                    <a:p>
                      <a:r>
                        <a:rPr lang="en-US" sz="1400" dirty="0" err="1"/>
                        <a:t>ESLSyn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Electronic System Level Synthesis Conference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23">
                <a:tc>
                  <a:txBody>
                    <a:bodyPr/>
                    <a:lstStyle/>
                    <a:p>
                      <a:r>
                        <a:rPr lang="en-US" sz="1400" dirty="0"/>
                        <a:t>FMCAD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Formal Methods in Computer-Aided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082">
                <a:tc>
                  <a:txBody>
                    <a:bodyPr/>
                    <a:lstStyle/>
                    <a:p>
                      <a:r>
                        <a:rPr lang="es-ES" sz="1400" dirty="0"/>
                        <a:t>GLS-VLSI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Great Lakes Symposium</a:t>
                      </a:r>
                      <a:r>
                        <a:rPr lang="en-US" sz="1400" baseline="0" dirty="0"/>
                        <a:t> on </a:t>
                      </a:r>
                      <a:r>
                        <a:rPr lang="en-US" sz="1400" dirty="0"/>
                        <a:t>Very Large Scale Integration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176">
                <a:tc>
                  <a:txBody>
                    <a:bodyPr/>
                    <a:lstStyle/>
                    <a:p>
                      <a:r>
                        <a:rPr lang="es-ES" sz="1400" dirty="0"/>
                        <a:t>Nano-Net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International Conference on Nano-Networks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057">
                <a:tc>
                  <a:txBody>
                    <a:bodyPr/>
                    <a:lstStyle/>
                    <a:p>
                      <a:r>
                        <a:rPr lang="es-ES" sz="1400" dirty="0"/>
                        <a:t>PATMOS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Workshop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on</a:t>
                      </a:r>
                      <a:r>
                        <a:rPr lang="es-ES" sz="1400" dirty="0"/>
                        <a:t> </a:t>
                      </a:r>
                      <a:r>
                        <a:rPr lang="en-US" sz="1400" dirty="0"/>
                        <a:t>Power and Timing Modeling, Optimization and Simulation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852">
                <a:tc>
                  <a:txBody>
                    <a:bodyPr/>
                    <a:lstStyle/>
                    <a:p>
                      <a:r>
                        <a:rPr lang="es-ES" sz="1400" dirty="0"/>
                        <a:t>SMACD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 Conference on Synthesis, Modeling, Analysis and Simulation Methods and Applications to Circuit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48">
                <a:tc>
                  <a:txBody>
                    <a:bodyPr/>
                    <a:lstStyle/>
                    <a:p>
                      <a:r>
                        <a:rPr lang="es-ES" sz="1400" dirty="0"/>
                        <a:t>VARI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Workshop on CMOS Variability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548">
                <a:tc>
                  <a:txBody>
                    <a:bodyPr/>
                    <a:lstStyle/>
                    <a:p>
                      <a:r>
                        <a:rPr lang="es-ES" sz="1400" dirty="0" err="1"/>
                        <a:t>VLSIDesign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 Conference on VLSI Design 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676400" y="1252024"/>
            <a:ext cx="8850728" cy="126257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rtl="0" fontAlgn="base">
              <a:spcBef>
                <a:spcPts val="1000"/>
              </a:spcBef>
              <a:spcAft>
                <a:spcPct val="0"/>
              </a:spcAft>
              <a:buClr>
                <a:srgbClr val="2DB6B3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 Bold" charset="0"/>
              </a:defRPr>
            </a:lvl1pPr>
            <a:lvl2pPr marL="419100" indent="-228600" algn="l" rtl="0" fontAlgn="base">
              <a:spcBef>
                <a:spcPts val="700"/>
              </a:spcBef>
              <a:spcAft>
                <a:spcPct val="0"/>
              </a:spcAft>
              <a:buClr>
                <a:srgbClr val="2DB6B3"/>
              </a:buClr>
              <a:buSzPct val="10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644525" indent="-225425" algn="l" rtl="0" fontAlgn="base">
              <a:spcBef>
                <a:spcPts val="500"/>
              </a:spcBef>
              <a:spcAft>
                <a:spcPct val="0"/>
              </a:spcAft>
              <a:buClr>
                <a:srgbClr val="2DB6B3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874713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2DB6B3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110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2DB6B3"/>
              </a:buClr>
              <a:buSzPct val="100000"/>
              <a:buFont typeface="Arial" pitchFamily="34" charset="0"/>
              <a:buChar char="&gt;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156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2DB6B3"/>
              </a:buClr>
              <a:buSzPct val="100000"/>
              <a:buFont typeface="Arial" pitchFamily="34" charset="0"/>
              <a:buChar char="&gt;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01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2DB6B3"/>
              </a:buClr>
              <a:buSzPct val="100000"/>
              <a:buFont typeface="Arial" pitchFamily="34" charset="0"/>
              <a:buChar char="&gt;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2476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2DB6B3"/>
              </a:buClr>
              <a:buSzPct val="100000"/>
              <a:buFont typeface="Arial" pitchFamily="34" charset="0"/>
              <a:buChar char="&gt;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2933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2DB6B3"/>
              </a:buClr>
              <a:buSzPct val="100000"/>
              <a:buFont typeface="Arial" pitchFamily="34" charset="0"/>
              <a:buChar char="&gt;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sz="2000" b="1" dirty="0">
                <a:solidFill>
                  <a:srgbClr val="003562"/>
                </a:solidFill>
                <a:latin typeface="Tahoma"/>
              </a:rPr>
              <a:t>9 events, growth in different areas (formal methods, modeling, etc.)</a:t>
            </a:r>
          </a:p>
          <a:p>
            <a:pPr lvl="1"/>
            <a:r>
              <a:rPr lang="es-ES" sz="2000" dirty="0" err="1">
                <a:solidFill>
                  <a:srgbClr val="57688F"/>
                </a:solidFill>
                <a:latin typeface="Tahoma"/>
              </a:rPr>
              <a:t>Complicated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to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have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consistent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applications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(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different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info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from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each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organizers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,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unclear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what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to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provide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to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CEDA, etc.)</a:t>
            </a:r>
          </a:p>
          <a:p>
            <a:pPr lvl="1"/>
            <a:r>
              <a:rPr lang="es-ES" sz="2000" dirty="0">
                <a:solidFill>
                  <a:srgbClr val="57688F"/>
                </a:solidFill>
                <a:latin typeface="Tahoma"/>
              </a:rPr>
              <a:t>A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template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form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was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created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to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help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organizers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(and CEDA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to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 </a:t>
            </a:r>
            <a:r>
              <a:rPr lang="es-ES" sz="2000" dirty="0" err="1">
                <a:solidFill>
                  <a:srgbClr val="57688F"/>
                </a:solidFill>
                <a:latin typeface="Tahoma"/>
              </a:rPr>
              <a:t>evaluate</a:t>
            </a:r>
            <a:r>
              <a:rPr lang="es-ES" sz="2000" dirty="0">
                <a:solidFill>
                  <a:srgbClr val="57688F"/>
                </a:solidFill>
                <a:latin typeface="Tahoma"/>
              </a:rPr>
              <a:t>!)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677400" y="6477000"/>
            <a:ext cx="88265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D80FE5-F6A4-4408-9D64-7361C7D3C16A}" type="slidenum">
              <a:rPr lang="en-US">
                <a:latin typeface="Tahoma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Tahom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26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612900" y="2644776"/>
            <a:ext cx="9055100" cy="1012825"/>
          </a:xfrm>
        </p:spPr>
        <p:txBody>
          <a:bodyPr/>
          <a:lstStyle/>
          <a:p>
            <a:r>
              <a:rPr lang="en-US"/>
              <a:t>Technical Sponsorship Request</a:t>
            </a:r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200400" y="6477001"/>
            <a:ext cx="60960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CEDA Technical Sponsorship Request Form (2012)</a:t>
            </a:r>
          </a:p>
        </p:txBody>
      </p:sp>
      <p:sp>
        <p:nvSpPr>
          <p:cNvPr id="2052" name="Subtitle 5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7467600" cy="2286000"/>
          </a:xfrm>
        </p:spPr>
        <p:txBody>
          <a:bodyPr/>
          <a:lstStyle/>
          <a:p>
            <a:pPr algn="l"/>
            <a:r>
              <a:rPr lang="en-US" sz="2000" dirty="0"/>
              <a:t>Conference Name:					</a:t>
            </a:r>
          </a:p>
          <a:p>
            <a:pPr algn="l"/>
            <a:r>
              <a:rPr lang="en-US" sz="2000" dirty="0"/>
              <a:t>Sponsorship Year:						</a:t>
            </a:r>
          </a:p>
          <a:p>
            <a:pPr algn="l"/>
            <a:r>
              <a:rPr lang="en-US" sz="2000" dirty="0"/>
              <a:t>Conference website:						</a:t>
            </a:r>
          </a:p>
          <a:p>
            <a:pPr algn="l"/>
            <a:r>
              <a:rPr lang="en-US" sz="2000" dirty="0"/>
              <a:t>Contact Name:							</a:t>
            </a:r>
          </a:p>
          <a:p>
            <a:pPr algn="l"/>
            <a:r>
              <a:rPr lang="en-US" sz="2000" dirty="0"/>
              <a:t>Contact E-mail:	</a:t>
            </a:r>
          </a:p>
        </p:txBody>
      </p:sp>
      <p:pic>
        <p:nvPicPr>
          <p:cNvPr id="2053" name="Picture 6" descr="CEDA_Logo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7038"/>
            <a:ext cx="73914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5600700" y="4798060"/>
            <a:ext cx="4803140" cy="103124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  <a:sym typeface="Gill Sans" charset="0"/>
              </a:rPr>
              <a:t>6 </a:t>
            </a:r>
            <a:r>
              <a:rPr lang="es-ES" sz="2800" b="1" dirty="0" err="1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  <a:sym typeface="Gill Sans" charset="0"/>
              </a:rPr>
              <a:t>slides</a:t>
            </a:r>
            <a:r>
              <a:rPr lang="es-ES" sz="2800" b="1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  <a:sym typeface="Gill Sans" charset="0"/>
              </a:rPr>
              <a:t> </a:t>
            </a:r>
            <a:r>
              <a:rPr lang="es-ES" sz="2800" b="1" dirty="0" err="1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  <a:sym typeface="Gill Sans" charset="0"/>
              </a:rPr>
              <a:t>to</a:t>
            </a:r>
            <a:r>
              <a:rPr lang="es-ES" sz="2800" b="1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  <a:sym typeface="Gill Sans" charset="0"/>
              </a:rPr>
              <a:t> complete,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err="1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Available</a:t>
            </a:r>
            <a:r>
              <a:rPr lang="es-ES" sz="28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on</a:t>
            </a:r>
            <a:r>
              <a:rPr lang="es-ES" sz="28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request</a:t>
            </a:r>
            <a:endParaRPr lang="es-ES" sz="28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14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839200" cy="914400"/>
          </a:xfrm>
        </p:spPr>
        <p:txBody>
          <a:bodyPr/>
          <a:lstStyle/>
          <a:p>
            <a:r>
              <a:rPr lang="en-US" dirty="0"/>
              <a:t>Revision Conference Sponsoring Approval Proc.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8534400" cy="4648200"/>
          </a:xfrm>
          <a:ln>
            <a:noFill/>
          </a:ln>
        </p:spPr>
        <p:txBody>
          <a:bodyPr>
            <a:normAutofit fontScale="92500"/>
          </a:bodyPr>
          <a:lstStyle/>
          <a:p>
            <a:r>
              <a:rPr lang="en-US" dirty="0"/>
              <a:t>Due to the increase of requests, it was needed to simplify the process of creating and renewing sponsoring, etc.</a:t>
            </a:r>
            <a:endParaRPr lang="en-US" b="0" dirty="0"/>
          </a:p>
          <a:p>
            <a:endParaRPr lang="es-ES" dirty="0"/>
          </a:p>
          <a:p>
            <a:r>
              <a:rPr lang="en-US" dirty="0"/>
              <a:t>Revision of the process of sponsoring</a:t>
            </a:r>
          </a:p>
          <a:p>
            <a:pPr lvl="1"/>
            <a:r>
              <a:rPr lang="en-US" sz="2300" dirty="0"/>
              <a:t>For renewal of technical sponsorships, they are checked by the VP of Conferences and, if needed, (voted) by the Conference Committee. Then, it is reported to the </a:t>
            </a:r>
            <a:r>
              <a:rPr lang="en-US" sz="2300" dirty="0" err="1"/>
              <a:t>ExCom</a:t>
            </a:r>
            <a:r>
              <a:rPr lang="en-US" sz="2300" dirty="0"/>
              <a:t> and the </a:t>
            </a:r>
            <a:r>
              <a:rPr lang="en-US" sz="2300" dirty="0" err="1"/>
              <a:t>BoG</a:t>
            </a:r>
            <a:r>
              <a:rPr lang="en-US" sz="2300" dirty="0"/>
              <a:t>.</a:t>
            </a:r>
          </a:p>
          <a:p>
            <a:pPr lvl="1"/>
            <a:r>
              <a:rPr lang="en-US" sz="2300" dirty="0"/>
              <a:t>For approval of technical sponsorships, VP of Conferences and Conference Committee evaluates and proposes a decision to the </a:t>
            </a:r>
            <a:r>
              <a:rPr lang="en-US" sz="2300" dirty="0" err="1"/>
              <a:t>ExCom</a:t>
            </a:r>
            <a:r>
              <a:rPr lang="en-US" sz="2300" dirty="0"/>
              <a:t>, which votes.</a:t>
            </a:r>
          </a:p>
          <a:p>
            <a:pPr lvl="1"/>
            <a:r>
              <a:rPr lang="en-US" sz="2300" dirty="0"/>
              <a:t>For approval of financial sponsorships, VP </a:t>
            </a:r>
            <a:r>
              <a:rPr lang="en-US" sz="2300" dirty="0" err="1"/>
              <a:t>ExCom</a:t>
            </a:r>
            <a:r>
              <a:rPr lang="en-US" sz="2300" dirty="0"/>
              <a:t> and </a:t>
            </a:r>
            <a:r>
              <a:rPr lang="en-US" sz="2300" dirty="0" err="1"/>
              <a:t>BoG</a:t>
            </a:r>
            <a:r>
              <a:rPr lang="en-US" sz="2300" dirty="0"/>
              <a:t> vote in the whole process.</a:t>
            </a:r>
          </a:p>
          <a:p>
            <a:pPr marL="0" indent="0">
              <a:buNone/>
            </a:pPr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5151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8270240" cy="914400"/>
          </a:xfrm>
        </p:spPr>
        <p:txBody>
          <a:bodyPr/>
          <a:lstStyle/>
          <a:p>
            <a:r>
              <a:rPr lang="en-US" dirty="0"/>
              <a:t>Conferences Unclosed – Status (May 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Only one CEDA sponsored conferences still open at present </a:t>
            </a:r>
          </a:p>
          <a:p>
            <a:pPr lvl="1"/>
            <a:r>
              <a:rPr lang="en-US" dirty="0"/>
              <a:t>Thanks to </a:t>
            </a:r>
            <a:r>
              <a:rPr lang="en-US" dirty="0" err="1"/>
              <a:t>Gi-Joon</a:t>
            </a:r>
            <a:r>
              <a:rPr lang="en-US" dirty="0"/>
              <a:t> Nam</a:t>
            </a:r>
          </a:p>
          <a:p>
            <a:endParaRPr lang="en-US" dirty="0"/>
          </a:p>
          <a:p>
            <a:r>
              <a:rPr lang="en-US" dirty="0"/>
              <a:t>MEMOCODE 2011: concluded f14 months ago.</a:t>
            </a:r>
          </a:p>
          <a:p>
            <a:pPr lvl="1"/>
            <a:r>
              <a:rPr lang="en-US" dirty="0"/>
              <a:t>General chair contact details unknown, still trying…</a:t>
            </a:r>
          </a:p>
          <a:p>
            <a:pPr lvl="1"/>
            <a:r>
              <a:rPr lang="en-US" dirty="0"/>
              <a:t>Otherwise after 15 months we can “force closing”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838960" y="4953000"/>
            <a:ext cx="8564880" cy="9525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3562"/>
                </a:solidFill>
                <a:latin typeface="Tahoma" pitchFamily="34" charset="0"/>
                <a:ea typeface="MS PGothic" pitchFamily="34" charset="-128"/>
              </a:rPr>
              <a:t>Fees charged to CEDA because it was closed more than 12 months from conclusion (175 USD)</a:t>
            </a:r>
            <a:endParaRPr lang="en-US" sz="26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6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89" y="457201"/>
            <a:ext cx="8245475" cy="498475"/>
          </a:xfrm>
        </p:spPr>
        <p:txBody>
          <a:bodyPr/>
          <a:lstStyle/>
          <a:p>
            <a:r>
              <a:rPr lang="en-US" dirty="0"/>
              <a:t>Help for Conference Organizers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267200" y="5791200"/>
            <a:ext cx="40386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3562"/>
              </a:solidFill>
              <a:latin typeface="Tahoma" charset="0"/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900" y="1371600"/>
            <a:ext cx="86995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2500" b="1" dirty="0"/>
              <a:t>Brief explanation of different steps required to get approval of sponsorship of CEDA already posted on CEDA website</a:t>
            </a:r>
          </a:p>
          <a:p>
            <a:pPr lvl="1"/>
            <a:r>
              <a:rPr lang="en-US" dirty="0"/>
              <a:t>Thanks to Prof. Roman Hermida</a:t>
            </a:r>
            <a:endParaRPr lang="es-ES" dirty="0"/>
          </a:p>
          <a:p>
            <a:pPr lvl="1"/>
            <a:r>
              <a:rPr lang="es-ES" dirty="0" err="1"/>
              <a:t>Good</a:t>
            </a:r>
            <a:r>
              <a:rPr lang="es-ES" dirty="0"/>
              <a:t> </a:t>
            </a:r>
            <a:r>
              <a:rPr lang="es-ES" dirty="0" err="1"/>
              <a:t>feedback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conference</a:t>
            </a:r>
            <a:r>
              <a:rPr lang="es-ES" dirty="0"/>
              <a:t> </a:t>
            </a:r>
            <a:r>
              <a:rPr lang="es-ES" dirty="0" err="1"/>
              <a:t>organizers</a:t>
            </a:r>
            <a:r>
              <a:rPr lang="es-ES" dirty="0"/>
              <a:t> </a:t>
            </a:r>
            <a:r>
              <a:rPr lang="es-ES" dirty="0" err="1"/>
              <a:t>already</a:t>
            </a:r>
            <a:r>
              <a:rPr lang="es-ES" dirty="0"/>
              <a:t>! 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500" b="1" dirty="0">
                <a:solidFill>
                  <a:srgbClr val="FF0000"/>
                </a:solidFill>
              </a:rPr>
              <a:t>Still organizers get “bad impression” about IEEE responsiveness when co-sponsored with ACM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NOCS 2012: Organizers submitted MOU on June 8, 2011 and approved only in April 12, 2012.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sz="2500" b="1" dirty="0"/>
              <a:t>Executed action points</a:t>
            </a:r>
          </a:p>
          <a:p>
            <a:pPr lvl="1"/>
            <a:r>
              <a:rPr lang="es-ES" b="0" dirty="0"/>
              <a:t>CEDA </a:t>
            </a:r>
            <a:r>
              <a:rPr lang="es-ES" b="0" dirty="0" err="1"/>
              <a:t>is</a:t>
            </a:r>
            <a:r>
              <a:rPr lang="es-ES" b="0" dirty="0"/>
              <a:t> </a:t>
            </a:r>
            <a:r>
              <a:rPr lang="es-ES" dirty="0" err="1"/>
              <a:t>timely</a:t>
            </a:r>
            <a:r>
              <a:rPr lang="es-ES" dirty="0"/>
              <a:t> </a:t>
            </a:r>
            <a:r>
              <a:rPr lang="es-ES" b="0" dirty="0" err="1"/>
              <a:t>informed</a:t>
            </a:r>
            <a:r>
              <a:rPr lang="es-ES" b="0" dirty="0"/>
              <a:t> of MOU </a:t>
            </a:r>
            <a:r>
              <a:rPr lang="es-ES" b="0" dirty="0" err="1"/>
              <a:t>submission</a:t>
            </a:r>
            <a:r>
              <a:rPr lang="es-ES" b="0" dirty="0"/>
              <a:t> </a:t>
            </a:r>
            <a:r>
              <a:rPr lang="es-ES" b="0" dirty="0" err="1"/>
              <a:t>by</a:t>
            </a:r>
            <a:r>
              <a:rPr lang="es-ES" b="0" dirty="0"/>
              <a:t> IEEE </a:t>
            </a:r>
            <a:r>
              <a:rPr lang="es-ES" b="0" dirty="0" err="1"/>
              <a:t>Conference</a:t>
            </a:r>
            <a:r>
              <a:rPr lang="es-ES" b="0" dirty="0"/>
              <a:t> </a:t>
            </a:r>
            <a:r>
              <a:rPr lang="es-ES" b="0" dirty="0" err="1"/>
              <a:t>Unit</a:t>
            </a:r>
            <a:r>
              <a:rPr lang="es-ES" b="0" dirty="0"/>
              <a:t> </a:t>
            </a:r>
            <a:r>
              <a:rPr lang="es-ES" b="0" dirty="0" err="1"/>
              <a:t>by</a:t>
            </a:r>
            <a:r>
              <a:rPr lang="es-ES" b="0" dirty="0"/>
              <a:t> </a:t>
            </a:r>
            <a:r>
              <a:rPr lang="es-ES" b="0" dirty="0" err="1"/>
              <a:t>all</a:t>
            </a:r>
            <a:r>
              <a:rPr lang="es-ES" b="0" dirty="0"/>
              <a:t> </a:t>
            </a:r>
            <a:r>
              <a:rPr lang="es-ES" b="0" dirty="0" err="1"/>
              <a:t>conferences</a:t>
            </a:r>
            <a:r>
              <a:rPr lang="es-ES" b="0" dirty="0"/>
              <a:t> </a:t>
            </a:r>
            <a:r>
              <a:rPr lang="es-ES" dirty="0" err="1"/>
              <a:t>its</a:t>
            </a:r>
            <a:r>
              <a:rPr lang="es-ES" dirty="0"/>
              <a:t> </a:t>
            </a:r>
            <a:r>
              <a:rPr lang="es-ES" dirty="0" err="1"/>
              <a:t>sponsored</a:t>
            </a:r>
            <a:r>
              <a:rPr lang="es-ES" dirty="0"/>
              <a:t> </a:t>
            </a:r>
            <a:r>
              <a:rPr lang="es-ES" dirty="0" err="1"/>
              <a:t>conferences</a:t>
            </a:r>
            <a:endParaRPr lang="en-US" b="0" dirty="0"/>
          </a:p>
          <a:p>
            <a:pPr lvl="1"/>
            <a:r>
              <a:rPr lang="en-US" b="0" dirty="0"/>
              <a:t>On-going: discussions with ACM to align in this issue, created </a:t>
            </a:r>
            <a:r>
              <a:rPr lang="en-US" dirty="0"/>
              <a:t>a “direct connection” between ACM SIGDA and CEDA</a:t>
            </a:r>
            <a:endParaRPr lang="en-US" b="0" dirty="0"/>
          </a:p>
        </p:txBody>
      </p:sp>
      <p:sp>
        <p:nvSpPr>
          <p:cNvPr id="4" name="Rectangular Callout 3"/>
          <p:cNvSpPr/>
          <p:nvPr/>
        </p:nvSpPr>
        <p:spPr bwMode="auto">
          <a:xfrm>
            <a:off x="6343650" y="2324100"/>
            <a:ext cx="3886200" cy="1143000"/>
          </a:xfrm>
          <a:prstGeom prst="wedgeRectCallout">
            <a:avLst>
              <a:gd name="adj1" fmla="val -55554"/>
              <a:gd name="adj2" fmla="val 9575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pitchFamily="-108" charset="0"/>
                <a:ea typeface="Arial" pitchFamily="-108" charset="0"/>
                <a:cs typeface="Arial" pitchFamily="-108" charset="0"/>
                <a:sym typeface="Gill Sans" charset="0"/>
              </a:rPr>
              <a:t>More than 10 months! Extremely slow process when multiple IEEE/ACM bodies are involved</a:t>
            </a:r>
          </a:p>
        </p:txBody>
      </p:sp>
    </p:spTree>
    <p:extLst>
      <p:ext uri="{BB962C8B-B14F-4D97-AF65-F5344CB8AC3E}">
        <p14:creationId xmlns:p14="http://schemas.microsoft.com/office/powerpoint/2010/main" val="171644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88" y="457201"/>
            <a:ext cx="9002712" cy="498475"/>
          </a:xfrm>
        </p:spPr>
        <p:txBody>
          <a:bodyPr/>
          <a:lstStyle/>
          <a:p>
            <a:r>
              <a:rPr lang="es-ES" dirty="0"/>
              <a:t>ASP-DAC </a:t>
            </a:r>
            <a:r>
              <a:rPr lang="es-ES" dirty="0" err="1"/>
              <a:t>Financial</a:t>
            </a:r>
            <a:r>
              <a:rPr lang="es-ES" dirty="0"/>
              <a:t> </a:t>
            </a:r>
            <a:r>
              <a:rPr lang="es-ES" dirty="0" err="1"/>
              <a:t>Sponsoring</a:t>
            </a:r>
            <a:r>
              <a:rPr lang="es-ES" dirty="0"/>
              <a:t>: Status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267200" y="5768196"/>
            <a:ext cx="40386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3562"/>
              </a:solidFill>
              <a:latin typeface="Tahoma" charset="0"/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300" y="1270000"/>
            <a:ext cx="8775700" cy="5359400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/>
              <a:t>CEDA has technical sponsorship since 2012, and the idea is to move it to Financial </a:t>
            </a:r>
            <a:r>
              <a:rPr lang="en-US" b="0" dirty="0" err="1"/>
              <a:t>Sponsorshop</a:t>
            </a:r>
            <a:r>
              <a:rPr lang="en-US" b="0" dirty="0"/>
              <a:t>.</a:t>
            </a:r>
          </a:p>
          <a:p>
            <a:pPr lvl="1"/>
            <a:r>
              <a:rPr lang="en-US" dirty="0"/>
              <a:t>Current sponsorship: 25% IEEE CASS ; 25% ACM SIGDA </a:t>
            </a:r>
          </a:p>
          <a:p>
            <a:pPr lvl="1"/>
            <a:r>
              <a:rPr lang="en-US" dirty="0"/>
              <a:t>Discussions with ASP-DAC Steering Committee since last year to change it, recent face-to-face meeting in Beijing 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ASP-DAC Steering Committee: change bylaws to include CEDA: “equal sponsorship for IEEE (CASS and CEDA) and ACM (SIGDA)”</a:t>
            </a:r>
            <a:endParaRPr lang="en-US" dirty="0"/>
          </a:p>
          <a:p>
            <a:pPr lvl="1"/>
            <a:r>
              <a:rPr lang="en-US" dirty="0"/>
              <a:t>Only valid from 2015 onwards, and not allowing us to discuss participation sharing with ACM SIGDA (i.e., willing to discuss ICCAD)</a:t>
            </a:r>
          </a:p>
          <a:p>
            <a:pPr lvl="1"/>
            <a:r>
              <a:rPr lang="en-US" dirty="0"/>
              <a:t>No actual sponsoring for CEDA in this 25% of IEEE: discussions with CASS need to start.</a:t>
            </a:r>
          </a:p>
          <a:p>
            <a:pPr lvl="1"/>
            <a:endParaRPr lang="en-US" dirty="0"/>
          </a:p>
          <a:p>
            <a:r>
              <a:rPr lang="en-US" dirty="0"/>
              <a:t>Proposed action points: </a:t>
            </a:r>
          </a:p>
          <a:p>
            <a:pPr lvl="1"/>
            <a:r>
              <a:rPr lang="en-US" dirty="0"/>
              <a:t>No financial contribution to ASP-DAC 2013</a:t>
            </a:r>
          </a:p>
          <a:p>
            <a:pPr lvl="1"/>
            <a:r>
              <a:rPr lang="en-US" dirty="0"/>
              <a:t>Further discussions when change in bylaws are implemented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101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RC">
  <a:themeElements>
    <a:clrScheme name="SRC 13">
      <a:dk1>
        <a:srgbClr val="003562"/>
      </a:dk1>
      <a:lt1>
        <a:srgbClr val="FFFFFF"/>
      </a:lt1>
      <a:dk2>
        <a:srgbClr val="003562"/>
      </a:dk2>
      <a:lt2>
        <a:srgbClr val="6D7FA7"/>
      </a:lt2>
      <a:accent1>
        <a:srgbClr val="D2D8E4"/>
      </a:accent1>
      <a:accent2>
        <a:srgbClr val="E51837"/>
      </a:accent2>
      <a:accent3>
        <a:srgbClr val="FFFFFF"/>
      </a:accent3>
      <a:accent4>
        <a:srgbClr val="002C53"/>
      </a:accent4>
      <a:accent5>
        <a:srgbClr val="E5E9EF"/>
      </a:accent5>
      <a:accent6>
        <a:srgbClr val="CF1531"/>
      </a:accent6>
      <a:hlink>
        <a:srgbClr val="0066FF"/>
      </a:hlink>
      <a:folHlink>
        <a:srgbClr val="0066FF"/>
      </a:folHlink>
    </a:clrScheme>
    <a:fontScheme name="SR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R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13">
        <a:dk1>
          <a:srgbClr val="003562"/>
        </a:dk1>
        <a:lt1>
          <a:srgbClr val="FFFFFF"/>
        </a:lt1>
        <a:dk2>
          <a:srgbClr val="003562"/>
        </a:dk2>
        <a:lt2>
          <a:srgbClr val="6D7FA7"/>
        </a:lt2>
        <a:accent1>
          <a:srgbClr val="D2D8E4"/>
        </a:accent1>
        <a:accent2>
          <a:srgbClr val="E51837"/>
        </a:accent2>
        <a:accent3>
          <a:srgbClr val="FFFFFF"/>
        </a:accent3>
        <a:accent4>
          <a:srgbClr val="002C53"/>
        </a:accent4>
        <a:accent5>
          <a:srgbClr val="E5E9EF"/>
        </a:accent5>
        <a:accent6>
          <a:srgbClr val="CF1531"/>
        </a:accent6>
        <a:hlink>
          <a:srgbClr val="0066FF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ue Pearl DeLuxe">
  <a:themeElements>
    <a:clrScheme name="1_Blue Pearl DeLuxe 1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1_Blue Pearl DeLux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Arial" pitchFamily="-108" charset="0"/>
            <a:cs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Arial" pitchFamily="-108" charset="0"/>
            <a:cs typeface="Arial" pitchFamily="-108" charset="0"/>
          </a:defRPr>
        </a:defPPr>
      </a:lstStyle>
    </a:lnDef>
  </a:objectDefaults>
  <a:extraClrSchemeLst>
    <a:extraClrScheme>
      <a:clrScheme name="1_Blue Pearl DeLuxe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earl DeLuxe 2">
        <a:dk1>
          <a:srgbClr val="80808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Arial Bold"/>
        <a:ea typeface="ヒラギノ角ゴ ProN W6"/>
        <a:cs typeface="ヒラギノ角ゴ ProN W6"/>
      </a:majorFont>
      <a:minorFont>
        <a:latin typeface="Arial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2495</Words>
  <Application>Microsoft Office PowerPoint</Application>
  <PresentationFormat>Widescreen</PresentationFormat>
  <Paragraphs>734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Arial Bold</vt:lpstr>
      <vt:lpstr>Calibri</vt:lpstr>
      <vt:lpstr>Calibri Light</vt:lpstr>
      <vt:lpstr>Gill Sans</vt:lpstr>
      <vt:lpstr>Tahoma</vt:lpstr>
      <vt:lpstr>Times New Roman</vt:lpstr>
      <vt:lpstr>Wingdings</vt:lpstr>
      <vt:lpstr>Office Theme</vt:lpstr>
      <vt:lpstr>SRC</vt:lpstr>
      <vt:lpstr>1_Blue Pearl DeLuxe</vt:lpstr>
      <vt:lpstr>Default - Title and Content</vt:lpstr>
      <vt:lpstr>Worksheet</vt:lpstr>
      <vt:lpstr>David Atienza, VP Conferences</vt:lpstr>
      <vt:lpstr>Conferences Sponsored by CEDA</vt:lpstr>
      <vt:lpstr>Finance “Health” of CEDA Conferences</vt:lpstr>
      <vt:lpstr>Technically Sponsored Conferences/Workshops</vt:lpstr>
      <vt:lpstr>Technical Sponsorship Request</vt:lpstr>
      <vt:lpstr>Revision Conference Sponsoring Approval Proc.</vt:lpstr>
      <vt:lpstr>Conferences Unclosed – Status (May 2012)</vt:lpstr>
      <vt:lpstr>Help for Conference Organizers</vt:lpstr>
      <vt:lpstr>ASP-DAC Financial Sponsoring: Status</vt:lpstr>
      <vt:lpstr>ICCAD 2012</vt:lpstr>
      <vt:lpstr>ICCAD (International Conference on CAD)</vt:lpstr>
      <vt:lpstr>ICCAD: Paper Statistics</vt:lpstr>
      <vt:lpstr>ICCAD: Submissions by Topic 2012 &lt;-&gt; 2011</vt:lpstr>
      <vt:lpstr>ICCAD: Attendance, Surplus</vt:lpstr>
      <vt:lpstr>DATE 2013</vt:lpstr>
      <vt:lpstr>DATE (Design Automation Test Europe)</vt:lpstr>
      <vt:lpstr>Final List of Topics at DATE 2013</vt:lpstr>
      <vt:lpstr>Final List of Topics at DATE 2013</vt:lpstr>
      <vt:lpstr>Submission Statistics – Per Track</vt:lpstr>
      <vt:lpstr>Submission Statistics – Per Topic</vt:lpstr>
      <vt:lpstr>Submission Statistics – Per Continent</vt:lpstr>
      <vt:lpstr>Results of TPC Meeting</vt:lpstr>
      <vt:lpstr>Final DATE Programme: Focused on 3 days</vt:lpstr>
      <vt:lpstr>Yervant Zorian</vt:lpstr>
      <vt:lpstr>DAC 2012</vt:lpstr>
      <vt:lpstr>DAC 2013</vt:lpstr>
      <vt:lpstr>What is the PDF?</vt:lpstr>
      <vt:lpstr>Proposal for Future</vt:lpstr>
      <vt:lpstr>Conferences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Madie Nelson</dc:creator>
  <cp:lastModifiedBy>Madie Nelson</cp:lastModifiedBy>
  <cp:revision>35</cp:revision>
  <dcterms:created xsi:type="dcterms:W3CDTF">2022-06-09T15:14:19Z</dcterms:created>
  <dcterms:modified xsi:type="dcterms:W3CDTF">2022-06-09T18:18:06Z</dcterms:modified>
</cp:coreProperties>
</file>