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1"/>
  </p:notesMasterIdLst>
  <p:sldIdLst>
    <p:sldId id="303" r:id="rId4"/>
    <p:sldId id="329" r:id="rId5"/>
    <p:sldId id="330" r:id="rId6"/>
    <p:sldId id="331" r:id="rId7"/>
    <p:sldId id="332" r:id="rId8"/>
    <p:sldId id="333" r:id="rId9"/>
    <p:sldId id="33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DA374E-2B02-4635-A818-3ABDE4B47C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56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4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/>
              <a:t>Shishpal Rawat, VP Finance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2246313" y="2906714"/>
            <a:ext cx="7772400" cy="1131887"/>
          </a:xfrm>
        </p:spPr>
        <p:txBody>
          <a:bodyPr/>
          <a:lstStyle/>
          <a:p>
            <a:r>
              <a:rPr lang="en-US" dirty="0"/>
              <a:t>Finance Report                  </a:t>
            </a:r>
            <a:br>
              <a:rPr lang="en-US" dirty="0"/>
            </a:br>
            <a:r>
              <a:rPr lang="en-US" b="0" dirty="0"/>
              <a:t>(2012 Update </a:t>
            </a:r>
            <a:r>
              <a:rPr lang="en-US" b="0"/>
              <a:t>and 2013 </a:t>
            </a:r>
            <a:r>
              <a:rPr lang="en-US" b="0" dirty="0"/>
              <a:t>Plan)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8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Budget Comments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4648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2012 Update</a:t>
            </a:r>
          </a:p>
          <a:p>
            <a:pPr lvl="1"/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Trending to $15K net </a:t>
            </a:r>
            <a:r>
              <a:rPr lang="en-US" dirty="0" err="1">
                <a:solidFill>
                  <a:srgbClr val="57688F"/>
                </a:solidFill>
                <a:latin typeface="Arial" charset="0"/>
                <a:cs typeface="Arial" charset="0"/>
              </a:rPr>
              <a:t>vs</a:t>
            </a:r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 planned $83K.</a:t>
            </a:r>
          </a:p>
          <a:p>
            <a:pPr lvl="1"/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Planned $25K for infrastructure (web) improvement</a:t>
            </a:r>
          </a:p>
          <a:p>
            <a:pPr lvl="1"/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Conference &amp; periodicals profitable but less so than in 2011 </a:t>
            </a:r>
          </a:p>
          <a:p>
            <a:r>
              <a:rPr lang="en-US">
                <a:latin typeface="Arial" charset="0"/>
                <a:cs typeface="Arial" charset="0"/>
              </a:rPr>
              <a:t>2013 </a:t>
            </a:r>
            <a:r>
              <a:rPr lang="en-US" dirty="0">
                <a:latin typeface="Arial" charset="0"/>
                <a:cs typeface="Arial" charset="0"/>
              </a:rPr>
              <a:t>budget</a:t>
            </a:r>
          </a:p>
          <a:p>
            <a:pPr lvl="1"/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4% growth projections</a:t>
            </a:r>
          </a:p>
          <a:p>
            <a:pPr lvl="2"/>
            <a:r>
              <a:rPr lang="en-US" dirty="0">
                <a:latin typeface="Arial" charset="0"/>
                <a:cs typeface="Arial" charset="0"/>
              </a:rPr>
              <a:t>Package Revenue distributions updated (including IEL)</a:t>
            </a:r>
          </a:p>
          <a:p>
            <a:pPr lvl="2"/>
            <a:r>
              <a:rPr lang="en-US" dirty="0">
                <a:latin typeface="Arial" charset="0"/>
                <a:cs typeface="Arial" charset="0"/>
              </a:rPr>
              <a:t>Includes ASPP AICTE revenue (India University Consortium)</a:t>
            </a:r>
          </a:p>
          <a:p>
            <a:pPr lvl="2"/>
            <a:r>
              <a:rPr lang="en-US">
                <a:latin typeface="Arial" charset="0"/>
                <a:cs typeface="Arial" charset="0"/>
              </a:rPr>
              <a:t>2013 </a:t>
            </a:r>
            <a:r>
              <a:rPr lang="en-US" dirty="0">
                <a:latin typeface="Arial" charset="0"/>
                <a:cs typeface="Arial" charset="0"/>
              </a:rPr>
              <a:t>conferences revenue based on conference trending </a:t>
            </a:r>
          </a:p>
          <a:p>
            <a:pPr lvl="1"/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1% expense increase – except travel (reduced 10%)</a:t>
            </a:r>
          </a:p>
          <a:p>
            <a:pPr lvl="1"/>
            <a:r>
              <a:rPr lang="en-US" dirty="0">
                <a:solidFill>
                  <a:srgbClr val="57688F"/>
                </a:solidFill>
                <a:latin typeface="Arial" charset="0"/>
                <a:cs typeface="Arial" charset="0"/>
              </a:rPr>
              <a:t>Net surplus projected @ $135K – High Risk</a:t>
            </a:r>
          </a:p>
        </p:txBody>
      </p:sp>
    </p:spTree>
    <p:extLst>
      <p:ext uri="{BB962C8B-B14F-4D97-AF65-F5344CB8AC3E}">
        <p14:creationId xmlns:p14="http://schemas.microsoft.com/office/powerpoint/2010/main" val="39943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267200" y="5791200"/>
            <a:ext cx="4038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3562"/>
              </a:solidFill>
              <a:latin typeface="Tahoma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23740" y="5595938"/>
            <a:ext cx="874012" cy="195262"/>
          </a:xfrm>
          <a:prstGeom prst="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5105400"/>
            <a:ext cx="533400" cy="19526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1752600" y="4267201"/>
            <a:ext cx="8686286" cy="2481263"/>
          </a:xfrm>
        </p:spPr>
        <p:txBody>
          <a:bodyPr/>
          <a:lstStyle/>
          <a:p>
            <a:pPr marL="228600" indent="-228600"/>
            <a:r>
              <a:rPr lang="en-US" sz="1400" dirty="0"/>
              <a:t>2011 Budget closed with $126K </a:t>
            </a:r>
            <a:r>
              <a:rPr lang="en-US" sz="1400" u="sng" dirty="0"/>
              <a:t>net</a:t>
            </a:r>
            <a:r>
              <a:rPr lang="en-US" sz="1400" dirty="0"/>
              <a:t> surplus</a:t>
            </a:r>
          </a:p>
          <a:p>
            <a:pPr lvl="1"/>
            <a:r>
              <a:rPr lang="en-US" sz="1400" dirty="0">
                <a:solidFill>
                  <a:srgbClr val="57688F"/>
                </a:solidFill>
              </a:rPr>
              <a:t>Negative impact of $97K (due to 2011 investment returns).  </a:t>
            </a:r>
            <a:r>
              <a:rPr lang="en-US" sz="1400" dirty="0">
                <a:solidFill>
                  <a:srgbClr val="57688F"/>
                </a:solidFill>
                <a:hlinkClick r:id="rId2" action="ppaction://hlinksldjump"/>
              </a:rPr>
              <a:t>Summary Chart</a:t>
            </a:r>
            <a:endParaRPr lang="en-US" sz="1400" dirty="0">
              <a:solidFill>
                <a:srgbClr val="57688F"/>
              </a:solidFill>
            </a:endParaRPr>
          </a:p>
          <a:p>
            <a:pPr marL="228600" indent="-228600"/>
            <a:r>
              <a:rPr lang="en-US" sz="1400" dirty="0"/>
              <a:t>2012 Budget</a:t>
            </a:r>
          </a:p>
          <a:p>
            <a:pPr lvl="1"/>
            <a:r>
              <a:rPr lang="en-US" sz="1400" dirty="0">
                <a:solidFill>
                  <a:srgbClr val="57688F"/>
                </a:solidFill>
              </a:rPr>
              <a:t>Meetings/Conference YTD income revised </a:t>
            </a:r>
            <a:r>
              <a:rPr lang="en-US" sz="1400" u="sng" dirty="0">
                <a:solidFill>
                  <a:srgbClr val="57688F"/>
                </a:solidFill>
              </a:rPr>
              <a:t>down</a:t>
            </a:r>
            <a:r>
              <a:rPr lang="en-US" sz="1400" dirty="0">
                <a:solidFill>
                  <a:srgbClr val="57688F"/>
                </a:solidFill>
              </a:rPr>
              <a:t> by $53K (Aug </a:t>
            </a:r>
            <a:r>
              <a:rPr lang="en-US" sz="1400" dirty="0">
                <a:solidFill>
                  <a:srgbClr val="57688F"/>
                </a:solidFill>
                <a:sym typeface="Wingdings" pitchFamily="2" charset="2"/>
              </a:rPr>
              <a:t> Sep); DATE/DAC income lower</a:t>
            </a:r>
            <a:endParaRPr lang="en-US" sz="1400" dirty="0">
              <a:solidFill>
                <a:srgbClr val="57688F"/>
              </a:solidFill>
            </a:endParaRPr>
          </a:p>
          <a:p>
            <a:pPr lvl="1"/>
            <a:r>
              <a:rPr lang="en-US" sz="1400" dirty="0">
                <a:solidFill>
                  <a:srgbClr val="57688F"/>
                </a:solidFill>
              </a:rPr>
              <a:t>$25K Web infrastructure expense forecast  planned for 2012 (not shown above)</a:t>
            </a:r>
          </a:p>
          <a:p>
            <a:pPr lvl="1"/>
            <a:r>
              <a:rPr lang="en-US" sz="1400" dirty="0">
                <a:solidFill>
                  <a:srgbClr val="57688F"/>
                </a:solidFill>
              </a:rPr>
              <a:t>Less net in Periodicals &amp; Conferences compared to 2011 (almost $210K)</a:t>
            </a:r>
          </a:p>
          <a:p>
            <a:pPr lvl="1"/>
            <a:r>
              <a:rPr lang="en-US" sz="1400" dirty="0">
                <a:solidFill>
                  <a:srgbClr val="57688F"/>
                </a:solidFill>
              </a:rPr>
              <a:t>Net surplus projections for the year ~ $15K (before adjustments for 2012 investment returns)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2012 Financials Update (Sep 30, 2012)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296400" y="2547938"/>
            <a:ext cx="457200" cy="195262"/>
          </a:xfrm>
          <a:prstGeom prst="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287123" y="1981200"/>
            <a:ext cx="457200" cy="195262"/>
          </a:xfrm>
          <a:prstGeom prst="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334000" y="2547938"/>
            <a:ext cx="457200" cy="19526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b="5576"/>
          <a:stretch/>
        </p:blipFill>
        <p:spPr bwMode="auto">
          <a:xfrm>
            <a:off x="1675886" y="1243585"/>
            <a:ext cx="8763000" cy="292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36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Plan 2013</a:t>
            </a:r>
            <a:endParaRPr lang="en-US" dirty="0"/>
          </a:p>
          <a:p>
            <a:pPr lvl="1"/>
            <a:r>
              <a:rPr lang="en-US" sz="2000" dirty="0">
                <a:solidFill>
                  <a:srgbClr val="57688F"/>
                </a:solidFill>
              </a:rPr>
              <a:t>Based on revenues - similar to 2011 actuals</a:t>
            </a:r>
          </a:p>
          <a:p>
            <a:pPr lvl="1"/>
            <a:r>
              <a:rPr lang="en-US" sz="2000" dirty="0">
                <a:solidFill>
                  <a:srgbClr val="57688F"/>
                </a:solidFill>
              </a:rPr>
              <a:t>Ensures key initiatives (DAC Lecture, Awards, Contests, DAC workshop etc. in place)</a:t>
            </a:r>
          </a:p>
          <a:p>
            <a:pPr lvl="1"/>
            <a:r>
              <a:rPr lang="en-US" sz="2000" dirty="0">
                <a:solidFill>
                  <a:srgbClr val="57688F"/>
                </a:solidFill>
              </a:rPr>
              <a:t>Increase TCAD page budget from 2020 to 2100</a:t>
            </a:r>
          </a:p>
          <a:p>
            <a:pPr lvl="1"/>
            <a:r>
              <a:rPr lang="en-US" sz="2000" dirty="0">
                <a:solidFill>
                  <a:srgbClr val="57688F"/>
                </a:solidFill>
              </a:rPr>
              <a:t>Expenditures for web initiative (beyond $25K) will need to be managed </a:t>
            </a:r>
            <a:r>
              <a:rPr lang="en-US" sz="2000">
                <a:solidFill>
                  <a:srgbClr val="57688F"/>
                </a:solidFill>
              </a:rPr>
              <a:t>in 2013 </a:t>
            </a:r>
            <a:r>
              <a:rPr lang="en-US" sz="2000" dirty="0">
                <a:solidFill>
                  <a:srgbClr val="57688F"/>
                </a:solidFill>
              </a:rPr>
              <a:t>Plan</a:t>
            </a:r>
          </a:p>
          <a:p>
            <a:r>
              <a:rPr lang="en-US" dirty="0"/>
              <a:t>Risks</a:t>
            </a:r>
          </a:p>
          <a:p>
            <a:pPr lvl="1"/>
            <a:r>
              <a:rPr lang="en-US" sz="2000" dirty="0">
                <a:solidFill>
                  <a:srgbClr val="57688F"/>
                </a:solidFill>
              </a:rPr>
              <a:t>Revenue based on 2011 trends (2012 an outlier or new trend?)</a:t>
            </a:r>
          </a:p>
          <a:p>
            <a:pPr lvl="1"/>
            <a:r>
              <a:rPr lang="en-US" sz="2000" dirty="0">
                <a:solidFill>
                  <a:srgbClr val="57688F"/>
                </a:solidFill>
              </a:rPr>
              <a:t>DAC Revenue at Austin difficult to estimate – New Venue</a:t>
            </a:r>
          </a:p>
          <a:p>
            <a:pPr lvl="2"/>
            <a:r>
              <a:rPr lang="en-US" sz="1800" dirty="0"/>
              <a:t>Continued EDA consolidation will negatively impact exhibit revenue</a:t>
            </a:r>
          </a:p>
        </p:txBody>
      </p:sp>
    </p:spTree>
    <p:extLst>
      <p:ext uri="{BB962C8B-B14F-4D97-AF65-F5344CB8AC3E}">
        <p14:creationId xmlns:p14="http://schemas.microsoft.com/office/powerpoint/2010/main" val="187881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Plan 2013 </a:t>
            </a:r>
            <a:r>
              <a:rPr lang="en-US" sz="3600" dirty="0"/>
              <a:t>– Committee &amp; Other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117726" y="1828801"/>
            <a:ext cx="39020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9pPr>
          </a:lstStyle>
          <a:p>
            <a:r>
              <a:rPr lang="en-US" sz="3000" dirty="0">
                <a:solidFill>
                  <a:srgbClr val="003562"/>
                </a:solidFill>
                <a:latin typeface="Tahoma"/>
              </a:rPr>
              <a:t>Key Expenses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981200" y="1524000"/>
            <a:ext cx="4114800" cy="40386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32526" y="1828801"/>
            <a:ext cx="39020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Arial" pitchFamily="-108" charset="0"/>
                <a:cs typeface="Arial" pitchFamily="-108" charset="0"/>
              </a:defRPr>
            </a:lvl9pPr>
          </a:lstStyle>
          <a:p>
            <a:r>
              <a:rPr lang="en-US" sz="3000" dirty="0">
                <a:solidFill>
                  <a:srgbClr val="003562"/>
                </a:solidFill>
                <a:latin typeface="Tahoma"/>
              </a:rPr>
              <a:t>Committee </a:t>
            </a:r>
            <a:r>
              <a:rPr lang="en-US" sz="3000" dirty="0" err="1">
                <a:solidFill>
                  <a:srgbClr val="003562"/>
                </a:solidFill>
                <a:latin typeface="Tahoma"/>
              </a:rPr>
              <a:t>Alloc</a:t>
            </a:r>
            <a:r>
              <a:rPr lang="en-US" sz="3000" dirty="0">
                <a:solidFill>
                  <a:srgbClr val="003562"/>
                </a:solidFill>
                <a:latin typeface="Tahoma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0" y="1524000"/>
            <a:ext cx="4114800" cy="40386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6" y="2598258"/>
            <a:ext cx="3978275" cy="235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4648200" y="5943600"/>
            <a:ext cx="32766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3562"/>
              </a:solidFill>
              <a:latin typeface="Tahoma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81200" y="5562600"/>
            <a:ext cx="8229600" cy="89963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3562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5726668"/>
            <a:ext cx="675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solidFill>
                  <a:srgbClr val="003562"/>
                </a:solidFill>
                <a:latin typeface="Tahoma" pitchFamily="34" charset="0"/>
                <a:ea typeface="MS PGothic" pitchFamily="34" charset="-128"/>
              </a:rPr>
              <a:t>Publication - Contracts ($38K) + Misc.  distributed in periodicals 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90801"/>
            <a:ext cx="3200400" cy="22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67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648200" y="5943600"/>
            <a:ext cx="32766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3562"/>
              </a:solidFill>
              <a:latin typeface="Tahoma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2013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28" y="1212363"/>
            <a:ext cx="8932234" cy="555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36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153400" cy="4648200"/>
          </a:xfrm>
        </p:spPr>
        <p:txBody>
          <a:bodyPr/>
          <a:lstStyle/>
          <a:p>
            <a:r>
              <a:rPr lang="en-US" dirty="0"/>
              <a:t>Net income for 2012 positive (before investments); Down substantially from 2011</a:t>
            </a:r>
          </a:p>
          <a:p>
            <a:endParaRPr lang="en-US" dirty="0"/>
          </a:p>
          <a:p>
            <a:r>
              <a:rPr lang="en-US"/>
              <a:t>Plan 2013 </a:t>
            </a:r>
            <a:r>
              <a:rPr lang="en-US" dirty="0"/>
              <a:t>developed based on previous trends; Goal - Net $135K.</a:t>
            </a:r>
          </a:p>
          <a:p>
            <a:endParaRPr lang="en-US" dirty="0"/>
          </a:p>
          <a:p>
            <a:r>
              <a:rPr lang="en-US" dirty="0"/>
              <a:t>Focus area </a:t>
            </a:r>
            <a:r>
              <a:rPr lang="en-US"/>
              <a:t>for 2013:</a:t>
            </a:r>
            <a:endParaRPr lang="en-US" dirty="0"/>
          </a:p>
          <a:p>
            <a:pPr marL="804863" lvl="2" indent="-347663"/>
            <a:r>
              <a:rPr lang="en-US" dirty="0">
                <a:solidFill>
                  <a:srgbClr val="57688F"/>
                </a:solidFill>
              </a:rPr>
              <a:t>Strengthen conferences and publications</a:t>
            </a:r>
          </a:p>
          <a:p>
            <a:pPr marL="804863" lvl="2" indent="-347663"/>
            <a:r>
              <a:rPr lang="en-US" dirty="0">
                <a:solidFill>
                  <a:srgbClr val="57688F"/>
                </a:solidFill>
              </a:rPr>
              <a:t>Improve/Expand CEDA presence in our community (Web &amp; Publicity)</a:t>
            </a:r>
          </a:p>
          <a:p>
            <a:pPr marL="804863" lvl="2" indent="-347663"/>
            <a:r>
              <a:rPr lang="en-US" dirty="0">
                <a:solidFill>
                  <a:srgbClr val="57688F"/>
                </a:solidFill>
              </a:rPr>
              <a:t>Tight control on expenses</a:t>
            </a:r>
          </a:p>
        </p:txBody>
      </p:sp>
    </p:spTree>
    <p:extLst>
      <p:ext uri="{BB962C8B-B14F-4D97-AF65-F5344CB8AC3E}">
        <p14:creationId xmlns:p14="http://schemas.microsoft.com/office/powerpoint/2010/main" val="69854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369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SRC</vt:lpstr>
      <vt:lpstr>1_Blue Pearl DeLuxe</vt:lpstr>
      <vt:lpstr>Shishpal Rawat, VP Finance</vt:lpstr>
      <vt:lpstr>Budget Comments</vt:lpstr>
      <vt:lpstr>2012 Financials Update (Sep 30, 2012)</vt:lpstr>
      <vt:lpstr>Plan 2013</vt:lpstr>
      <vt:lpstr>Plan 2013 – Committee &amp; Other</vt:lpstr>
      <vt:lpstr>Plan 2013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36</cp:revision>
  <dcterms:created xsi:type="dcterms:W3CDTF">2022-06-09T15:14:19Z</dcterms:created>
  <dcterms:modified xsi:type="dcterms:W3CDTF">2022-06-09T18:18:36Z</dcterms:modified>
</cp:coreProperties>
</file>