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  <p:sldMasterId id="2147483682" r:id="rId4"/>
  </p:sldMasterIdLst>
  <p:notesMasterIdLst>
    <p:notesMasterId r:id="rId27"/>
  </p:notesMasterIdLst>
  <p:sldIdLst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409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6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B57C6-860C-46AA-9A9F-6BD5EA735C9E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CAA84-DC94-43EE-8A62-4832C6E52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7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11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09" indent="-285734" defTabSz="931811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2937" indent="-228587" defTabSz="931811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111" indent="-228587" defTabSz="931811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287" indent="-228587" defTabSz="931811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461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635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8811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5985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318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3CF2E9-EDCC-804C-98E5-2C1BC35EE7D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pPr marL="0" marR="0" lvl="0" indent="0" algn="r" defTabSz="93181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F0E3E-21D3-31A8-C27E-A993B9CC4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36DB1-F579-4D82-6CD0-4257D770F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68C52-24AE-B080-B671-30C0EF1C2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CDA3-D46F-4281-8D86-1D1112960A9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2D4F1-FBF3-FF6B-748E-4EE24A7C0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EB8AB-A917-1235-873E-4FEC1804B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435D-00EB-401B-AFBF-E081A271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46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42A08-5789-A157-793A-DD36A0F97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861A81-13B8-706A-B4DB-A47A8F3CA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88FB9-5F7C-02E2-ED6B-C8D979E40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CDA3-D46F-4281-8D86-1D1112960A9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37035-6A67-67A8-94FA-B7C8AB309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297B5-97E8-9219-2BD3-08BCE506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435D-00EB-401B-AFBF-E081A271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1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8C5D34-2A5A-753E-F1DB-5DE57493ED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A8E232-67A7-1DD3-D547-4672765EDD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4E895-A260-84DB-62DC-8096BD071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CDA3-D46F-4281-8D86-1D1112960A9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71E7B-ED8A-A560-AD18-18C84D2A6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1C117-E9DA-31DB-DE33-3B60CA612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435D-00EB-401B-AFBF-E081A271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49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3276600"/>
            <a:ext cx="12192000" cy="0"/>
          </a:xfrm>
          <a:prstGeom prst="line">
            <a:avLst/>
          </a:prstGeom>
          <a:noFill/>
          <a:ln w="38100">
            <a:solidFill>
              <a:srgbClr val="002D6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pic>
        <p:nvPicPr>
          <p:cNvPr id="5" name="Picture 8" descr="CEDAlogoColo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1" y="838200"/>
            <a:ext cx="7897284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001" y="3886200"/>
            <a:ext cx="10363200" cy="579438"/>
          </a:xfrm>
        </p:spPr>
        <p:txBody>
          <a:bodyPr wrap="square" anchor="b">
            <a:spAutoFit/>
          </a:bodyPr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7601" y="5105401"/>
            <a:ext cx="10363200" cy="519113"/>
          </a:xfrm>
        </p:spPr>
        <p:txBody>
          <a:bodyPr/>
          <a:lstStyle>
            <a:lvl1pPr marL="0" indent="0" algn="ctr">
              <a:buFont typeface="Wingdings" charset="2"/>
              <a:buNone/>
              <a:defRPr>
                <a:solidFill>
                  <a:srgbClr val="6578A2"/>
                </a:solidFill>
              </a:defRPr>
            </a:lvl1pPr>
          </a:lstStyle>
          <a:p>
            <a:r>
              <a:rPr lang="en-US"/>
              <a:t>Subtitle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0962218" y="6435725"/>
            <a:ext cx="1071033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0">
                <a:solidFill>
                  <a:srgbClr val="E51837"/>
                </a:solidFill>
                <a:latin typeface="Tahoma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08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6482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D80FE5-F6A4-4408-9D64-7361C7D3C16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www.ieee-ceda.org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429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/>
              <a:defRPr sz="3600" b="1" cap="small" baseline="0"/>
            </a:lvl1pPr>
          </a:lstStyle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D62"/>
                </a:solidFill>
                <a:effectLst/>
                <a:uLnTx/>
                <a:uFillTx/>
                <a:latin typeface="+mj-lt"/>
                <a:ea typeface="MS PGothic" pitchFamily="34" charset="-128"/>
              </a:rPr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 algn="ctr">
              <a:spcAft>
                <a:spcPts val="1200"/>
              </a:spcAft>
              <a:buNone/>
              <a:def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D62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-128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D62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Click to edit Master title style</a:t>
            </a:r>
          </a:p>
          <a:p>
            <a:pPr lvl="0"/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D62"/>
              </a:solidFill>
              <a:effectLst/>
              <a:uLnTx/>
              <a:uFillTx/>
              <a:latin typeface="+mn-lt"/>
              <a:ea typeface="MS PGothic" pitchFamily="34" charset="-128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F42220-7FDF-4CE8-8A03-14384AFC497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www.ieee-ceda.org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15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5689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689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FF5684-82FC-4091-8ED3-85161EC0774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www.ieee-ceda.org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569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CE70A-5F06-4FCD-8800-B7B1AFE74A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www.ieee-ceda.org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267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9A793C-B2FF-40D2-AA08-30DB1590CFD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www.ieee-ceda.org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637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261BF1-5648-4B97-B973-4482831CC49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www.ieee-ceda.org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869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19144-DA24-4577-B593-7F31D12A1FB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www.ieee-ceda.org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19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CA266-4CB5-6127-1729-7721CC5C7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208CC-DD98-AB03-62EC-33056E97D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F7765-7766-605D-C228-55E21D0F9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CDA3-D46F-4281-8D86-1D1112960A9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8267E-9BAC-1AFE-1BB2-C4B39EB7F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40DE5-B4FE-DF4D-14C9-F19DDBF43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435D-00EB-401B-AFBF-E081A271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51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B08A0A-9EE6-4522-B414-FEFF62E946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www.ieee-ceda.org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664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blackWhite">
          <a:xfrm>
            <a:off x="0" y="0"/>
            <a:ext cx="12192000" cy="1690688"/>
          </a:xfrm>
          <a:prstGeom prst="rect">
            <a:avLst/>
          </a:prstGeom>
          <a:solidFill>
            <a:srgbClr val="0000FF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  <p:pic>
        <p:nvPicPr>
          <p:cNvPr id="5" name="Picture 9" descr="CEDAlogoColo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8564033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7253" name="Rectangle 5"/>
          <p:cNvSpPr>
            <a:spLocks noGrp="1" noChangeArrowheads="1"/>
          </p:cNvSpPr>
          <p:nvPr>
            <p:ph type="ctrTitle"/>
          </p:nvPr>
        </p:nvSpPr>
        <p:spPr bwMode="black">
          <a:xfrm>
            <a:off x="520701" y="2493964"/>
            <a:ext cx="10606617" cy="1470025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77254" name="Rectangle 6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043364"/>
            <a:ext cx="8534400" cy="998537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-108" charset="2"/>
              <a:buNone/>
              <a:defRPr b="0">
                <a:solidFill>
                  <a:srgbClr val="0000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04800" y="6221413"/>
            <a:ext cx="3862917" cy="3111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rgbClr val="FD1D38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7188200" y="6221413"/>
            <a:ext cx="2159000" cy="3111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3ADFA8-FE0E-4C21-9EF8-A745CA6B4666}" type="datetime1">
              <a:rPr lang="en-US"/>
              <a:pPr>
                <a:defRPr/>
              </a:pPr>
              <a:t>6/9/2022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72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Click </a:t>
            </a:r>
            <a:r>
              <a:rPr lang="it-IT" dirty="0" err="1"/>
              <a:t>toedit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4203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76414"/>
            <a:ext cx="5082117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718" y="1776414"/>
            <a:ext cx="5082116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852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4772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058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toedit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toedit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 err="1"/>
              <a:t>Secondlevel</a:t>
            </a:r>
            <a:endParaRPr lang="it-IT" dirty="0"/>
          </a:p>
          <a:p>
            <a:pPr lvl="2"/>
            <a:r>
              <a:rPr lang="it-IT" dirty="0" err="1"/>
              <a:t>Thirdlevel</a:t>
            </a:r>
            <a:endParaRPr lang="it-IT" dirty="0"/>
          </a:p>
          <a:p>
            <a:pPr lvl="3"/>
            <a:r>
              <a:rPr lang="it-IT" dirty="0" err="1"/>
              <a:t>Fourthlevel</a:t>
            </a:r>
            <a:endParaRPr lang="it-IT" dirty="0"/>
          </a:p>
          <a:p>
            <a:pPr lvl="4"/>
            <a:r>
              <a:rPr lang="it-IT" dirty="0" err="1"/>
              <a:t>Fifthlevel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7058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toedit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21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8577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91352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4128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DB287-CA0A-9C18-0937-0EA3B0E54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9E9D9-8C15-9807-CFA1-CCDAE1D6B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7ED7C-28E4-DCF0-8D61-94650BE90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CDA3-D46F-4281-8D86-1D1112960A9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24CE6-C138-A5F6-E598-AB37EF841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0B67F-397E-2521-5AD3-1F606032C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435D-00EB-401B-AFBF-E081A271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041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00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13233" y="871538"/>
            <a:ext cx="2768600" cy="4806950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318" y="871538"/>
            <a:ext cx="8104716" cy="4806950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663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Lucida Sans Unicode"/>
                <a:ea typeface="+mn-ea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Lucida Sans Unicode"/>
                <a:ea typeface="+mn-ea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616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6/9/2022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30634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6/9/2022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254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6/9/2022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03467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6/9/2022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165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6/9/2022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57742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6/9/2022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5529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6/9/2022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791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EEA10-A724-0304-B0CE-D7E308D34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B3297-39C4-4945-BB20-5D8071A97F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CD7566-CCEB-5FBB-982D-C1C263346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709DD-121D-CC97-33AE-F82EF8D3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CDA3-D46F-4281-8D86-1D1112960A9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3FAE7-8486-A68A-C51D-13A9B31B8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6A687-C1B8-FC8F-01AE-B65E8969A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435D-00EB-401B-AFBF-E081A271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68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6/9/2022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Lucida Sans Unicode"/>
              <a:ea typeface="+mn-ea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Lucida Sans Unicode"/>
              <a:ea typeface="+mn-ea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193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6/9/2022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6511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6/9/2022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46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DED1B-A878-AD98-663C-9EB670A8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2080E-8813-81A4-F651-15114E90D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F9DEEF-4F46-0D06-AEE5-F91E7CD3F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98D04A-B088-6376-CA8D-B8C4E371DC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48760D-C36C-9C17-7277-1F125D80E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3CF413-A497-26D9-0277-5D12BF4DB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CDA3-D46F-4281-8D86-1D1112960A9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DE8AA-F5E5-4437-90ED-2461BB55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9D64A2-581A-F4E0-55B3-234EFADFF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435D-00EB-401B-AFBF-E081A271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3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05858-7C59-4F91-924E-4C3D55D04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3AB693-A380-A434-8262-36683396A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CDA3-D46F-4281-8D86-1D1112960A9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6B277E-3D3E-2815-0205-21D4DCF6A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5547E5-543D-1D14-196C-EFE91B640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435D-00EB-401B-AFBF-E081A271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4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2C251B-1786-0A7B-2C21-2E4082CB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CDA3-D46F-4281-8D86-1D1112960A9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EDC2E-5B83-B950-46F7-4856A7A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D9BB4-33AF-FC09-7A9B-F6351A043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435D-00EB-401B-AFBF-E081A271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2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9AECC-6A42-94DA-9BFE-A49375B41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13A5B-C9BB-E37C-97FC-5C5DC6E29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BA259-5AC9-B208-EE0B-9052EE43A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DCB00-866D-7997-C839-FCBF3858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CDA3-D46F-4281-8D86-1D1112960A9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40334-73BE-89B6-2E49-151834CA8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7905E7-4461-D160-2538-70B72001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435D-00EB-401B-AFBF-E081A271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5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842D6-2B26-2DEA-9757-450DEB47C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E9EDCE-B96F-BA84-9139-F2472ACB9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5CE-0FDB-42C9-21D7-777C8084B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DAFA7-EB47-E9DD-2728-0AF7CFBFF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CDA3-D46F-4281-8D86-1D1112960A9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371215-885C-2BF8-1805-85D4AA56E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0BAED-85E8-CE2A-4B9B-24CEACDFD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435D-00EB-401B-AFBF-E081A271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51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E4361E-C04D-7D5A-5526-F2219FAAF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6894D-FE22-57C8-543F-BC201D1BE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D677F-BABE-7D08-A3A4-9B2CE96728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4CDA3-D46F-4281-8D86-1D1112960A9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8803C-1D93-D720-4EA9-B8AC62498D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BD7FA-8CDE-4662-A047-BCBBC5747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1435D-00EB-401B-AFBF-E081A271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1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76200"/>
            <a:ext cx="104817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1158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00" y="6477000"/>
            <a:ext cx="11768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400" b="0">
                <a:solidFill>
                  <a:srgbClr val="002D62"/>
                </a:solidFill>
              </a:defRPr>
            </a:lvl1pPr>
          </a:lstStyle>
          <a:p>
            <a:fld id="{69E833DE-8EDD-4C46-8D59-275092CA302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0" y="990600"/>
            <a:ext cx="12192000" cy="0"/>
          </a:xfrm>
          <a:prstGeom prst="line">
            <a:avLst/>
          </a:prstGeom>
          <a:noFill/>
          <a:ln w="38100">
            <a:solidFill>
              <a:srgbClr val="002D6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pic>
        <p:nvPicPr>
          <p:cNvPr id="1030" name="Picture 10" descr="CEDA_Logo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211888"/>
            <a:ext cx="27432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3200" y="6477000"/>
            <a:ext cx="2844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Tahoma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www.ieee-ceda.org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31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2D6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2D62"/>
          </a:solidFill>
          <a:latin typeface="Tahoma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2D62"/>
          </a:solidFill>
          <a:latin typeface="Tahoma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2D62"/>
          </a:solidFill>
          <a:latin typeface="Tahoma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2D62"/>
          </a:solidFill>
          <a:latin typeface="Tahoma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2D62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2D62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2D62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2D6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10000"/>
        <a:buFont typeface="Wingdings" pitchFamily="2" charset="2"/>
        <a:buChar char="§"/>
        <a:defRPr sz="2400">
          <a:solidFill>
            <a:srgbClr val="002D62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D7FA7"/>
        </a:buClr>
        <a:buFont typeface="Wingdings" pitchFamily="2" charset="2"/>
        <a:buChar char="§"/>
        <a:defRPr sz="2000">
          <a:solidFill>
            <a:srgbClr val="6D7FA7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5000"/>
        <a:buChar char="•"/>
        <a:defRPr>
          <a:solidFill>
            <a:srgbClr val="002D62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D7FA7"/>
        </a:buClr>
        <a:buSzPct val="95000"/>
        <a:buChar char="•"/>
        <a:defRPr>
          <a:solidFill>
            <a:srgbClr val="6D7FA7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2D62"/>
        </a:buClr>
        <a:buSzPct val="80000"/>
        <a:buChar char="•"/>
        <a:defRPr>
          <a:solidFill>
            <a:srgbClr val="002D62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2D62"/>
        </a:buClr>
        <a:buSzPct val="80000"/>
        <a:buChar char="•"/>
        <a:defRPr sz="2000">
          <a:solidFill>
            <a:srgbClr val="002D62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2D62"/>
        </a:buClr>
        <a:buSzPct val="80000"/>
        <a:buChar char="•"/>
        <a:defRPr sz="2000">
          <a:solidFill>
            <a:srgbClr val="002D62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2D62"/>
        </a:buClr>
        <a:buSzPct val="80000"/>
        <a:buChar char="•"/>
        <a:defRPr sz="2000">
          <a:solidFill>
            <a:srgbClr val="002D62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2D62"/>
        </a:buClr>
        <a:buSzPct val="80000"/>
        <a:buChar char="•"/>
        <a:defRPr sz="2000">
          <a:solidFill>
            <a:srgbClr val="002D62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5318" y="871539"/>
            <a:ext cx="1099396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 Title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776414"/>
            <a:ext cx="10367433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76231" name="Rectangle 7"/>
          <p:cNvSpPr>
            <a:spLocks noChangeArrowheads="1"/>
          </p:cNvSpPr>
          <p:nvPr/>
        </p:nvSpPr>
        <p:spPr bwMode="black">
          <a:xfrm>
            <a:off x="7632701" y="6499226"/>
            <a:ext cx="440901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000" b="0">
                <a:solidFill>
                  <a:srgbClr val="FFFFFF"/>
                </a:solidFill>
              </a:rPr>
              <a:t>© 2006 IBM Corporation</a:t>
            </a:r>
          </a:p>
        </p:txBody>
      </p:sp>
      <p:sp>
        <p:nvSpPr>
          <p:cNvPr id="1076237" name="Line 13"/>
          <p:cNvSpPr>
            <a:spLocks noChangeShapeType="1"/>
          </p:cNvSpPr>
          <p:nvPr/>
        </p:nvSpPr>
        <p:spPr bwMode="black">
          <a:xfrm>
            <a:off x="1320800" y="6480175"/>
            <a:ext cx="0" cy="1920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pitchFamily="-108" charset="0"/>
              <a:cs typeface="+mn-cs"/>
            </a:endParaRPr>
          </a:p>
        </p:txBody>
      </p:sp>
      <p:sp>
        <p:nvSpPr>
          <p:cNvPr id="1076238" name="Rectangle 14"/>
          <p:cNvSpPr>
            <a:spLocks noChangeArrowheads="1"/>
          </p:cNvSpPr>
          <p:nvPr userDrawn="1"/>
        </p:nvSpPr>
        <p:spPr bwMode="blackWhite">
          <a:xfrm>
            <a:off x="0" y="0"/>
            <a:ext cx="12192000" cy="433388"/>
          </a:xfrm>
          <a:prstGeom prst="rect">
            <a:avLst/>
          </a:prstGeom>
          <a:solidFill>
            <a:srgbClr val="0000FF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  <p:pic>
        <p:nvPicPr>
          <p:cNvPr id="1031" name="Picture 8" descr="CEDAlogoColor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9958917" y="0"/>
            <a:ext cx="223308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855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9pPr>
    </p:titleStyle>
    <p:bodyStyle>
      <a:lvl1pPr marL="228600" indent="-228600" algn="l" rtl="0" eaLnBrk="0" fontAlgn="base" hangingPunct="0">
        <a:spcBef>
          <a:spcPct val="35000"/>
        </a:spcBef>
        <a:spcAft>
          <a:spcPct val="15000"/>
        </a:spcAft>
        <a:buClr>
          <a:schemeClr val="accent2"/>
        </a:buClr>
        <a:buFont typeface="Wingdings" pitchFamily="2" charset="2"/>
        <a:buChar char="§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7013" algn="l" rtl="0" eaLnBrk="0" fontAlgn="base" hangingPunct="0">
        <a:spcBef>
          <a:spcPct val="25000"/>
        </a:spcBef>
        <a:spcAft>
          <a:spcPct val="15000"/>
        </a:spcAft>
        <a:buClr>
          <a:schemeClr val="accent2"/>
        </a:buClr>
        <a:buFont typeface="Arial" charset="0"/>
        <a:buChar char="–"/>
        <a:defRPr sz="2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238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91281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-108" charset="0"/>
        <a:buChar char="&gt;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-108" charset="0"/>
        <a:buChar char="&gt;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-108" charset="0"/>
        <a:buChar char="&gt;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-108" charset="0"/>
        <a:buChar char="&gt;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Lucida Sans Unicode"/>
              <a:ea typeface="+mn-ea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Lucida Sans Unicode"/>
              <a:ea typeface="+mn-ea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6/9/2022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4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Microsoft_Word_Document4.docx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5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Word_Document6.docx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1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Word_Document3.docx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Publications Status, November 2012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Sachin Sapatnekar</a:t>
            </a:r>
          </a:p>
        </p:txBody>
      </p:sp>
      <p:sp>
        <p:nvSpPr>
          <p:cNvPr id="15364" name="WordArt 5"/>
          <p:cNvSpPr>
            <a:spLocks noChangeArrowheads="1" noChangeShapeType="1" noTextEdit="1"/>
          </p:cNvSpPr>
          <p:nvPr/>
        </p:nvSpPr>
        <p:spPr bwMode="auto">
          <a:xfrm>
            <a:off x="7086601" y="2895600"/>
            <a:ext cx="1323975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solidFill>
                  <a:srgbClr val="80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Pristina"/>
                <a:ea typeface="Pristina"/>
                <a:cs typeface="Pristina"/>
              </a:rPr>
              <a:t>Currents</a:t>
            </a:r>
          </a:p>
        </p:txBody>
      </p:sp>
      <p:pic>
        <p:nvPicPr>
          <p:cNvPr id="15365" name="Picture 7" descr="CEDAlogo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381000"/>
            <a:ext cx="5922963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DTes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95601"/>
            <a:ext cx="16002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7401"/>
            <a:ext cx="2362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5" descr="Computer-Aided Design of Integrated Circuits and Systems, IEEE Transactions 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09801"/>
            <a:ext cx="2286000" cy="461963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43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Forthcoming special issue on novel memory architectures and organizations (December 2012)</a:t>
            </a:r>
          </a:p>
          <a:p>
            <a:r>
              <a:rPr lang="en-US" dirty="0"/>
              <a:t>Two special issues underway</a:t>
            </a:r>
          </a:p>
          <a:p>
            <a:pPr lvl="1"/>
            <a:r>
              <a:rPr lang="en-US" dirty="0"/>
              <a:t>System level-design of automotive electronics/software (</a:t>
            </a:r>
            <a:r>
              <a:rPr lang="en-US"/>
              <a:t>March 2013)</a:t>
            </a:r>
            <a:endParaRPr lang="en-US" dirty="0"/>
          </a:p>
          <a:p>
            <a:pPr lvl="1"/>
            <a:r>
              <a:rPr lang="en-US" dirty="0"/>
              <a:t>Rigorous modeling and analysis of cyber-physical systems (</a:t>
            </a:r>
            <a:r>
              <a:rPr lang="en-US"/>
              <a:t>late 2013)</a:t>
            </a:r>
            <a:endParaRPr lang="en-US" dirty="0"/>
          </a:p>
          <a:p>
            <a:r>
              <a:rPr lang="en-US" dirty="0"/>
              <a:t>Planned special issues</a:t>
            </a:r>
          </a:p>
          <a:p>
            <a:pPr lvl="1"/>
            <a:r>
              <a:rPr lang="en-US" dirty="0"/>
              <a:t>Embedded system security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Content</a:t>
            </a:r>
          </a:p>
        </p:txBody>
      </p:sp>
    </p:spTree>
    <p:extLst>
      <p:ext uri="{BB962C8B-B14F-4D97-AF65-F5344CB8AC3E}">
        <p14:creationId xmlns:p14="http://schemas.microsoft.com/office/powerpoint/2010/main" val="3980429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Explore options</a:t>
            </a:r>
          </a:p>
          <a:p>
            <a:pPr lvl="1"/>
            <a:r>
              <a:rPr lang="en-US" dirty="0"/>
              <a:t>Limit to one special issue per year to maintain backlogs for regular papers</a:t>
            </a:r>
          </a:p>
          <a:p>
            <a:pPr lvl="1"/>
            <a:r>
              <a:rPr lang="en-US" dirty="0"/>
              <a:t>Explore increasing # of issues per year</a:t>
            </a:r>
          </a:p>
          <a:p>
            <a:pPr lvl="2"/>
            <a:r>
              <a:rPr lang="en-US" dirty="0"/>
              <a:t>Consistently hit six papers per issue, go from four issues/year to six issues/year</a:t>
            </a:r>
          </a:p>
          <a:p>
            <a:r>
              <a:rPr lang="en-US" dirty="0"/>
              <a:t>Adding new editorial board members</a:t>
            </a:r>
          </a:p>
          <a:p>
            <a:pPr lvl="1"/>
            <a:r>
              <a:rPr lang="en-US" dirty="0"/>
              <a:t>Eight AEs have served from the early days of ESL, terms expire end-2012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</a:t>
            </a:r>
          </a:p>
        </p:txBody>
      </p:sp>
    </p:spTree>
    <p:extLst>
      <p:ext uri="{BB962C8B-B14F-4D97-AF65-F5344CB8AC3E}">
        <p14:creationId xmlns:p14="http://schemas.microsoft.com/office/powerpoint/2010/main" val="357577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As ESL turns three, it appears to have found a niche for itself</a:t>
            </a:r>
          </a:p>
          <a:p>
            <a:pPr lvl="1"/>
            <a:r>
              <a:rPr lang="en-US" dirty="0"/>
              <a:t>Forum for rapid dissemination of latest technical advances in embedded systems  and related areas in embedded software.  </a:t>
            </a:r>
          </a:p>
          <a:p>
            <a:pPr>
              <a:spcBef>
                <a:spcPts val="1200"/>
              </a:spcBef>
            </a:pPr>
            <a:r>
              <a:rPr lang="en-US" dirty="0"/>
              <a:t>Current content</a:t>
            </a:r>
          </a:p>
          <a:p>
            <a:pPr lvl="1"/>
            <a:r>
              <a:rPr lang="en-US" sz="2400" dirty="0"/>
              <a:t>Cyber-Physical Systems</a:t>
            </a:r>
          </a:p>
          <a:p>
            <a:pPr lvl="1"/>
            <a:r>
              <a:rPr lang="en-US" sz="2400" dirty="0"/>
              <a:t>Real-Time Systems, </a:t>
            </a:r>
            <a:endParaRPr lang="en-US" sz="7600" dirty="0"/>
          </a:p>
          <a:p>
            <a:pPr lvl="1"/>
            <a:r>
              <a:rPr lang="en-US" sz="2400" dirty="0"/>
              <a:t>Embedded Systems Specification and Modeling</a:t>
            </a:r>
            <a:endParaRPr lang="en-US" sz="7600" dirty="0"/>
          </a:p>
          <a:p>
            <a:pPr lvl="1"/>
            <a:r>
              <a:rPr lang="en-US" sz="2400" dirty="0"/>
              <a:t>Reconfigurable Systems</a:t>
            </a:r>
            <a:endParaRPr lang="en-US" sz="7600" dirty="0"/>
          </a:p>
          <a:p>
            <a:pPr lvl="1"/>
            <a:r>
              <a:rPr lang="en-US" sz="2400" dirty="0"/>
              <a:t>Design Methods for Embedded Systems</a:t>
            </a:r>
            <a:endParaRPr lang="en-US" sz="7600" dirty="0"/>
          </a:p>
          <a:p>
            <a:pPr lvl="1"/>
            <a:r>
              <a:rPr lang="en-US" sz="2400" dirty="0"/>
              <a:t>Digital Signal Processing Architectures</a:t>
            </a:r>
            <a:endParaRPr lang="en-US" sz="7600" dirty="0"/>
          </a:p>
          <a:p>
            <a:pPr lvl="1"/>
            <a:r>
              <a:rPr lang="en-US" sz="2400" dirty="0"/>
              <a:t>Power Efficient Embedded Systems</a:t>
            </a:r>
            <a:endParaRPr lang="en-US" sz="7600" dirty="0"/>
          </a:p>
          <a:p>
            <a:pPr lvl="1"/>
            <a:r>
              <a:rPr lang="en-US" sz="2400" dirty="0"/>
              <a:t>Embedded Processor Architectures</a:t>
            </a:r>
            <a:endParaRPr lang="en-US" sz="7600" dirty="0"/>
          </a:p>
          <a:p>
            <a:pPr lvl="1"/>
            <a:r>
              <a:rPr lang="en-US" sz="2400" dirty="0"/>
              <a:t>Embedded Security</a:t>
            </a:r>
            <a:endParaRPr lang="en-US" sz="7600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</a:t>
            </a:r>
          </a:p>
        </p:txBody>
      </p:sp>
    </p:spTree>
    <p:extLst>
      <p:ext uri="{BB962C8B-B14F-4D97-AF65-F5344CB8AC3E}">
        <p14:creationId xmlns:p14="http://schemas.microsoft.com/office/powerpoint/2010/main" val="896782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Geographical distribution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57400" y="1447800"/>
          <a:ext cx="8387080" cy="2674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451600" imgH="2057400" progId="Word.Document.12">
                  <p:embed/>
                </p:oleObj>
              </mc:Choice>
              <mc:Fallback>
                <p:oleObj name="Document" r:id="rId2" imgW="6451600" imgH="2057400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57400" y="1447800"/>
                        <a:ext cx="8387080" cy="2674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1114569" y="2438400"/>
            <a:ext cx="216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MS PGothic" pitchFamily="34" charset="-128"/>
              </a:rPr>
              <a:t>Associate Editors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1237395" y="4796425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ea typeface="MS PGothic" pitchFamily="34" charset="-128"/>
              </a:rPr>
              <a:t>Authors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209800" y="4038600"/>
          <a:ext cx="8334139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6464300" imgH="1536700" progId="Word.Document.12">
                  <p:embed/>
                </p:oleObj>
              </mc:Choice>
              <mc:Fallback>
                <p:oleObj name="Document" r:id="rId4" imgW="6464300" imgH="1536700" progId="Word.Documen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09800" y="4038600"/>
                        <a:ext cx="8334139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4414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metrics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362200" y="1752600"/>
          <a:ext cx="8403590" cy="4424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464300" imgH="3403600" progId="Word.Document.12">
                  <p:embed/>
                </p:oleObj>
              </mc:Choice>
              <mc:Fallback>
                <p:oleObj name="Document" r:id="rId2" imgW="6464300" imgH="3403600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62200" y="1752600"/>
                        <a:ext cx="8403590" cy="4424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3663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D&amp;T Update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EiC</a:t>
            </a:r>
            <a:r>
              <a:rPr lang="en-US" dirty="0"/>
              <a:t>: </a:t>
            </a:r>
            <a:r>
              <a:rPr lang="en-US" dirty="0" err="1"/>
              <a:t>Krish</a:t>
            </a:r>
            <a:r>
              <a:rPr lang="en-US" dirty="0"/>
              <a:t> </a:t>
            </a:r>
            <a:r>
              <a:rPr lang="en-US" dirty="0" err="1"/>
              <a:t>Chakrabarty</a:t>
            </a: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95600"/>
            <a:ext cx="3048000" cy="90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724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Andre </a:t>
            </a:r>
            <a:r>
              <a:rPr lang="en-US" dirty="0" err="1"/>
              <a:t>Ivanov</a:t>
            </a:r>
            <a:r>
              <a:rPr lang="en-US" dirty="0"/>
              <a:t>, University of British Columbia, Vancouver, Canada</a:t>
            </a:r>
          </a:p>
          <a:p>
            <a:pPr lvl="1"/>
            <a:r>
              <a:rPr lang="en-US" dirty="0"/>
              <a:t>Effective </a:t>
            </a:r>
            <a:r>
              <a:rPr lang="en-US"/>
              <a:t>January 2013</a:t>
            </a:r>
            <a:endParaRPr lang="en-US" dirty="0"/>
          </a:p>
          <a:p>
            <a:pPr lvl="1"/>
            <a:r>
              <a:rPr lang="en-US" dirty="0"/>
              <a:t>Two-year term </a:t>
            </a:r>
          </a:p>
          <a:p>
            <a:r>
              <a:rPr lang="en-US" dirty="0"/>
              <a:t>Search conducted by D&amp;T steering committee </a:t>
            </a:r>
          </a:p>
          <a:p>
            <a:r>
              <a:rPr lang="en-US" dirty="0"/>
              <a:t>EIC transition underway</a:t>
            </a:r>
          </a:p>
          <a:p>
            <a:pPr lvl="1"/>
            <a:endParaRPr lang="en-US" dirty="0"/>
          </a:p>
        </p:txBody>
      </p:sp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EIC</a:t>
            </a:r>
          </a:p>
        </p:txBody>
      </p:sp>
      <p:pic>
        <p:nvPicPr>
          <p:cNvPr id="7171" name="Picture 3" descr="ivano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4038600"/>
            <a:ext cx="2058987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037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Transition successfully completed </a:t>
            </a:r>
          </a:p>
          <a:p>
            <a:pPr lvl="1"/>
            <a:r>
              <a:rPr lang="en-US" dirty="0"/>
              <a:t>D&amp;T is co-owned by CEDA, TTTC, CASS, SSDS</a:t>
            </a:r>
          </a:p>
          <a:p>
            <a:pPr lvl="1"/>
            <a:r>
              <a:rPr lang="en-US" dirty="0"/>
              <a:t>D&amp;T community is centered around CEDA and TTTC</a:t>
            </a:r>
          </a:p>
          <a:p>
            <a:pPr lvl="1"/>
            <a:r>
              <a:rPr lang="en-US" dirty="0"/>
              <a:t>Need to broaden to CASS and SSCS</a:t>
            </a:r>
          </a:p>
          <a:p>
            <a:pPr lvl="2"/>
            <a:r>
              <a:rPr lang="en-US" dirty="0"/>
              <a:t>EIC wrote article for SSCS newsletter</a:t>
            </a:r>
          </a:p>
          <a:p>
            <a:pPr>
              <a:spcBef>
                <a:spcPts val="1200"/>
              </a:spcBef>
            </a:pPr>
            <a:r>
              <a:rPr lang="en-US" dirty="0"/>
              <a:t>Current Status</a:t>
            </a:r>
          </a:p>
          <a:p>
            <a:pPr lvl="1"/>
            <a:r>
              <a:rPr lang="en-US" dirty="0"/>
              <a:t>Issues 1-5 published (initial delays but on schedule now)</a:t>
            </a:r>
          </a:p>
          <a:p>
            <a:pPr lvl="2"/>
            <a:r>
              <a:rPr lang="en-US" dirty="0"/>
              <a:t>Issue 5 at ITC (promised, at the time of preparation of these slides)</a:t>
            </a:r>
          </a:p>
          <a:p>
            <a:pPr lvl="1"/>
            <a:r>
              <a:rPr lang="en-US" dirty="0"/>
              <a:t>Most back-end issues resolved</a:t>
            </a:r>
          </a:p>
          <a:p>
            <a:pPr lvl="1"/>
            <a:r>
              <a:rPr lang="en-US" dirty="0"/>
              <a:t>EIC needs to check carefully</a:t>
            </a:r>
          </a:p>
          <a:p>
            <a:pPr lvl="2"/>
            <a:r>
              <a:rPr lang="en-US" dirty="0"/>
              <a:t>Major hiccup with Issue 5 (paper listed in TOC but not included in the magazine!), disaster averted</a:t>
            </a:r>
          </a:p>
          <a:p>
            <a:pPr lvl="1"/>
            <a:r>
              <a:rPr lang="en-US" dirty="0"/>
              <a:t>Manuscript Central front-end working fine</a:t>
            </a:r>
          </a:p>
          <a:p>
            <a:pPr lvl="1"/>
            <a:r>
              <a:rPr lang="en-US" dirty="0"/>
              <a:t>Thomas </a:t>
            </a:r>
            <a:r>
              <a:rPr lang="en-US" dirty="0" err="1"/>
              <a:t>Centrella</a:t>
            </a:r>
            <a:r>
              <a:rPr lang="en-US" dirty="0"/>
              <a:t> provides partial support as freelance editor</a:t>
            </a:r>
          </a:p>
          <a:p>
            <a:pPr lvl="1"/>
            <a:r>
              <a:rPr lang="en-US" dirty="0"/>
              <a:t>Website front-end needs lot of work</a:t>
            </a:r>
          </a:p>
          <a:p>
            <a:pPr lvl="1"/>
            <a:endParaRPr lang="en-US" dirty="0"/>
          </a:p>
        </p:txBody>
      </p:sp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Transition Update</a:t>
            </a:r>
          </a:p>
        </p:txBody>
      </p:sp>
    </p:spTree>
    <p:extLst>
      <p:ext uri="{BB962C8B-B14F-4D97-AF65-F5344CB8AC3E}">
        <p14:creationId xmlns:p14="http://schemas.microsoft.com/office/powerpoint/2010/main" val="2795355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8229600" cy="49194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Magazine operates in usual way</a:t>
            </a:r>
          </a:p>
          <a:p>
            <a:pPr lvl="1"/>
            <a:r>
              <a:rPr lang="en-US" dirty="0"/>
              <a:t>Retain </a:t>
            </a:r>
            <a:r>
              <a:rPr lang="ja-JP" altLang="en-US" dirty="0"/>
              <a:t>“</a:t>
            </a:r>
            <a:r>
              <a:rPr lang="en-US" altLang="ja-JP" dirty="0"/>
              <a:t>look and feel</a:t>
            </a:r>
            <a:r>
              <a:rPr lang="ja-JP" altLang="en-US" dirty="0"/>
              <a:t>”</a:t>
            </a:r>
            <a:r>
              <a:rPr lang="en-US" altLang="ja-JP" dirty="0"/>
              <a:t>, logo, submission portal, mission,…</a:t>
            </a:r>
          </a:p>
          <a:p>
            <a:pPr lvl="1"/>
            <a:r>
              <a:rPr lang="en-US" dirty="0"/>
              <a:t>Cover artist retained</a:t>
            </a:r>
          </a:p>
          <a:p>
            <a:pPr>
              <a:spcBef>
                <a:spcPts val="1200"/>
              </a:spcBef>
            </a:pPr>
            <a:r>
              <a:rPr lang="en-US" dirty="0"/>
              <a:t>But many changes have been made, more are planned</a:t>
            </a:r>
          </a:p>
          <a:p>
            <a:pPr lvl="1"/>
            <a:r>
              <a:rPr lang="en-US" dirty="0"/>
              <a:t>Production moved to IEEE Magazine Operations</a:t>
            </a:r>
          </a:p>
          <a:p>
            <a:pPr lvl="1"/>
            <a:r>
              <a:rPr lang="en-US" dirty="0"/>
              <a:t>Editorial support from freelance editor limited</a:t>
            </a:r>
          </a:p>
          <a:p>
            <a:pPr lvl="2"/>
            <a:r>
              <a:rPr lang="en-US" dirty="0"/>
              <a:t>More burden for authors, reviewers, editors, EIC</a:t>
            </a:r>
          </a:p>
          <a:p>
            <a:pPr lvl="1"/>
            <a:r>
              <a:rPr lang="en-US" dirty="0"/>
              <a:t>Steering committee formed </a:t>
            </a:r>
          </a:p>
          <a:p>
            <a:pPr lvl="1"/>
            <a:r>
              <a:rPr lang="en-US" dirty="0"/>
              <a:t>Name change</a:t>
            </a:r>
          </a:p>
          <a:p>
            <a:pPr lvl="2"/>
            <a:r>
              <a:rPr lang="ja-JP" altLang="en-US" dirty="0"/>
              <a:t>“</a:t>
            </a:r>
            <a:r>
              <a:rPr lang="en-US" altLang="ja-JP" dirty="0"/>
              <a:t>of Computers</a:t>
            </a:r>
            <a:r>
              <a:rPr lang="ja-JP" altLang="en-US" dirty="0"/>
              <a:t>”</a:t>
            </a:r>
            <a:r>
              <a:rPr lang="en-US" altLang="ja-JP" dirty="0"/>
              <a:t> to be dropped </a:t>
            </a:r>
            <a:r>
              <a:rPr lang="en-US" altLang="ja-JP"/>
              <a:t>in 2013</a:t>
            </a:r>
            <a:endParaRPr lang="en-US" altLang="ja-JP" dirty="0"/>
          </a:p>
          <a:p>
            <a:pPr lvl="2"/>
            <a:r>
              <a:rPr lang="en-US" dirty="0"/>
              <a:t>New logo being designed to reflect name change</a:t>
            </a:r>
          </a:p>
          <a:p>
            <a:pPr lvl="1"/>
            <a:r>
              <a:rPr lang="en-US" dirty="0"/>
              <a:t>IEEE Media will help with ads, publicity at conferences</a:t>
            </a:r>
          </a:p>
          <a:p>
            <a:endParaRPr lang="en-US" dirty="0"/>
          </a:p>
        </p:txBody>
      </p:sp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Transition Update (Contd.)</a:t>
            </a:r>
          </a:p>
        </p:txBody>
      </p:sp>
    </p:spTree>
    <p:extLst>
      <p:ext uri="{BB962C8B-B14F-4D97-AF65-F5344CB8AC3E}">
        <p14:creationId xmlns:p14="http://schemas.microsoft.com/office/powerpoint/2010/main" val="3432452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510540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1200"/>
              </a:spcBef>
            </a:pPr>
            <a:r>
              <a:rPr lang="en-US" altLang="ko-KR" dirty="0"/>
              <a:t>Jan/Feb: </a:t>
            </a:r>
            <a:r>
              <a:rPr lang="en-US" altLang="ko-KR" dirty="0">
                <a:solidFill>
                  <a:srgbClr val="FF0000"/>
                </a:solidFill>
              </a:rPr>
              <a:t>Yield and Volume Diagnosis </a:t>
            </a:r>
            <a:r>
              <a:rPr lang="en-US" altLang="ko-KR" dirty="0"/>
              <a:t>(Ann </a:t>
            </a:r>
            <a:r>
              <a:rPr lang="en-US" altLang="ko-KR" dirty="0" err="1"/>
              <a:t>Gattiker</a:t>
            </a:r>
            <a:r>
              <a:rPr lang="en-US" altLang="ko-KR" dirty="0"/>
              <a:t>, Phil Nigh)</a:t>
            </a:r>
          </a:p>
          <a:p>
            <a:pPr>
              <a:spcBef>
                <a:spcPts val="1200"/>
              </a:spcBef>
            </a:pPr>
            <a:r>
              <a:rPr lang="en-US" altLang="ko-KR" dirty="0"/>
              <a:t>March/April: </a:t>
            </a:r>
            <a:r>
              <a:rPr lang="en-US" altLang="ko-KR" dirty="0">
                <a:solidFill>
                  <a:srgbClr val="FF0000"/>
                </a:solidFill>
              </a:rPr>
              <a:t>EDA Standards </a:t>
            </a:r>
            <a:r>
              <a:rPr lang="en-US" altLang="ko-KR" dirty="0"/>
              <a:t>(</a:t>
            </a:r>
            <a:r>
              <a:rPr lang="en-US" altLang="ko-KR" dirty="0" err="1"/>
              <a:t>Shishpal</a:t>
            </a:r>
            <a:r>
              <a:rPr lang="en-US" altLang="ko-KR" dirty="0"/>
              <a:t> </a:t>
            </a:r>
            <a:r>
              <a:rPr lang="en-US" altLang="ko-KR" dirty="0" err="1"/>
              <a:t>Rawat</a:t>
            </a:r>
            <a:r>
              <a:rPr lang="en-US" altLang="ko-KR" dirty="0"/>
              <a:t>, </a:t>
            </a:r>
            <a:r>
              <a:rPr lang="en-US" altLang="ko-KR" dirty="0" err="1"/>
              <a:t>Sumit</a:t>
            </a:r>
            <a:r>
              <a:rPr lang="en-US" altLang="ko-KR" dirty="0"/>
              <a:t> </a:t>
            </a:r>
            <a:r>
              <a:rPr lang="en-US" altLang="ko-KR" dirty="0" err="1"/>
              <a:t>Dasgupta</a:t>
            </a:r>
            <a:r>
              <a:rPr lang="en-US" altLang="ko-KR" dirty="0"/>
              <a:t>)</a:t>
            </a:r>
          </a:p>
          <a:p>
            <a:pPr>
              <a:spcBef>
                <a:spcPts val="1200"/>
              </a:spcBef>
            </a:pPr>
            <a:r>
              <a:rPr lang="en-US" altLang="ko-KR" dirty="0"/>
              <a:t>May/June: </a:t>
            </a:r>
            <a:r>
              <a:rPr lang="en-US" dirty="0">
                <a:solidFill>
                  <a:srgbClr val="FF0000"/>
                </a:solidFill>
              </a:rPr>
              <a:t>System and Synthetic Biology</a:t>
            </a:r>
            <a:r>
              <a:rPr lang="en-US" dirty="0"/>
              <a:t>, special section (Doug </a:t>
            </a:r>
            <a:r>
              <a:rPr lang="en-US" dirty="0" err="1"/>
              <a:t>Densmore</a:t>
            </a:r>
            <a:r>
              <a:rPr lang="en-US" dirty="0"/>
              <a:t>, </a:t>
            </a:r>
            <a:r>
              <a:rPr lang="en-US" dirty="0" err="1"/>
              <a:t>Soha</a:t>
            </a:r>
            <a:r>
              <a:rPr lang="en-US" dirty="0"/>
              <a:t> </a:t>
            </a:r>
            <a:r>
              <a:rPr lang="en-US" dirty="0" err="1"/>
              <a:t>Hassoun</a:t>
            </a:r>
            <a:r>
              <a:rPr lang="en-US" dirty="0"/>
              <a:t>)</a:t>
            </a:r>
          </a:p>
          <a:p>
            <a:pPr>
              <a:spcBef>
                <a:spcPts val="1200"/>
              </a:spcBef>
            </a:pPr>
            <a:r>
              <a:rPr lang="en-US" altLang="ko-KR" dirty="0"/>
              <a:t>July/August: </a:t>
            </a:r>
            <a:r>
              <a:rPr lang="en-US" altLang="ko-KR" dirty="0">
                <a:solidFill>
                  <a:srgbClr val="FF0000"/>
                </a:solidFill>
              </a:rPr>
              <a:t>Green Buildings </a:t>
            </a:r>
            <a:r>
              <a:rPr lang="en-US" altLang="ko-KR" dirty="0"/>
              <a:t>(</a:t>
            </a:r>
            <a:r>
              <a:rPr lang="en-US" altLang="ko-KR" dirty="0" err="1"/>
              <a:t>Yuvraj</a:t>
            </a:r>
            <a:r>
              <a:rPr lang="en-US" altLang="ko-KR" dirty="0"/>
              <a:t> </a:t>
            </a:r>
            <a:r>
              <a:rPr lang="en-US" altLang="ko-KR" dirty="0" err="1"/>
              <a:t>Agrawal</a:t>
            </a:r>
            <a:r>
              <a:rPr lang="en-US" altLang="ko-KR" dirty="0"/>
              <a:t>, </a:t>
            </a:r>
            <a:r>
              <a:rPr lang="en-US" altLang="ko-KR" dirty="0" err="1"/>
              <a:t>Anand</a:t>
            </a:r>
            <a:r>
              <a:rPr lang="en-US" altLang="ko-KR" dirty="0"/>
              <a:t> </a:t>
            </a:r>
            <a:r>
              <a:rPr lang="en-US" altLang="ko-KR" dirty="0" err="1"/>
              <a:t>Raghunathan</a:t>
            </a:r>
            <a:r>
              <a:rPr lang="en-US" altLang="ko-KR" dirty="0"/>
              <a:t>)</a:t>
            </a:r>
          </a:p>
          <a:p>
            <a:pPr>
              <a:spcBef>
                <a:spcPts val="1200"/>
              </a:spcBef>
            </a:pPr>
            <a:r>
              <a:rPr lang="en-US" altLang="ko-KR" dirty="0"/>
              <a:t>Sept/Oct: </a:t>
            </a:r>
            <a:r>
              <a:rPr lang="en-US" dirty="0">
                <a:solidFill>
                  <a:srgbClr val="FF0000"/>
                </a:solidFill>
              </a:rPr>
              <a:t>On-Chip Structures for Smarter Silicon </a:t>
            </a:r>
            <a:r>
              <a:rPr lang="en-US" dirty="0"/>
              <a:t>(Mohammad </a:t>
            </a:r>
            <a:r>
              <a:rPr lang="en-US" dirty="0" err="1"/>
              <a:t>Tehranipoor</a:t>
            </a:r>
            <a:r>
              <a:rPr lang="en-US" dirty="0"/>
              <a:t>, </a:t>
            </a:r>
            <a:r>
              <a:rPr lang="en-US" dirty="0" err="1"/>
              <a:t>LeRoy</a:t>
            </a:r>
            <a:r>
              <a:rPr lang="en-US" dirty="0"/>
              <a:t> </a:t>
            </a:r>
            <a:r>
              <a:rPr lang="en-US" dirty="0" err="1"/>
              <a:t>Winemberg</a:t>
            </a:r>
            <a:r>
              <a:rPr lang="en-US" dirty="0"/>
              <a:t>), ITC Special Section</a:t>
            </a:r>
            <a:endParaRPr lang="en-US" altLang="ko-KR" dirty="0"/>
          </a:p>
          <a:p>
            <a:pPr>
              <a:spcBef>
                <a:spcPts val="1200"/>
              </a:spcBef>
            </a:pPr>
            <a:r>
              <a:rPr lang="en-US" altLang="ko-KR" dirty="0"/>
              <a:t>Nov/Dec: </a:t>
            </a:r>
            <a:r>
              <a:rPr lang="en-US" dirty="0">
                <a:solidFill>
                  <a:srgbClr val="FF0000"/>
                </a:solidFill>
              </a:rPr>
              <a:t>Digitally-Enhanced Wireless Transceivers </a:t>
            </a:r>
            <a:r>
              <a:rPr lang="en-US" dirty="0"/>
              <a:t>(</a:t>
            </a:r>
            <a:r>
              <a:rPr lang="en-US" dirty="0" err="1"/>
              <a:t>Haralampos</a:t>
            </a:r>
            <a:r>
              <a:rPr lang="en-US" dirty="0"/>
              <a:t> </a:t>
            </a:r>
            <a:r>
              <a:rPr lang="en-US" dirty="0" err="1"/>
              <a:t>Stratigopoulos</a:t>
            </a:r>
            <a:r>
              <a:rPr lang="en-US" dirty="0"/>
              <a:t>, Alberto Valdez-Garcia)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dirty="0"/>
          </a:p>
        </p:txBody>
      </p:sp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2012 Editorial Calendar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74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Vijay Narayanan </a:t>
            </a:r>
          </a:p>
          <a:p>
            <a:r>
              <a:rPr lang="en-US" dirty="0"/>
              <a:t>Chuck Alpert </a:t>
            </a:r>
          </a:p>
          <a:p>
            <a:r>
              <a:rPr lang="en-US" dirty="0" err="1"/>
              <a:t>Krish</a:t>
            </a:r>
            <a:r>
              <a:rPr lang="en-US" dirty="0"/>
              <a:t> </a:t>
            </a:r>
            <a:r>
              <a:rPr lang="en-US" dirty="0" err="1"/>
              <a:t>Chakrabarty</a:t>
            </a:r>
            <a:r>
              <a:rPr lang="en-US" dirty="0"/>
              <a:t> </a:t>
            </a:r>
          </a:p>
          <a:p>
            <a:r>
              <a:rPr lang="en-US" dirty="0" err="1"/>
              <a:t>Magdy</a:t>
            </a:r>
            <a:r>
              <a:rPr lang="en-US" dirty="0"/>
              <a:t> </a:t>
            </a:r>
            <a:r>
              <a:rPr lang="en-US" dirty="0" err="1"/>
              <a:t>Abadir</a:t>
            </a:r>
            <a:r>
              <a:rPr lang="en-US" dirty="0"/>
              <a:t> </a:t>
            </a:r>
          </a:p>
          <a:p>
            <a:r>
              <a:rPr lang="en-US" dirty="0" err="1"/>
              <a:t>Krithi</a:t>
            </a:r>
            <a:r>
              <a:rPr lang="en-US" dirty="0"/>
              <a:t> </a:t>
            </a:r>
            <a:r>
              <a:rPr lang="en-US" dirty="0" err="1"/>
              <a:t>Ramamritham</a:t>
            </a:r>
            <a:r>
              <a:rPr lang="en-US" dirty="0"/>
              <a:t> </a:t>
            </a:r>
          </a:p>
          <a:p>
            <a:r>
              <a:rPr lang="en-US" dirty="0"/>
              <a:t>Cathy </a:t>
            </a:r>
            <a:r>
              <a:rPr lang="en-US" dirty="0" err="1"/>
              <a:t>Gebotys</a:t>
            </a:r>
            <a:r>
              <a:rPr lang="en-US" dirty="0"/>
              <a:t> </a:t>
            </a:r>
          </a:p>
          <a:p>
            <a:r>
              <a:rPr lang="en-US" dirty="0" err="1"/>
              <a:t>Anand</a:t>
            </a:r>
            <a:r>
              <a:rPr lang="en-US" dirty="0"/>
              <a:t> </a:t>
            </a:r>
            <a:r>
              <a:rPr lang="en-US" dirty="0" err="1"/>
              <a:t>Raghunathan</a:t>
            </a:r>
            <a:r>
              <a:rPr lang="en-US" dirty="0"/>
              <a:t> </a:t>
            </a:r>
          </a:p>
          <a:p>
            <a:r>
              <a:rPr lang="en-US" dirty="0"/>
              <a:t>Jose Ayala </a:t>
            </a:r>
          </a:p>
          <a:p>
            <a:r>
              <a:rPr lang="en-US" dirty="0" err="1"/>
              <a:t>Massoud</a:t>
            </a:r>
            <a:r>
              <a:rPr lang="en-US" dirty="0"/>
              <a:t> </a:t>
            </a:r>
            <a:r>
              <a:rPr lang="en-US" dirty="0" err="1"/>
              <a:t>Pedram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CEDA Publications Committee</a:t>
            </a:r>
          </a:p>
        </p:txBody>
      </p:sp>
    </p:spTree>
    <p:extLst>
      <p:ext uri="{BB962C8B-B14F-4D97-AF65-F5344CB8AC3E}">
        <p14:creationId xmlns:p14="http://schemas.microsoft.com/office/powerpoint/2010/main" val="2347368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1828800" y="1328928"/>
            <a:ext cx="8458200" cy="4919472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Jan/Feb: </a:t>
            </a:r>
            <a:r>
              <a:rPr lang="en-US" dirty="0">
                <a:solidFill>
                  <a:srgbClr val="FF0000"/>
                </a:solidFill>
              </a:rPr>
              <a:t>Practical Parallel EDA </a:t>
            </a:r>
            <a:r>
              <a:rPr lang="en-US" dirty="0"/>
              <a:t>(</a:t>
            </a:r>
            <a:r>
              <a:rPr lang="en-US" dirty="0" err="1"/>
              <a:t>Rasit</a:t>
            </a:r>
            <a:r>
              <a:rPr lang="en-US" dirty="0"/>
              <a:t> </a:t>
            </a:r>
            <a:r>
              <a:rPr lang="en-US" dirty="0" err="1"/>
              <a:t>Tapaloglu</a:t>
            </a:r>
            <a:r>
              <a:rPr lang="en-US" dirty="0"/>
              <a:t>, Bevan Baas)</a:t>
            </a:r>
          </a:p>
          <a:p>
            <a:pPr>
              <a:spcBef>
                <a:spcPts val="1200"/>
              </a:spcBef>
            </a:pPr>
            <a:r>
              <a:rPr lang="en-US" dirty="0"/>
              <a:t>March/April: </a:t>
            </a:r>
            <a:r>
              <a:rPr lang="en-US" dirty="0">
                <a:solidFill>
                  <a:srgbClr val="FF0000"/>
                </a:solidFill>
              </a:rPr>
              <a:t>Trusted System-on-Chip with Untrusted Components</a:t>
            </a:r>
            <a:r>
              <a:rPr lang="en-US" dirty="0"/>
              <a:t> (</a:t>
            </a:r>
            <a:r>
              <a:rPr lang="en-US" dirty="0" err="1"/>
              <a:t>Swarup</a:t>
            </a:r>
            <a:r>
              <a:rPr lang="en-US" dirty="0"/>
              <a:t> </a:t>
            </a:r>
            <a:r>
              <a:rPr lang="en-US" dirty="0" err="1"/>
              <a:t>Bhunia</a:t>
            </a:r>
            <a:r>
              <a:rPr lang="en-US" dirty="0"/>
              <a:t>, </a:t>
            </a:r>
            <a:r>
              <a:rPr lang="en-US" dirty="0" err="1"/>
              <a:t>Dakshi</a:t>
            </a:r>
            <a:r>
              <a:rPr lang="en-US" dirty="0"/>
              <a:t> </a:t>
            </a:r>
            <a:r>
              <a:rPr lang="en-US" dirty="0" err="1"/>
              <a:t>Agrawal</a:t>
            </a:r>
            <a:r>
              <a:rPr lang="en-US" dirty="0"/>
              <a:t>, </a:t>
            </a:r>
            <a:r>
              <a:rPr lang="en-US" dirty="0" err="1"/>
              <a:t>Leya</a:t>
            </a:r>
            <a:r>
              <a:rPr lang="en-US" dirty="0"/>
              <a:t> </a:t>
            </a:r>
            <a:r>
              <a:rPr lang="en-US" dirty="0" err="1"/>
              <a:t>Nazandhali</a:t>
            </a:r>
            <a:r>
              <a:rPr lang="en-US" dirty="0"/>
              <a:t>)</a:t>
            </a:r>
          </a:p>
          <a:p>
            <a:pPr>
              <a:spcBef>
                <a:spcPts val="1200"/>
              </a:spcBef>
            </a:pPr>
            <a:r>
              <a:rPr lang="en-US" dirty="0"/>
              <a:t>May/June: Non-theme issue</a:t>
            </a:r>
          </a:p>
          <a:p>
            <a:pPr>
              <a:spcBef>
                <a:spcPts val="1200"/>
              </a:spcBef>
            </a:pPr>
            <a:r>
              <a:rPr lang="en-US" dirty="0"/>
              <a:t>July/August: </a:t>
            </a:r>
            <a:r>
              <a:rPr lang="en-US" dirty="0">
                <a:solidFill>
                  <a:srgbClr val="FF0000"/>
                </a:solidFill>
              </a:rPr>
              <a:t>Special section on </a:t>
            </a:r>
            <a:r>
              <a:rPr lang="en-US" dirty="0" err="1">
                <a:solidFill>
                  <a:srgbClr val="FF0000"/>
                </a:solidFill>
              </a:rPr>
              <a:t>iJTAG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(IEEE P1687) under discussion (Erik Larsson, Bill </a:t>
            </a:r>
            <a:r>
              <a:rPr lang="en-US" dirty="0" err="1"/>
              <a:t>Eklow</a:t>
            </a:r>
            <a:r>
              <a:rPr lang="en-US" dirty="0"/>
              <a:t>)</a:t>
            </a:r>
          </a:p>
          <a:p>
            <a:pPr>
              <a:spcBef>
                <a:spcPts val="1200"/>
              </a:spcBef>
            </a:pPr>
            <a:r>
              <a:rPr lang="en-US" dirty="0"/>
              <a:t>September/October: </a:t>
            </a:r>
            <a:r>
              <a:rPr lang="en-US" dirty="0">
                <a:solidFill>
                  <a:srgbClr val="FF0000"/>
                </a:solidFill>
              </a:rPr>
              <a:t>Special section on silicon debug and diagnosis </a:t>
            </a:r>
            <a:r>
              <a:rPr lang="en-US" dirty="0"/>
              <a:t>(Nicola </a:t>
            </a:r>
            <a:r>
              <a:rPr lang="en-US" dirty="0" err="1"/>
              <a:t>Nicolici</a:t>
            </a:r>
            <a:r>
              <a:rPr lang="en-US" dirty="0"/>
              <a:t>, Brady </a:t>
            </a:r>
            <a:r>
              <a:rPr lang="en-US" dirty="0" err="1"/>
              <a:t>Benware</a:t>
            </a:r>
            <a:r>
              <a:rPr lang="en-US" dirty="0"/>
              <a:t>)</a:t>
            </a:r>
          </a:p>
          <a:p>
            <a:pPr>
              <a:spcBef>
                <a:spcPts val="1200"/>
              </a:spcBef>
            </a:pPr>
            <a:r>
              <a:rPr lang="en-US" dirty="0"/>
              <a:t>November/December: </a:t>
            </a:r>
            <a:r>
              <a:rPr lang="en-US" dirty="0">
                <a:solidFill>
                  <a:srgbClr val="FF0000"/>
                </a:solidFill>
              </a:rPr>
              <a:t>Variability</a:t>
            </a:r>
            <a:r>
              <a:rPr lang="en-US" dirty="0"/>
              <a:t> (Antonio Rubio, Antonio Gonzales)</a:t>
            </a:r>
          </a:p>
          <a:p>
            <a:pPr>
              <a:spcBef>
                <a:spcPts val="1200"/>
              </a:spcBef>
            </a:pPr>
            <a:r>
              <a:rPr lang="en-US" dirty="0"/>
              <a:t>Queue in healthy state: 12 non-theme articles in accepted queue, 15+ non-theme articles in various stages of review</a:t>
            </a:r>
          </a:p>
        </p:txBody>
      </p:sp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2013 </a:t>
            </a:r>
            <a:r>
              <a:rPr lang="en-US" dirty="0"/>
              <a:t>Editorial Calendar</a:t>
            </a:r>
          </a:p>
        </p:txBody>
      </p:sp>
    </p:spTree>
    <p:extLst>
      <p:ext uri="{BB962C8B-B14F-4D97-AF65-F5344CB8AC3E}">
        <p14:creationId xmlns:p14="http://schemas.microsoft.com/office/powerpoint/2010/main" val="1680223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CEDA Currents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Edited by Jose Ayala</a:t>
            </a: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2362201" y="2971800"/>
            <a:ext cx="1323975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solidFill>
                  <a:srgbClr val="80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Pristina"/>
                <a:ea typeface="Pristina"/>
                <a:cs typeface="Pristina"/>
              </a:rPr>
              <a:t>Currents</a:t>
            </a:r>
          </a:p>
        </p:txBody>
      </p:sp>
    </p:spTree>
    <p:extLst>
      <p:ext uri="{BB962C8B-B14F-4D97-AF65-F5344CB8AC3E}">
        <p14:creationId xmlns:p14="http://schemas.microsoft.com/office/powerpoint/2010/main" val="602258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Problem: same content to online and D&amp;T versions</a:t>
            </a:r>
          </a:p>
          <a:p>
            <a:pPr lvl="1"/>
            <a:r>
              <a:rPr lang="en-US" dirty="0"/>
              <a:t>Publication delays in D&amp;T </a:t>
            </a:r>
            <a:r>
              <a:rPr lang="en-US" dirty="0">
                <a:sym typeface="Wingdings"/>
              </a:rPr>
              <a:t> stale content for online</a:t>
            </a:r>
            <a:endParaRPr lang="en-US" dirty="0"/>
          </a:p>
          <a:p>
            <a:pPr lvl="1"/>
            <a:r>
              <a:rPr lang="en-US" dirty="0"/>
              <a:t>Resolution: Have put in place scheme for decoupling online vs. D&amp;T version</a:t>
            </a:r>
          </a:p>
          <a:p>
            <a:pPr lvl="1"/>
            <a:r>
              <a:rPr lang="en-US" dirty="0"/>
              <a:t>Now implemented</a:t>
            </a:r>
          </a:p>
          <a:p>
            <a:pPr>
              <a:spcBef>
                <a:spcPts val="1200"/>
              </a:spcBef>
            </a:pPr>
            <a:r>
              <a:rPr lang="en-US" dirty="0"/>
              <a:t>Problem: Lack of content</a:t>
            </a:r>
          </a:p>
          <a:p>
            <a:pPr lvl="1"/>
            <a:r>
              <a:rPr lang="en-US" dirty="0"/>
              <a:t>Resolution: Have put in place regular pings to key CEDA personnel</a:t>
            </a:r>
          </a:p>
          <a:p>
            <a:pPr lvl="1"/>
            <a:r>
              <a:rPr lang="en-US" dirty="0"/>
              <a:t>Status: Working much better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3847825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 = Publications Review and Advisory Committee</a:t>
            </a:r>
          </a:p>
          <a:p>
            <a:r>
              <a:rPr lang="en-US" dirty="0"/>
              <a:t>Reviews publications every five years</a:t>
            </a:r>
          </a:p>
          <a:p>
            <a:r>
              <a:rPr lang="en-US" dirty="0"/>
              <a:t>This year (Thu 11/8): ESL, TCAD</a:t>
            </a:r>
          </a:p>
          <a:p>
            <a:pPr lvl="1"/>
            <a:r>
              <a:rPr lang="en-US" dirty="0"/>
              <a:t>ESL was reviewed last year, but this brings it “on cycle”</a:t>
            </a:r>
          </a:p>
          <a:p>
            <a:r>
              <a:rPr lang="en-US" dirty="0"/>
              <a:t>Process</a:t>
            </a:r>
          </a:p>
          <a:p>
            <a:pPr lvl="1"/>
            <a:r>
              <a:rPr lang="en-US" dirty="0"/>
              <a:t>Documentation/statistics from the last five years</a:t>
            </a:r>
          </a:p>
          <a:p>
            <a:pPr lvl="1"/>
            <a:r>
              <a:rPr lang="en-US" dirty="0"/>
              <a:t>Directions for the future</a:t>
            </a:r>
          </a:p>
          <a:p>
            <a:pPr lvl="1"/>
            <a:r>
              <a:rPr lang="en-US" dirty="0"/>
              <a:t>Discussion with IEEE PRAC members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PRAC Review 2012</a:t>
            </a:r>
          </a:p>
        </p:txBody>
      </p:sp>
    </p:spTree>
    <p:extLst>
      <p:ext uri="{BB962C8B-B14F-4D97-AF65-F5344CB8AC3E}">
        <p14:creationId xmlns:p14="http://schemas.microsoft.com/office/powerpoint/2010/main" val="4151079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TCAD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EiC</a:t>
            </a:r>
            <a:r>
              <a:rPr lang="en-US" dirty="0"/>
              <a:t>: Sachin Sapatnekar</a:t>
            </a:r>
          </a:p>
          <a:p>
            <a:r>
              <a:rPr lang="en-US" dirty="0" err="1"/>
              <a:t>DEiC</a:t>
            </a:r>
            <a:r>
              <a:rPr lang="en-US" dirty="0"/>
              <a:t>: Vijay Narayanan</a:t>
            </a:r>
          </a:p>
        </p:txBody>
      </p:sp>
      <p:pic>
        <p:nvPicPr>
          <p:cNvPr id="4" name="Picture 15" descr="Computer-Aided Design of Integrated Circuits and Systems, IEEE Transactions 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24201"/>
            <a:ext cx="2286000" cy="461963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528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Recent/upcoming keynote papers</a:t>
            </a:r>
          </a:p>
          <a:p>
            <a:pPr lvl="1"/>
            <a:r>
              <a:rPr lang="en-US" sz="1800" dirty="0"/>
              <a:t>October: M. </a:t>
            </a:r>
            <a:r>
              <a:rPr lang="en-US" sz="1800" dirty="0" err="1"/>
              <a:t>Pedram</a:t>
            </a:r>
            <a:r>
              <a:rPr lang="en-US" sz="1800" dirty="0"/>
              <a:t>, “Energy-efficient datacenters”</a:t>
            </a:r>
          </a:p>
          <a:p>
            <a:pPr lvl="1"/>
            <a:r>
              <a:rPr lang="en-US" sz="1800" dirty="0"/>
              <a:t>January: Variability Expeditions team (UCLA/UCSD/Michigan/Stanford/etc.), “</a:t>
            </a:r>
            <a:r>
              <a:rPr lang="en-US" sz="1800" dirty="0" err="1"/>
              <a:t>Underdesigned</a:t>
            </a:r>
            <a:r>
              <a:rPr lang="en-US" sz="1800" dirty="0"/>
              <a:t> and opportunistic computing”</a:t>
            </a:r>
          </a:p>
          <a:p>
            <a:endParaRPr lang="en-US" sz="2000" dirty="0"/>
          </a:p>
          <a:p>
            <a:r>
              <a:rPr lang="en-US" sz="2000" dirty="0"/>
              <a:t>Upcoming special sections</a:t>
            </a:r>
          </a:p>
          <a:p>
            <a:pPr lvl="1"/>
            <a:r>
              <a:rPr lang="en-US" sz="1800" dirty="0"/>
              <a:t>3D design</a:t>
            </a:r>
          </a:p>
          <a:p>
            <a:pPr lvl="1"/>
            <a:r>
              <a:rPr lang="en-US" sz="1800" dirty="0"/>
              <a:t>Physical design</a:t>
            </a:r>
          </a:p>
          <a:p>
            <a:endParaRPr lang="en-US" sz="2000" dirty="0"/>
          </a:p>
          <a:p>
            <a:r>
              <a:rPr lang="en-US" sz="2000" dirty="0"/>
              <a:t>Best paper award for 2012</a:t>
            </a:r>
          </a:p>
          <a:p>
            <a:pPr lvl="1"/>
            <a:r>
              <a:rPr lang="en-US" sz="1800" dirty="0" err="1"/>
              <a:t>Umit</a:t>
            </a:r>
            <a:r>
              <a:rPr lang="en-US" sz="1800" dirty="0"/>
              <a:t> Y. </a:t>
            </a:r>
            <a:r>
              <a:rPr lang="en-US" sz="1800" dirty="0" err="1"/>
              <a:t>Ogras</a:t>
            </a:r>
            <a:r>
              <a:rPr lang="en-US" sz="1800" dirty="0"/>
              <a:t>, Paul </a:t>
            </a:r>
            <a:r>
              <a:rPr lang="en-US" sz="1800" dirty="0" err="1"/>
              <a:t>Bogdan</a:t>
            </a:r>
            <a:r>
              <a:rPr lang="en-US" sz="1800" dirty="0"/>
              <a:t>, and </a:t>
            </a:r>
            <a:r>
              <a:rPr lang="en-US" sz="1800" dirty="0" err="1"/>
              <a:t>Radu</a:t>
            </a:r>
            <a:r>
              <a:rPr lang="en-US" sz="1800" dirty="0"/>
              <a:t> </a:t>
            </a:r>
            <a:r>
              <a:rPr lang="en-US" sz="1800" dirty="0" err="1"/>
              <a:t>Marculescu</a:t>
            </a:r>
            <a:r>
              <a:rPr lang="en-US" sz="1800" dirty="0"/>
              <a:t>, "An Analytical Approach for Network-on-Chip Performance Analysis," IEEE Transactions on Computer-Aided Design of Integrated Circuits and Systems, Vol. 29, No. 12, pp</a:t>
            </a:r>
            <a:r>
              <a:rPr lang="en-US" sz="1800"/>
              <a:t>. 2001-2013, </a:t>
            </a:r>
            <a:r>
              <a:rPr lang="en-US" sz="1800" dirty="0"/>
              <a:t>December 2010.</a:t>
            </a:r>
          </a:p>
          <a:p>
            <a:endParaRPr lang="en-US" sz="20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- Overview</a:t>
            </a:r>
          </a:p>
        </p:txBody>
      </p:sp>
    </p:spTree>
    <p:extLst>
      <p:ext uri="{BB962C8B-B14F-4D97-AF65-F5344CB8AC3E}">
        <p14:creationId xmlns:p14="http://schemas.microsoft.com/office/powerpoint/2010/main" val="2975951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Geographical distribution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81200" y="1295400"/>
          <a:ext cx="9182100" cy="28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182100" imgH="2844800" progId="Word.Document.12">
                  <p:embed/>
                </p:oleObj>
              </mc:Choice>
              <mc:Fallback>
                <p:oleObj name="Document" r:id="rId2" imgW="9182100" imgH="2844800" progId="Word.Documen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81200" y="1295400"/>
                        <a:ext cx="9182100" cy="284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454150" y="4203700"/>
          <a:ext cx="91948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9194800" imgH="1689100" progId="Word.Document.12">
                  <p:embed/>
                </p:oleObj>
              </mc:Choice>
              <mc:Fallback>
                <p:oleObj name="Document" r:id="rId4" imgW="9194800" imgH="1689100" progId="Word.Documen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54150" y="4203700"/>
                        <a:ext cx="9194800" cy="168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1148940" y="2438400"/>
            <a:ext cx="2098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Lucida Sans Unicode"/>
                <a:ea typeface="MS PGothic" pitchFamily="34" charset="-128"/>
              </a:rPr>
              <a:t>Associate Editors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1401922" y="4842590"/>
            <a:ext cx="1070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Lucida Sans Unicode"/>
                <a:ea typeface="MS PGothic" pitchFamily="34" charset="-128"/>
              </a:rPr>
              <a:t>Authors</a:t>
            </a:r>
          </a:p>
        </p:txBody>
      </p:sp>
    </p:spTree>
    <p:extLst>
      <p:ext uri="{BB962C8B-B14F-4D97-AF65-F5344CB8AC3E}">
        <p14:creationId xmlns:p14="http://schemas.microsoft.com/office/powerpoint/2010/main" val="189655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metrics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32940" y="1524000"/>
          <a:ext cx="8735060" cy="419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194800" imgH="4419600" progId="Word.Document.12">
                  <p:embed/>
                </p:oleObj>
              </mc:Choice>
              <mc:Fallback>
                <p:oleObj name="Document" r:id="rId2" imgW="9194800" imgH="4419600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32940" y="1524000"/>
                        <a:ext cx="8735060" cy="4198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8825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metrics (contd.)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139950" y="2108200"/>
          <a:ext cx="11804650" cy="3434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080500" imgH="2641600" progId="Word.Document.12">
                  <p:embed/>
                </p:oleObj>
              </mc:Choice>
              <mc:Fallback>
                <p:oleObj name="Document" r:id="rId2" imgW="9080500" imgH="2641600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39950" y="2108200"/>
                        <a:ext cx="11804650" cy="3434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0" y="1752600"/>
            <a:ext cx="375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Lucida Sans Unicode"/>
                <a:ea typeface="MS PGothic" pitchFamily="34" charset="-128"/>
              </a:rPr>
              <a:t>Comparisons with peer journals</a:t>
            </a:r>
          </a:p>
        </p:txBody>
      </p:sp>
    </p:spTree>
    <p:extLst>
      <p:ext uri="{BB962C8B-B14F-4D97-AF65-F5344CB8AC3E}">
        <p14:creationId xmlns:p14="http://schemas.microsoft.com/office/powerpoint/2010/main" val="143289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ESL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EiC</a:t>
            </a:r>
            <a:r>
              <a:rPr lang="en-US" dirty="0"/>
              <a:t>: </a:t>
            </a:r>
            <a:r>
              <a:rPr lang="en-US" dirty="0" err="1"/>
              <a:t>Krithi</a:t>
            </a:r>
            <a:r>
              <a:rPr lang="en-US" dirty="0"/>
              <a:t> </a:t>
            </a:r>
            <a:r>
              <a:rPr lang="en-US" dirty="0" err="1"/>
              <a:t>Ramamritham</a:t>
            </a:r>
            <a:endParaRPr lang="en-US" dirty="0"/>
          </a:p>
          <a:p>
            <a:r>
              <a:rPr lang="en-US" dirty="0" err="1"/>
              <a:t>DEiC</a:t>
            </a:r>
            <a:r>
              <a:rPr lang="en-US" dirty="0"/>
              <a:t>: Cathy </a:t>
            </a:r>
            <a:r>
              <a:rPr lang="en-US" dirty="0" err="1"/>
              <a:t>Gebotys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67001"/>
            <a:ext cx="23622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306670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RC">
  <a:themeElements>
    <a:clrScheme name="SRC 13">
      <a:dk1>
        <a:srgbClr val="003562"/>
      </a:dk1>
      <a:lt1>
        <a:srgbClr val="FFFFFF"/>
      </a:lt1>
      <a:dk2>
        <a:srgbClr val="003562"/>
      </a:dk2>
      <a:lt2>
        <a:srgbClr val="6D7FA7"/>
      </a:lt2>
      <a:accent1>
        <a:srgbClr val="D2D8E4"/>
      </a:accent1>
      <a:accent2>
        <a:srgbClr val="E51837"/>
      </a:accent2>
      <a:accent3>
        <a:srgbClr val="FFFFFF"/>
      </a:accent3>
      <a:accent4>
        <a:srgbClr val="002C53"/>
      </a:accent4>
      <a:accent5>
        <a:srgbClr val="E5E9EF"/>
      </a:accent5>
      <a:accent6>
        <a:srgbClr val="CF1531"/>
      </a:accent6>
      <a:hlink>
        <a:srgbClr val="0066FF"/>
      </a:hlink>
      <a:folHlink>
        <a:srgbClr val="0066FF"/>
      </a:folHlink>
    </a:clrScheme>
    <a:fontScheme name="SR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R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C 13">
        <a:dk1>
          <a:srgbClr val="003562"/>
        </a:dk1>
        <a:lt1>
          <a:srgbClr val="FFFFFF"/>
        </a:lt1>
        <a:dk2>
          <a:srgbClr val="003562"/>
        </a:dk2>
        <a:lt2>
          <a:srgbClr val="6D7FA7"/>
        </a:lt2>
        <a:accent1>
          <a:srgbClr val="D2D8E4"/>
        </a:accent1>
        <a:accent2>
          <a:srgbClr val="E51837"/>
        </a:accent2>
        <a:accent3>
          <a:srgbClr val="FFFFFF"/>
        </a:accent3>
        <a:accent4>
          <a:srgbClr val="002C53"/>
        </a:accent4>
        <a:accent5>
          <a:srgbClr val="E5E9EF"/>
        </a:accent5>
        <a:accent6>
          <a:srgbClr val="CF1531"/>
        </a:accent6>
        <a:hlink>
          <a:srgbClr val="0066FF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ue Pearl DeLuxe">
  <a:themeElements>
    <a:clrScheme name="1_Blue Pearl DeLuxe 1">
      <a:dk1>
        <a:srgbClr val="000000"/>
      </a:dk1>
      <a:lt1>
        <a:srgbClr val="FFFFFF"/>
      </a:lt1>
      <a:dk2>
        <a:srgbClr val="7889FB"/>
      </a:dk2>
      <a:lt2>
        <a:srgbClr val="808080"/>
      </a:lt2>
      <a:accent1>
        <a:srgbClr val="7889FB"/>
      </a:accent1>
      <a:accent2>
        <a:srgbClr val="2DB6B3"/>
      </a:accent2>
      <a:accent3>
        <a:srgbClr val="FFFFFF"/>
      </a:accent3>
      <a:accent4>
        <a:srgbClr val="000000"/>
      </a:accent4>
      <a:accent5>
        <a:srgbClr val="BEC4FD"/>
      </a:accent5>
      <a:accent6>
        <a:srgbClr val="28A5A2"/>
      </a:accent6>
      <a:hlink>
        <a:srgbClr val="C0C0C0"/>
      </a:hlink>
      <a:folHlink>
        <a:srgbClr val="D18213"/>
      </a:folHlink>
    </a:clrScheme>
    <a:fontScheme name="1_Blue Pearl DeLux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Arial" pitchFamily="-108" charset="0"/>
            <a:cs typeface="Arial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Arial" pitchFamily="-108" charset="0"/>
            <a:cs typeface="Arial" pitchFamily="-108" charset="0"/>
          </a:defRPr>
        </a:defPPr>
      </a:lstStyle>
    </a:lnDef>
  </a:objectDefaults>
  <a:extraClrSchemeLst>
    <a:extraClrScheme>
      <a:clrScheme name="1_Blue Pearl DeLuxe 1">
        <a:dk1>
          <a:srgbClr val="000000"/>
        </a:dk1>
        <a:lt1>
          <a:srgbClr val="FFFFFF"/>
        </a:lt1>
        <a:dk2>
          <a:srgbClr val="7889FB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earl DeLuxe 2">
        <a:dk1>
          <a:srgbClr val="808080"/>
        </a:dk1>
        <a:lt1>
          <a:srgbClr val="FFFFFF"/>
        </a:lt1>
        <a:dk2>
          <a:srgbClr val="000000"/>
        </a:dk2>
        <a:lt2>
          <a:srgbClr val="CCCCFF"/>
        </a:lt2>
        <a:accent1>
          <a:srgbClr val="7889FB"/>
        </a:accent1>
        <a:accent2>
          <a:srgbClr val="DFFF66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CAE75C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927</Words>
  <Application>Microsoft Office PowerPoint</Application>
  <PresentationFormat>Widescreen</PresentationFormat>
  <Paragraphs>143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Arial</vt:lpstr>
      <vt:lpstr>Calibri</vt:lpstr>
      <vt:lpstr>Calibri Light</vt:lpstr>
      <vt:lpstr>Lucida Sans Unicode</vt:lpstr>
      <vt:lpstr>Pristina</vt:lpstr>
      <vt:lpstr>Tahoma</vt:lpstr>
      <vt:lpstr>Times New Roman</vt:lpstr>
      <vt:lpstr>Verdana</vt:lpstr>
      <vt:lpstr>Wingdings</vt:lpstr>
      <vt:lpstr>Wingdings 2</vt:lpstr>
      <vt:lpstr>Wingdings 3</vt:lpstr>
      <vt:lpstr>Office Theme</vt:lpstr>
      <vt:lpstr>SRC</vt:lpstr>
      <vt:lpstr>1_Blue Pearl DeLuxe</vt:lpstr>
      <vt:lpstr>Concourse</vt:lpstr>
      <vt:lpstr>Document</vt:lpstr>
      <vt:lpstr>PowerPoint Presentation</vt:lpstr>
      <vt:lpstr>CEDA Publications Committee</vt:lpstr>
      <vt:lpstr>IEEE PRAC Review 2012</vt:lpstr>
      <vt:lpstr>TCAD Update</vt:lpstr>
      <vt:lpstr>Status - Overview</vt:lpstr>
      <vt:lpstr>Geographical distribution</vt:lpstr>
      <vt:lpstr>Performance metrics</vt:lpstr>
      <vt:lpstr>Performance metrics (contd.)</vt:lpstr>
      <vt:lpstr>ESL</vt:lpstr>
      <vt:lpstr>Future Content</vt:lpstr>
      <vt:lpstr>Future Plans</vt:lpstr>
      <vt:lpstr>Current Status</vt:lpstr>
      <vt:lpstr>Geographical distribution</vt:lpstr>
      <vt:lpstr>Performance metrics</vt:lpstr>
      <vt:lpstr>D&amp;T Update</vt:lpstr>
      <vt:lpstr>New EIC</vt:lpstr>
      <vt:lpstr>Transition Update</vt:lpstr>
      <vt:lpstr>Transition Update (Contd.)</vt:lpstr>
      <vt:lpstr>2012 Editorial Calendar </vt:lpstr>
      <vt:lpstr>2013 Editorial Calendar</vt:lpstr>
      <vt:lpstr>CEDA Currents</vt:lpstr>
      <vt:lpstr>Update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Madie Nelson</dc:creator>
  <cp:lastModifiedBy>Madie Nelson</cp:lastModifiedBy>
  <cp:revision>39</cp:revision>
  <dcterms:created xsi:type="dcterms:W3CDTF">2022-06-09T15:14:19Z</dcterms:created>
  <dcterms:modified xsi:type="dcterms:W3CDTF">2022-06-09T18:20:46Z</dcterms:modified>
</cp:coreProperties>
</file>