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7"/>
  </p:notesMasterIdLst>
  <p:sldIdLst>
    <p:sldId id="306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parinutrition.com/" TargetMode="External"/><Relationship Id="rId2" Type="http://schemas.openxmlformats.org/officeDocument/2006/relationships/hyperlink" Target="http://www.trycomputing.org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rethinkautism.com/" TargetMode="External"/><Relationship Id="rId4" Type="http://schemas.openxmlformats.org/officeDocument/2006/relationships/hyperlink" Target="http://www.directworks.org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/>
              <a:t>Rajesh K. Gupta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2246313" y="2906714"/>
            <a:ext cx="7772400" cy="1131887"/>
          </a:xfrm>
        </p:spPr>
        <p:txBody>
          <a:bodyPr/>
          <a:lstStyle/>
          <a:p>
            <a:r>
              <a:rPr lang="en-US" dirty="0"/>
              <a:t>IEEE CEDA Publicity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82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Joomla</a:t>
            </a:r>
            <a:r>
              <a:rPr lang="en-US" dirty="0"/>
              <a:t>! On LAMP to host with IEEE EWH servers</a:t>
            </a:r>
          </a:p>
          <a:p>
            <a:r>
              <a:rPr lang="en-US" dirty="0"/>
              <a:t>Experience with IEEE SSO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http://embs.org/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http://magazine.ieee-pes.org/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http://lifesciences.ieee.org/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http://www.medimediahealth.com/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http://www.synapseris.com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http://3dimaging.fujimed.com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3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Costs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7688F"/>
                          </a:solidFill>
                        </a:rPr>
                        <a:t>Basic Project</a:t>
                      </a:r>
                    </a:p>
                    <a:p>
                      <a:r>
                        <a:rPr lang="en-US" b="0" dirty="0">
                          <a:solidFill>
                            <a:srgbClr val="57688F"/>
                          </a:solidFill>
                        </a:rPr>
                        <a:t>Discovery, Design (2 rounds of revisions),</a:t>
                      </a:r>
                      <a:r>
                        <a:rPr lang="en-US" b="0" baseline="0" dirty="0">
                          <a:solidFill>
                            <a:srgbClr val="57688F"/>
                          </a:solidFill>
                        </a:rPr>
                        <a:t> 2 concepts, development and QA testing, deployment</a:t>
                      </a:r>
                      <a:endParaRPr lang="en-US" b="0" dirty="0">
                        <a:solidFill>
                          <a:srgbClr val="57688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57688F"/>
                          </a:solidFill>
                        </a:rPr>
                        <a:t>$47,000</a:t>
                      </a:r>
                    </a:p>
                    <a:p>
                      <a:endParaRPr lang="en-US" dirty="0">
                        <a:solidFill>
                          <a:srgbClr val="57688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Usability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Nominations</a:t>
                      </a:r>
                      <a:r>
                        <a:rPr lang="en-US" b="0" baseline="0" dirty="0"/>
                        <a:t> tool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Ongoing support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01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that leave 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 1: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Do nothing, Status Quo</a:t>
            </a:r>
          </a:p>
          <a:p>
            <a:r>
              <a:rPr lang="en-US" dirty="0"/>
              <a:t>Option 2: 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Serve as own general contractor</a:t>
            </a:r>
          </a:p>
          <a:p>
            <a:pPr lvl="2"/>
            <a:r>
              <a:rPr lang="en-US" dirty="0"/>
              <a:t>$100/hour developer available at Calit2</a:t>
            </a:r>
          </a:p>
          <a:p>
            <a:pPr lvl="2"/>
            <a:r>
              <a:rPr lang="en-US" dirty="0"/>
              <a:t>Estimated project:  12 weeks at 40% time, $20K</a:t>
            </a:r>
          </a:p>
          <a:p>
            <a:r>
              <a:rPr lang="en-US" dirty="0"/>
              <a:t>Option 3: 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Bargain either of the two proposals down to within $40K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7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Forward -- Updated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Solicit your inputs on Website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What are we missing?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Recommendation on how big we want go?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Your recommendation/suggestion?</a:t>
            </a:r>
          </a:p>
          <a:p>
            <a:pPr lvl="1"/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/>
              <a:t>Solicit advertisers for D&amp;T, work out a plan for reaching advertisers for special issues.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Where are we on D&amp;T advertising?</a:t>
            </a:r>
          </a:p>
        </p:txBody>
      </p:sp>
    </p:spTree>
    <p:extLst>
      <p:ext uri="{BB962C8B-B14F-4D97-AF65-F5344CB8AC3E}">
        <p14:creationId xmlns:p14="http://schemas.microsoft.com/office/powerpoint/2010/main" val="228523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Press releases – situation normal</a:t>
            </a:r>
          </a:p>
          <a:p>
            <a:r>
              <a:rPr lang="en-US" dirty="0"/>
              <a:t>Website – </a:t>
            </a:r>
            <a:r>
              <a:rPr lang="en-US" dirty="0">
                <a:solidFill>
                  <a:srgbClr val="0000CC"/>
                </a:solidFill>
              </a:rPr>
              <a:t>update today</a:t>
            </a:r>
          </a:p>
          <a:p>
            <a:r>
              <a:rPr lang="en-US" dirty="0"/>
              <a:t>Soliciting advertising – </a:t>
            </a:r>
            <a:r>
              <a:rPr lang="en-US" dirty="0">
                <a:solidFill>
                  <a:srgbClr val="0000CC"/>
                </a:solidFill>
              </a:rPr>
              <a:t>LinkedIn </a:t>
            </a:r>
            <a:r>
              <a:rPr lang="en-US" dirty="0" err="1">
                <a:solidFill>
                  <a:srgbClr val="0000CC"/>
                </a:solidFill>
              </a:rPr>
              <a:t>DirectAD</a:t>
            </a:r>
            <a:r>
              <a:rPr lang="en-US" dirty="0">
                <a:solidFill>
                  <a:srgbClr val="0000CC"/>
                </a:solidFill>
              </a:rPr>
              <a:t> available now to Publications</a:t>
            </a:r>
          </a:p>
          <a:p>
            <a:r>
              <a:rPr lang="en-US" dirty="0">
                <a:solidFill>
                  <a:srgbClr val="57688F"/>
                </a:solidFill>
              </a:rPr>
              <a:t>Soliciting users – No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7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 Redesign Project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29830"/>
                </a:solidFill>
              </a:rPr>
              <a:t>Network:</a:t>
            </a:r>
          </a:p>
          <a:p>
            <a:pPr lvl="1"/>
            <a:r>
              <a:rPr lang="en-US" dirty="0">
                <a:solidFill>
                  <a:srgbClr val="002D62"/>
                </a:solidFill>
              </a:rPr>
              <a:t>Lay the foundation for Council to Society transition by attracting people to form groups</a:t>
            </a:r>
          </a:p>
          <a:p>
            <a:r>
              <a:rPr lang="en-US" dirty="0">
                <a:solidFill>
                  <a:srgbClr val="0000CC"/>
                </a:solidFill>
              </a:rPr>
              <a:t>Discount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Promote CEDA products</a:t>
            </a:r>
          </a:p>
          <a:p>
            <a:r>
              <a:rPr lang="en-US" dirty="0">
                <a:solidFill>
                  <a:srgbClr val="FF0000"/>
                </a:solidFill>
              </a:rPr>
              <a:t>Taste</a:t>
            </a:r>
            <a:r>
              <a:rPr lang="en-US" dirty="0"/>
              <a:t>:</a:t>
            </a:r>
          </a:p>
          <a:p>
            <a:pPr lvl="1"/>
            <a:r>
              <a:rPr lang="en-US" i="1" dirty="0">
                <a:solidFill>
                  <a:srgbClr val="002D62"/>
                </a:solidFill>
              </a:rPr>
              <a:t>Internal</a:t>
            </a:r>
            <a:r>
              <a:rPr lang="en-US" dirty="0">
                <a:solidFill>
                  <a:srgbClr val="002D62"/>
                </a:solidFill>
              </a:rPr>
              <a:t> communications: content management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7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and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458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Put together a comprehensive RFP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Approved and released August 13, 2012, Due Oct 26, 2012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Closing date: November 15, 2012</a:t>
            </a:r>
          </a:p>
          <a:p>
            <a:r>
              <a:rPr lang="en-US" dirty="0"/>
              <a:t>Scope of Work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Design and implement CEDA Website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Implement a supporting Content Management System (CMS) on Linux, MySQL, PHP stack as supported by IEEE</a:t>
            </a:r>
          </a:p>
          <a:p>
            <a:pPr lvl="2"/>
            <a:r>
              <a:rPr lang="en-US" dirty="0"/>
              <a:t>IEEE </a:t>
            </a:r>
            <a:r>
              <a:rPr lang="en-US" dirty="0" err="1"/>
              <a:t>Wordpress</a:t>
            </a:r>
            <a:r>
              <a:rPr lang="en-US" dirty="0"/>
              <a:t> preference, </a:t>
            </a:r>
            <a:r>
              <a:rPr lang="en-US" dirty="0" err="1"/>
              <a:t>Joomla</a:t>
            </a:r>
            <a:r>
              <a:rPr lang="en-US" dirty="0"/>
              <a:t>, Drupal considered</a:t>
            </a:r>
          </a:p>
          <a:p>
            <a:pPr lvl="2"/>
            <a:r>
              <a:rPr lang="en-US" dirty="0"/>
              <a:t>Interface IEEE Single Sign On with non-IEEE augmentation</a:t>
            </a:r>
          </a:p>
          <a:p>
            <a:pPr lvl="2"/>
            <a:r>
              <a:rPr lang="en-US" dirty="0"/>
              <a:t>Interface IEEE Conference Database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Coordinate and respond to platform testing by CEDA volunteers with usability testing report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Manage transition with minimal downtime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Provide sufficient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71053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46238"/>
            <a:ext cx="8229600" cy="4525963"/>
          </a:xfrm>
        </p:spPr>
        <p:txBody>
          <a:bodyPr/>
          <a:lstStyle/>
          <a:p>
            <a:r>
              <a:rPr lang="en-US" dirty="0"/>
              <a:t>The responders ranged from $50K-$600K</a:t>
            </a:r>
          </a:p>
          <a:p>
            <a:r>
              <a:rPr lang="en-US" dirty="0"/>
              <a:t>Our own expectation driven by CASS experience in 2010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Where responders ranged from $4K to $88K with selected team somewhere in the middle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1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 potentials, interviews with the team</a:t>
            </a:r>
          </a:p>
          <a:p>
            <a:r>
              <a:rPr lang="en-US" dirty="0"/>
              <a:t>Two final proposals submitted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Electric Vine (Drupal on LAMP) 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D2 (</a:t>
            </a:r>
            <a:r>
              <a:rPr lang="en-US" dirty="0" err="1">
                <a:solidFill>
                  <a:srgbClr val="57688F"/>
                </a:solidFill>
              </a:rPr>
              <a:t>Joomla</a:t>
            </a:r>
            <a:r>
              <a:rPr lang="en-US" dirty="0">
                <a:solidFill>
                  <a:srgbClr val="57688F"/>
                </a:solidFill>
              </a:rPr>
              <a:t>! On LAMP)</a:t>
            </a:r>
          </a:p>
          <a:p>
            <a:r>
              <a:rPr lang="en-US" dirty="0"/>
              <a:t>Despite limitations, initial costs outlined in $45K-55K range</a:t>
            </a:r>
          </a:p>
          <a:p>
            <a:r>
              <a:rPr lang="en-US" dirty="0"/>
              <a:t>Detailed comparison sheet put together by Kristin Steen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1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458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Proposal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Drupal 7 on LAMP (Linux, MySQL, PHP)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Dynamic webpages with solicited inputs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Restricted areas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Custom code for 301 redirects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Testing on Firefox, Chrome, Safari, IE x MAC, PC</a:t>
            </a:r>
          </a:p>
          <a:p>
            <a:pPr lvl="2"/>
            <a:r>
              <a:rPr lang="en-US" dirty="0"/>
              <a:t>No mobile, </a:t>
            </a:r>
            <a:r>
              <a:rPr lang="en-US" dirty="0" err="1"/>
              <a:t>iPAD</a:t>
            </a:r>
            <a:r>
              <a:rPr lang="en-US" dirty="0"/>
              <a:t> support by elimination of Flash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Maintenance to be negotiated separately</a:t>
            </a:r>
          </a:p>
          <a:p>
            <a:pPr lvl="1"/>
            <a:r>
              <a:rPr lang="en-US" dirty="0">
                <a:solidFill>
                  <a:srgbClr val="57688F"/>
                </a:solidFill>
              </a:rPr>
              <a:t>Project start: 11/18 </a:t>
            </a:r>
            <a:r>
              <a:rPr lang="en-US" dirty="0">
                <a:solidFill>
                  <a:srgbClr val="57688F"/>
                </a:solidFill>
                <a:sym typeface="Wingdings" pitchFamily="2" charset="2"/>
              </a:rPr>
              <a:t> complete design 12/28  Beta 2/1  Phase I launch 2/26  Phase II launch 3/26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Examples: </a:t>
            </a:r>
            <a:r>
              <a:rPr lang="en-US" sz="2400" dirty="0">
                <a:sym typeface="Wingdings" pitchFamily="2" charset="2"/>
                <a:hlinkClick r:id="rId2"/>
              </a:rPr>
              <a:t>www.trycomputing.org</a:t>
            </a:r>
            <a:r>
              <a:rPr lang="en-US" sz="2400" dirty="0">
                <a:sym typeface="Wingdings" pitchFamily="2" charset="2"/>
              </a:rPr>
              <a:t> , </a:t>
            </a:r>
            <a:r>
              <a:rPr lang="en-US" sz="2400" dirty="0">
                <a:sym typeface="Wingdings" pitchFamily="2" charset="2"/>
                <a:hlinkClick r:id="rId3"/>
              </a:rPr>
              <a:t>www.gasparinutrition.com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>
                <a:sym typeface="Wingdings" pitchFamily="2" charset="2"/>
                <a:hlinkClick r:id="rId4"/>
              </a:rPr>
              <a:t>www.directworks.org</a:t>
            </a:r>
            <a:r>
              <a:rPr lang="en-US" sz="2400" dirty="0">
                <a:sym typeface="Wingdings" pitchFamily="2" charset="2"/>
              </a:rPr>
              <a:t>, </a:t>
            </a:r>
            <a:r>
              <a:rPr lang="en-US" sz="2400" dirty="0">
                <a:sym typeface="Wingdings" pitchFamily="2" charset="2"/>
                <a:hlinkClick r:id="rId5"/>
              </a:rPr>
              <a:t>www.rethinkautism.com</a:t>
            </a:r>
            <a:r>
              <a:rPr lang="en-US" sz="2400" dirty="0">
                <a:sym typeface="Wingdings" pitchFamily="2" charset="2"/>
              </a:rPr>
              <a:t>, opentravel.org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3204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1"/>
            <a:ext cx="9324150" cy="5109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Timeline</a:t>
            </a:r>
          </a:p>
        </p:txBody>
      </p:sp>
    </p:spTree>
    <p:extLst>
      <p:ext uri="{BB962C8B-B14F-4D97-AF65-F5344CB8AC3E}">
        <p14:creationId xmlns:p14="http://schemas.microsoft.com/office/powerpoint/2010/main" val="347504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Cost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669" y="1066801"/>
            <a:ext cx="80105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02374" y="5486401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3562"/>
                </a:solidFill>
                <a:latin typeface="Tahoma" pitchFamily="34" charset="0"/>
                <a:ea typeface="MS PGothic" pitchFamily="34" charset="-128"/>
              </a:rPr>
              <a:t>Payment in four quarters.</a:t>
            </a:r>
          </a:p>
        </p:txBody>
      </p:sp>
    </p:spTree>
    <p:extLst>
      <p:ext uri="{BB962C8B-B14F-4D97-AF65-F5344CB8AC3E}">
        <p14:creationId xmlns:p14="http://schemas.microsoft.com/office/powerpoint/2010/main" val="374981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572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1_Blue Pearl DeLuxe</vt:lpstr>
      <vt:lpstr>Rajesh K. Gupta</vt:lpstr>
      <vt:lpstr>Issues</vt:lpstr>
      <vt:lpstr>Website Redesign Project Goals</vt:lpstr>
      <vt:lpstr>Actions and Progress</vt:lpstr>
      <vt:lpstr>Setting the Expectations</vt:lpstr>
      <vt:lpstr>Responses</vt:lpstr>
      <vt:lpstr>Proposal #1</vt:lpstr>
      <vt:lpstr>#1 Timeline</vt:lpstr>
      <vt:lpstr>#1 Cost</vt:lpstr>
      <vt:lpstr>Proposal #2</vt:lpstr>
      <vt:lpstr>#2 Costs</vt:lpstr>
      <vt:lpstr>Where does that leave us?</vt:lpstr>
      <vt:lpstr>Going Forward -- Updated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41</cp:revision>
  <dcterms:created xsi:type="dcterms:W3CDTF">2022-06-09T15:14:19Z</dcterms:created>
  <dcterms:modified xsi:type="dcterms:W3CDTF">2022-06-09T18:22:00Z</dcterms:modified>
</cp:coreProperties>
</file>