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2"/>
  </p:notesMasterIdLst>
  <p:sldIdLst>
    <p:sldId id="292" r:id="rId4"/>
    <p:sldId id="291" r:id="rId5"/>
    <p:sldId id="312" r:id="rId6"/>
    <p:sldId id="313" r:id="rId7"/>
    <p:sldId id="314" r:id="rId8"/>
    <p:sldId id="315" r:id="rId9"/>
    <p:sldId id="316" r:id="rId10"/>
    <p:sldId id="40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pedia.org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0" y="3962401"/>
            <a:ext cx="3124200" cy="1362075"/>
          </a:xfrm>
        </p:spPr>
        <p:txBody>
          <a:bodyPr/>
          <a:lstStyle/>
          <a:p>
            <a:pPr marL="0" indent="0" algn="l"/>
            <a:r>
              <a:rPr lang="en-US" sz="2100" b="0" dirty="0">
                <a:sym typeface="Arial" pitchFamily="34" charset="0"/>
              </a:rPr>
              <a:t>Dwight Hill</a:t>
            </a:r>
            <a:br>
              <a:rPr lang="en-US" sz="1800" b="0" cap="none" dirty="0">
                <a:solidFill>
                  <a:srgbClr val="000000"/>
                </a:solidFill>
                <a:cs typeface="ヒラギノ角ゴ ProN W3"/>
                <a:sym typeface="Arial" pitchFamily="34" charset="0"/>
              </a:rPr>
            </a:br>
            <a:r>
              <a:rPr lang="en-US" sz="2100" b="0" dirty="0">
                <a:sym typeface="Arial" pitchFamily="34" charset="0"/>
              </a:rPr>
              <a:t>Chung-Yang (</a:t>
            </a:r>
            <a:r>
              <a:rPr lang="en-US" sz="2100" b="0" dirty="0" err="1">
                <a:sym typeface="Arial" pitchFamily="34" charset="0"/>
              </a:rPr>
              <a:t>Ric</a:t>
            </a:r>
            <a:r>
              <a:rPr lang="en-US" sz="2100" b="0" dirty="0">
                <a:sym typeface="Arial" pitchFamily="34" charset="0"/>
              </a:rPr>
              <a:t>) Huang</a:t>
            </a:r>
            <a:br>
              <a:rPr lang="en-US" sz="2100" b="0" dirty="0">
                <a:sym typeface="Arial" pitchFamily="34" charset="0"/>
              </a:rPr>
            </a:br>
            <a:r>
              <a:rPr lang="en-US" sz="2100" b="0" dirty="0" err="1">
                <a:sym typeface="Arial" pitchFamily="34" charset="0"/>
              </a:rPr>
              <a:t>Rasit</a:t>
            </a:r>
            <a:r>
              <a:rPr lang="en-US" sz="2100" b="0" dirty="0">
                <a:sym typeface="Arial" pitchFamily="34" charset="0"/>
              </a:rPr>
              <a:t> </a:t>
            </a:r>
            <a:r>
              <a:rPr lang="en-US" sz="2100" b="0" dirty="0" err="1">
                <a:sym typeface="Arial" pitchFamily="34" charset="0"/>
              </a:rPr>
              <a:t>Topaloglu</a:t>
            </a:r>
            <a:br>
              <a:rPr lang="en-US" sz="2100" b="0" dirty="0">
                <a:sym typeface="Arial" pitchFamily="34" charset="0"/>
              </a:rPr>
            </a:br>
            <a:r>
              <a:rPr lang="en-US" sz="2100" b="0" dirty="0">
                <a:sym typeface="Arial" pitchFamily="34" charset="0"/>
              </a:rPr>
              <a:t>L. Miguel </a:t>
            </a:r>
            <a:r>
              <a:rPr lang="en-US" sz="2100" b="0" dirty="0" err="1">
                <a:sym typeface="Arial" pitchFamily="34" charset="0"/>
              </a:rPr>
              <a:t>Silveira</a:t>
            </a:r>
            <a:br>
              <a:rPr lang="en-US" sz="1800" b="0" cap="none" dirty="0">
                <a:solidFill>
                  <a:srgbClr val="000000"/>
                </a:solidFill>
                <a:cs typeface="ヒラギノ角ゴ ProN W3"/>
                <a:sym typeface="Arial" pitchFamily="34" charset="0"/>
              </a:rPr>
            </a:br>
            <a:endParaRPr lang="en-US" sz="1800" b="0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1981201"/>
            <a:ext cx="7772400" cy="1500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Technical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6705600" y="3962402"/>
            <a:ext cx="31242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>
                <a:solidFill>
                  <a:srgbClr val="002D62"/>
                </a:solidFill>
                <a:latin typeface="+mj-lt"/>
                <a:ea typeface="MS PGothic" pitchFamily="34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  <a:ea typeface="MS PGothic" pitchFamily="34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  <a:ea typeface="MS PGothic" pitchFamily="34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  <a:ea typeface="MS PGothic" pitchFamily="34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  <a:ea typeface="MS PGothic" pitchFamily="34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2D62"/>
                </a:solidFill>
                <a:latin typeface="Tahoma" charset="0"/>
              </a:defRPr>
            </a:lvl9pPr>
          </a:lstStyle>
          <a:p>
            <a:pPr marL="0" indent="0" algn="l"/>
            <a:r>
              <a:rPr lang="en-US" sz="2100" b="0" dirty="0">
                <a:latin typeface="Tahoma"/>
                <a:sym typeface="Arial" pitchFamily="34" charset="0"/>
              </a:rPr>
              <a:t>Ricardo Reis</a:t>
            </a:r>
            <a:br>
              <a:rPr lang="en-US" sz="2100" b="0" dirty="0">
                <a:latin typeface="Tahoma"/>
                <a:sym typeface="Arial" pitchFamily="34" charset="0"/>
              </a:rPr>
            </a:br>
            <a:r>
              <a:rPr lang="en-US" sz="2100" b="0" dirty="0" err="1">
                <a:latin typeface="Tahoma"/>
                <a:sym typeface="Arial" pitchFamily="34" charset="0"/>
              </a:rPr>
              <a:t>Marinos</a:t>
            </a:r>
            <a:r>
              <a:rPr lang="en-US" sz="2100" b="0" dirty="0">
                <a:latin typeface="Tahoma"/>
                <a:sym typeface="Arial" pitchFamily="34" charset="0"/>
              </a:rPr>
              <a:t> </a:t>
            </a:r>
            <a:r>
              <a:rPr lang="en-US" sz="2100" b="0" dirty="0" err="1">
                <a:latin typeface="Tahoma"/>
                <a:sym typeface="Arial" pitchFamily="34" charset="0"/>
              </a:rPr>
              <a:t>Vouvakis</a:t>
            </a:r>
            <a:br>
              <a:rPr lang="en-US" sz="2100" b="0" dirty="0">
                <a:latin typeface="Tahoma"/>
                <a:sym typeface="Arial" pitchFamily="34" charset="0"/>
              </a:rPr>
            </a:br>
            <a:r>
              <a:rPr lang="en-US" sz="2100" b="0" dirty="0" err="1">
                <a:latin typeface="Tahoma"/>
                <a:sym typeface="Arial" pitchFamily="34" charset="0"/>
              </a:rPr>
              <a:t>Jinjun</a:t>
            </a:r>
            <a:r>
              <a:rPr lang="en-US" sz="2100" b="0" dirty="0">
                <a:latin typeface="Tahoma"/>
                <a:sym typeface="Arial" pitchFamily="34" charset="0"/>
              </a:rPr>
              <a:t> </a:t>
            </a:r>
            <a:r>
              <a:rPr lang="en-US" sz="2100" b="0" dirty="0" err="1">
                <a:latin typeface="Tahoma"/>
                <a:sym typeface="Arial" pitchFamily="34" charset="0"/>
              </a:rPr>
              <a:t>Xiong</a:t>
            </a:r>
            <a:br>
              <a:rPr lang="en-US" sz="2100" b="0" dirty="0">
                <a:latin typeface="Tahoma"/>
                <a:sym typeface="Arial" pitchFamily="34" charset="0"/>
              </a:rPr>
            </a:br>
            <a:r>
              <a:rPr lang="en-US" sz="2100" b="0" dirty="0">
                <a:latin typeface="Tahoma"/>
                <a:sym typeface="Arial" pitchFamily="34" charset="0"/>
              </a:rPr>
              <a:t>Zhuo Li </a:t>
            </a:r>
            <a:br>
              <a:rPr lang="en-US" sz="2100" b="0" dirty="0">
                <a:latin typeface="Tahoma"/>
                <a:sym typeface="Arial" pitchFamily="34" charset="0"/>
              </a:rPr>
            </a:br>
            <a:r>
              <a:rPr lang="en-US" sz="2100" b="0" dirty="0">
                <a:latin typeface="Tahoma"/>
                <a:sym typeface="Arial" pitchFamily="34" charset="0"/>
              </a:rPr>
              <a:t>Joel Phillips (Chair) </a:t>
            </a:r>
            <a:br>
              <a:rPr lang="en-US" sz="2100" b="0" dirty="0">
                <a:latin typeface="Tahoma"/>
                <a:sym typeface="Arial" pitchFamily="34" charset="0"/>
              </a:rPr>
            </a:br>
            <a:endParaRPr lang="en-US" sz="2100" b="0" dirty="0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5972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Activities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65138" eaLnBrk="1" hangingPunct="1"/>
            <a:r>
              <a:rPr lang="en-US" dirty="0"/>
              <a:t>CEDA sponsored “Distinguished Lectures” </a:t>
            </a:r>
          </a:p>
          <a:p>
            <a:pPr lvl="1" eaLnBrk="1" hangingPunct="1"/>
            <a:r>
              <a:rPr lang="en-US" dirty="0">
                <a:solidFill>
                  <a:srgbClr val="57688F"/>
                </a:solidFill>
              </a:rPr>
              <a:t>DAC 2012: Mark Horowitz on “Digital Analog Design”  </a:t>
            </a:r>
          </a:p>
          <a:p>
            <a:pPr lvl="1" eaLnBrk="1" hangingPunct="1"/>
            <a:r>
              <a:rPr lang="en-US" dirty="0">
                <a:solidFill>
                  <a:srgbClr val="57688F"/>
                </a:solidFill>
              </a:rPr>
              <a:t>ICCAD: Alberto </a:t>
            </a:r>
            <a:r>
              <a:rPr lang="en-US" dirty="0" err="1">
                <a:solidFill>
                  <a:srgbClr val="57688F"/>
                </a:solidFill>
              </a:rPr>
              <a:t>Sangiovanni-Vincetelli</a:t>
            </a:r>
            <a:r>
              <a:rPr lang="en-US" dirty="0">
                <a:solidFill>
                  <a:srgbClr val="57688F"/>
                </a:solidFill>
              </a:rPr>
              <a:t> special lecture for ICCAD 30</a:t>
            </a:r>
            <a:r>
              <a:rPr lang="en-US" baseline="30000" dirty="0">
                <a:solidFill>
                  <a:srgbClr val="57688F"/>
                </a:solidFill>
              </a:rPr>
              <a:t>th</a:t>
            </a:r>
            <a:r>
              <a:rPr lang="en-US" dirty="0">
                <a:solidFill>
                  <a:srgbClr val="57688F"/>
                </a:solidFill>
              </a:rPr>
              <a:t> anniversary </a:t>
            </a:r>
          </a:p>
          <a:p>
            <a:pPr lvl="1" eaLnBrk="1" hangingPunct="1"/>
            <a:r>
              <a:rPr lang="en-US">
                <a:solidFill>
                  <a:srgbClr val="57688F"/>
                </a:solidFill>
              </a:rPr>
              <a:t>DATE 2013:  </a:t>
            </a:r>
            <a:r>
              <a:rPr lang="en-US" dirty="0">
                <a:solidFill>
                  <a:srgbClr val="57688F"/>
                </a:solidFill>
              </a:rPr>
              <a:t>Would like to do </a:t>
            </a:r>
            <a:r>
              <a:rPr lang="en-US" dirty="0" err="1">
                <a:solidFill>
                  <a:srgbClr val="57688F"/>
                </a:solidFill>
              </a:rPr>
              <a:t>lecture+lunch</a:t>
            </a:r>
            <a:r>
              <a:rPr lang="en-US" dirty="0">
                <a:solidFill>
                  <a:srgbClr val="57688F"/>
                </a:solidFill>
              </a:rPr>
              <a:t> format, doesn’t work with program </a:t>
            </a:r>
            <a:endParaRPr lang="en-US" sz="1600" dirty="0"/>
          </a:p>
          <a:p>
            <a:pPr marL="465138" lvl="1" indent="-465138" eaLnBrk="1" hangingPunct="1">
              <a:buSzPct val="110000"/>
            </a:pPr>
            <a:endParaRPr lang="en-US" sz="2400" dirty="0">
              <a:solidFill>
                <a:srgbClr val="002D62"/>
              </a:solidFill>
              <a:cs typeface="ＭＳ Ｐゴシック" charset="-128"/>
            </a:endParaRPr>
          </a:p>
          <a:p>
            <a:pPr marL="465138" indent="-465138" eaLnBrk="1" hangingPunct="1"/>
            <a:r>
              <a:rPr lang="en-US" dirty="0"/>
              <a:t>DAC Young Faculty Workshop </a:t>
            </a:r>
          </a:p>
          <a:p>
            <a:pPr lvl="1" eaLnBrk="1" hangingPunct="1"/>
            <a:r>
              <a:rPr lang="en-US" dirty="0">
                <a:solidFill>
                  <a:srgbClr val="57688F"/>
                </a:solidFill>
              </a:rPr>
              <a:t>Co-sponsored again with ACM/</a:t>
            </a:r>
            <a:r>
              <a:rPr lang="en-US" dirty="0" err="1">
                <a:solidFill>
                  <a:srgbClr val="57688F"/>
                </a:solidFill>
              </a:rPr>
              <a:t>SigDA</a:t>
            </a:r>
            <a:r>
              <a:rPr lang="en-US" dirty="0">
                <a:solidFill>
                  <a:srgbClr val="57688F"/>
                </a:solidFill>
              </a:rPr>
              <a:t>, NSF, … </a:t>
            </a:r>
          </a:p>
          <a:p>
            <a:pPr lvl="1" eaLnBrk="1" hangingPunct="1"/>
            <a:r>
              <a:rPr lang="en-US" dirty="0">
                <a:solidFill>
                  <a:srgbClr val="57688F"/>
                </a:solidFill>
              </a:rPr>
              <a:t>Strong registration (48+ travel awards, up to 40 additional expressed interest)  </a:t>
            </a:r>
          </a:p>
          <a:p>
            <a:pPr marL="0" indent="0" eaLnBrk="1" hangingPunct="1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42220-7FDF-4CE8-8A03-14384AFC497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9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Conference Related Activities  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382000" cy="4648200"/>
          </a:xfrm>
        </p:spPr>
        <p:txBody>
          <a:bodyPr/>
          <a:lstStyle/>
          <a:p>
            <a:pPr marL="398463" indent="-398463" eaLnBrk="1" hangingPunct="1"/>
            <a:r>
              <a:rPr lang="en-US" dirty="0"/>
              <a:t>Contests   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DAC 2012: small financial support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ICCAD 2012: technical co-sponsorship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Discussions with ACM on further coordination, reporting, results archive</a:t>
            </a:r>
          </a:p>
          <a:p>
            <a:pPr lvl="1" eaLnBrk="1" hangingPunct="1"/>
            <a:endParaRPr lang="en-US" sz="2000" dirty="0"/>
          </a:p>
          <a:p>
            <a:pPr marL="515938" indent="-515938" eaLnBrk="1" hangingPunct="1"/>
            <a:r>
              <a:rPr lang="en-US" dirty="0"/>
              <a:t>“Conference cross-fertilization” initiative 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Idea: organize series of special sessions between MTT/APS and EDA conferences 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ICCAD special session: “The Next Wave: Top Challenges in Electromagnetic-Based Design Automation” organized by </a:t>
            </a:r>
            <a:r>
              <a:rPr lang="en-US" sz="2000" dirty="0" err="1">
                <a:solidFill>
                  <a:srgbClr val="57688F"/>
                </a:solidFill>
              </a:rPr>
              <a:t>Marinos</a:t>
            </a:r>
            <a:endParaRPr lang="en-US" sz="2000" dirty="0">
              <a:solidFill>
                <a:srgbClr val="57688F"/>
              </a:solidFill>
            </a:endParaRP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Look at attendance, decide if valuable</a:t>
            </a:r>
          </a:p>
        </p:txBody>
      </p:sp>
    </p:spTree>
    <p:extLst>
      <p:ext uri="{BB962C8B-B14F-4D97-AF65-F5344CB8AC3E}">
        <p14:creationId xmlns:p14="http://schemas.microsoft.com/office/powerpoint/2010/main" val="56343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Works in Progress  </a:t>
            </a:r>
          </a:p>
        </p:txBody>
      </p:sp>
      <p:sp>
        <p:nvSpPr>
          <p:cNvPr id="2457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5938" indent="-515938" eaLnBrk="1" hangingPunct="1"/>
            <a:r>
              <a:rPr lang="en-US" dirty="0"/>
              <a:t>CAD “Grand Challenges” Website </a:t>
            </a:r>
            <a:endParaRPr lang="en-US" sz="2100" dirty="0"/>
          </a:p>
          <a:p>
            <a:pPr marL="865188" lvl="1" indent="-407988" eaLnBrk="1" hangingPunct="1">
              <a:spcBef>
                <a:spcPts val="600"/>
              </a:spcBef>
            </a:pPr>
            <a:r>
              <a:rPr lang="en-US" dirty="0" err="1">
                <a:solidFill>
                  <a:srgbClr val="57688F"/>
                </a:solidFill>
              </a:rPr>
              <a:t>Jinjun</a:t>
            </a:r>
            <a:r>
              <a:rPr lang="en-US" dirty="0">
                <a:solidFill>
                  <a:srgbClr val="57688F"/>
                </a:solidFill>
              </a:rPr>
              <a:t> leading set-up with help of Prof. </a:t>
            </a:r>
            <a:r>
              <a:rPr lang="en-US" dirty="0" err="1">
                <a:solidFill>
                  <a:srgbClr val="57688F"/>
                </a:solidFill>
              </a:rPr>
              <a:t>Yiyu</a:t>
            </a:r>
            <a:r>
              <a:rPr lang="en-US" dirty="0">
                <a:solidFill>
                  <a:srgbClr val="57688F"/>
                </a:solidFill>
              </a:rPr>
              <a:t> Shi, Missouri University of Science &amp; Technology</a:t>
            </a:r>
          </a:p>
          <a:p>
            <a:pPr marL="865188" lvl="1" indent="-407988" eaLnBrk="1" hangingPunct="1">
              <a:spcBef>
                <a:spcPts val="600"/>
              </a:spcBef>
            </a:pPr>
            <a:r>
              <a:rPr lang="en-US" dirty="0">
                <a:solidFill>
                  <a:srgbClr val="57688F"/>
                </a:solidFill>
              </a:rPr>
              <a:t>1st attempt done in spring of 2012 </a:t>
            </a:r>
          </a:p>
          <a:p>
            <a:pPr lvl="2" eaLnBrk="1" hangingPunct="1"/>
            <a:r>
              <a:rPr lang="en-US" dirty="0"/>
              <a:t>Registered domain name: </a:t>
            </a:r>
            <a:r>
              <a:rPr lang="en-US" dirty="0">
                <a:hlinkClick r:id="rId2"/>
              </a:rPr>
              <a:t>http://www.edapedia.org</a:t>
            </a:r>
            <a:endParaRPr lang="en-US" dirty="0"/>
          </a:p>
          <a:p>
            <a:pPr lvl="2" eaLnBrk="1" hangingPunct="1"/>
            <a:r>
              <a:rPr lang="en-US" dirty="0"/>
              <a:t>Created some sample content for illustration purpose</a:t>
            </a:r>
          </a:p>
          <a:p>
            <a:pPr lvl="2" eaLnBrk="1" hangingPunct="1"/>
            <a:r>
              <a:rPr lang="en-US" dirty="0"/>
              <a:t>Some feedback from the TA committee</a:t>
            </a:r>
          </a:p>
          <a:p>
            <a:pPr marL="865188" lvl="1" indent="-407988" eaLnBrk="1" hangingPunct="1">
              <a:spcBef>
                <a:spcPts val="600"/>
              </a:spcBef>
            </a:pPr>
            <a:r>
              <a:rPr lang="en-US" dirty="0">
                <a:solidFill>
                  <a:srgbClr val="57688F"/>
                </a:solidFill>
              </a:rPr>
              <a:t>Not very much content, hard to get, low </a:t>
            </a:r>
            <a:r>
              <a:rPr lang="en-US" dirty="0" err="1">
                <a:solidFill>
                  <a:srgbClr val="57688F"/>
                </a:solidFill>
              </a:rPr>
              <a:t>incentivation</a:t>
            </a:r>
            <a:r>
              <a:rPr lang="en-US" dirty="0">
                <a:solidFill>
                  <a:srgbClr val="57688F"/>
                </a:solidFill>
              </a:rPr>
              <a:t>. Encouraging direct solicitation of domain experts</a:t>
            </a:r>
          </a:p>
          <a:p>
            <a:pPr lvl="1" eaLnBrk="1" hangingPunct="1"/>
            <a:endParaRPr lang="en-US" sz="2000" dirty="0"/>
          </a:p>
          <a:p>
            <a:pPr marL="0" indent="0" eaLnBrk="1" hangingPunct="1"/>
            <a:endParaRPr lang="en-US" dirty="0"/>
          </a:p>
          <a:p>
            <a:pPr marL="0" indent="0" eaLnBrk="1" hangingPunct="1"/>
            <a:endParaRPr lang="en-US" dirty="0"/>
          </a:p>
          <a:p>
            <a:pPr marL="0" indent="0" eaLnBrk="1" hangingPunct="1"/>
            <a:endParaRPr lang="en-US" sz="2000" dirty="0"/>
          </a:p>
          <a:p>
            <a:pPr marL="0" indent="0" eaLnBrk="1" hangingPunct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372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Activities   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65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077913"/>
            <a:ext cx="7086600" cy="47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6535" name="Rectangle 3"/>
          <p:cNvSpPr>
            <a:spLocks noChangeArrowheads="1"/>
          </p:cNvSpPr>
          <p:nvPr/>
        </p:nvSpPr>
        <p:spPr bwMode="auto">
          <a:xfrm>
            <a:off x="7888288" y="2155825"/>
            <a:ext cx="2608262" cy="417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>
              <a:solidFill>
                <a:srgbClr val="0000FF"/>
              </a:solidFill>
              <a:latin typeface="Tahoma" pitchFamily="34" charset="0"/>
              <a:ea typeface="MS PGothic" pitchFamily="34" charset="-128"/>
              <a:cs typeface="ヒラギノ角ゴ ProN W3"/>
              <a:sym typeface="Arial" pitchFamily="34" charset="0"/>
            </a:endParaRPr>
          </a:p>
          <a:p>
            <a:pPr marL="419100" lvl="1" indent="-2286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FF"/>
              </a:buClr>
              <a:buFontTx/>
              <a:buChar char="•"/>
            </a:pP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Benelux chapter,</a:t>
            </a:r>
            <a:b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</a:b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Ed Deprettere</a:t>
            </a:r>
          </a:p>
          <a:p>
            <a:pPr marL="419100" lvl="1" indent="-2286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FF"/>
              </a:buClr>
              <a:buFontTx/>
              <a:buChar char="•"/>
            </a:pP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Brazil chapter, </a:t>
            </a:r>
            <a:b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</a:b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Ricardo Reis, </a:t>
            </a:r>
          </a:p>
          <a:p>
            <a:pPr marL="419100" lvl="1" indent="-2286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FF"/>
              </a:buClr>
              <a:buFontTx/>
              <a:buChar char="•"/>
            </a:pP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Central Texas,(new)</a:t>
            </a:r>
            <a:b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</a:b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 Zhuo Li  </a:t>
            </a:r>
          </a:p>
          <a:p>
            <a:pPr marL="419100" lvl="1" indent="-2286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FF"/>
              </a:buClr>
              <a:buFontTx/>
              <a:buChar char="•"/>
            </a:pP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China chapter, (new)</a:t>
            </a:r>
            <a:b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</a:b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Lingli Wang  </a:t>
            </a:r>
          </a:p>
          <a:p>
            <a:pPr marL="419100" lvl="1" indent="-2286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FF"/>
              </a:buClr>
              <a:buFontTx/>
              <a:buChar char="•"/>
            </a:pP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Taiwan chapter, </a:t>
            </a:r>
            <a:b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</a:b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Chung-Yang (Ric) Huang   </a:t>
            </a:r>
          </a:p>
          <a:p>
            <a:pPr marL="419100" lvl="1" indent="-228600" fontAlgn="base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>
                <a:srgbClr val="0000FF"/>
              </a:buClr>
              <a:buFontTx/>
              <a:buChar char="•"/>
            </a:pP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Tunisia chapter, </a:t>
            </a:r>
            <a:b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</a:br>
            <a:r>
              <a:rPr lang="en-US" sz="1600">
                <a:solidFill>
                  <a:srgbClr val="003562"/>
                </a:solidFill>
                <a:latin typeface="Tahoma" pitchFamily="34" charset="0"/>
                <a:ea typeface="MS PGothic" pitchFamily="34" charset="-128"/>
                <a:cs typeface="ヒラギノ角ゴ ProN W3"/>
                <a:sym typeface="Arial" pitchFamily="34" charset="0"/>
              </a:rPr>
              <a:t>Mourad Fakhfakh (student chapter added this year) </a:t>
            </a:r>
          </a:p>
        </p:txBody>
      </p:sp>
    </p:spTree>
    <p:extLst>
      <p:ext uri="{BB962C8B-B14F-4D97-AF65-F5344CB8AC3E}">
        <p14:creationId xmlns:p14="http://schemas.microsoft.com/office/powerpoint/2010/main" val="179830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Model Chapter: Central Texas (Zhuo Li)   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>
              <a:lnSpc>
                <a:spcPct val="80000"/>
              </a:lnSpc>
            </a:pPr>
            <a:r>
              <a:rPr lang="en-US" dirty="0"/>
              <a:t>Technical Meetings</a:t>
            </a:r>
            <a:r>
              <a:rPr lang="en-US" sz="2000" dirty="0"/>
              <a:t>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00" dirty="0"/>
              <a:t>Oct 24, IEEE CTS CTCN / CAS / SSC / CEDA / WIE / LM Joint Meeting, Gary Daniels, GIT Satellite Communications, “Legendary Engineering Success Stories”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00" dirty="0"/>
              <a:t>Oct 9, 2012, Prof. </a:t>
            </a:r>
            <a:r>
              <a:rPr lang="en-US" sz="1300" dirty="0" err="1"/>
              <a:t>Susmita</a:t>
            </a:r>
            <a:r>
              <a:rPr lang="en-US" sz="1300" dirty="0"/>
              <a:t> Sur-</a:t>
            </a:r>
            <a:r>
              <a:rPr lang="en-US" sz="1300" dirty="0" err="1"/>
              <a:t>Kolay</a:t>
            </a:r>
            <a:r>
              <a:rPr lang="en-US" sz="1300" dirty="0"/>
              <a:t>, Indian Statistical Institute, Kolkata, India, “Challenges in Synthesizing Quantum Computers”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00" dirty="0"/>
              <a:t>Oct 3, 2012, IEEE CTS CAS/SSC/CEDA Joint Meeting with UT ECE Department, </a:t>
            </a:r>
            <a:r>
              <a:rPr lang="en-US" sz="1300" dirty="0" err="1"/>
              <a:t>Ruchir</a:t>
            </a:r>
            <a:r>
              <a:rPr lang="en-US" sz="1300" dirty="0"/>
              <a:t> </a:t>
            </a:r>
            <a:r>
              <a:rPr lang="en-US" sz="1300" dirty="0" err="1"/>
              <a:t>Puri</a:t>
            </a:r>
            <a:r>
              <a:rPr lang="en-US" sz="1300" dirty="0"/>
              <a:t>, IBM, “Opportunities and Challenges for High Performance Microprocessor Designs and Design Automation”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00" dirty="0"/>
              <a:t>Sep 24, 2012, Charles </a:t>
            </a:r>
            <a:r>
              <a:rPr lang="en-US" sz="1300" dirty="0" err="1"/>
              <a:t>Lefurgy</a:t>
            </a:r>
            <a:r>
              <a:rPr lang="en-US" sz="1300" dirty="0"/>
              <a:t>, IBM, “Active Management of Timing </a:t>
            </a:r>
            <a:r>
              <a:rPr lang="en-US" sz="1300" dirty="0" err="1"/>
              <a:t>Guardband</a:t>
            </a:r>
            <a:r>
              <a:rPr lang="en-US" sz="1300" dirty="0"/>
              <a:t> to Save Energy in POWER7”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00" dirty="0"/>
              <a:t>Aug 30, 2012, Prof. Boris </a:t>
            </a:r>
            <a:r>
              <a:rPr lang="en-US" sz="1300" dirty="0" err="1"/>
              <a:t>Murmann</a:t>
            </a:r>
            <a:r>
              <a:rPr lang="en-US" sz="1300" dirty="0"/>
              <a:t>, Stanford University, IEEE SSCS Distinguished Lecture: “Energy Limits in Current A/D Converter Architectures”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300" dirty="0"/>
              <a:t>Aug 20, 2012, Joshua Friedrich, IBM, “POWER Processor Design and Methodology Direction,”, Bill Read, </a:t>
            </a:r>
            <a:r>
              <a:rPr lang="en-US" sz="1300" dirty="0" err="1"/>
              <a:t>Freescale</a:t>
            </a:r>
            <a:r>
              <a:rPr lang="en-US" sz="1300" dirty="0"/>
              <a:t>, “Overview of </a:t>
            </a:r>
            <a:r>
              <a:rPr lang="en-US" sz="1300" dirty="0" err="1"/>
              <a:t>Accellera</a:t>
            </a:r>
            <a:r>
              <a:rPr lang="en-US" sz="1300" dirty="0"/>
              <a:t> Systems Initiative and IEEE Design Technology Committee” </a:t>
            </a:r>
          </a:p>
          <a:p>
            <a:pPr marL="338138" indent="-338138" eaLnBrk="1" hangingPunct="1">
              <a:lnSpc>
                <a:spcPct val="80000"/>
              </a:lnSpc>
            </a:pPr>
            <a:r>
              <a:rPr lang="en-US" dirty="0"/>
              <a:t>DAC-related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2012 “review” (Sani, Zhuo) </a:t>
            </a:r>
            <a:r>
              <a:rPr lang="en-US" sz="1800"/>
              <a:t>and 2013 </a:t>
            </a:r>
            <a:r>
              <a:rPr lang="en-US" sz="1800" dirty="0"/>
              <a:t>publicity  </a:t>
            </a:r>
            <a:endParaRPr lang="en-US" dirty="0"/>
          </a:p>
          <a:p>
            <a:pPr marL="338138" indent="-338138" eaLnBrk="1" hangingPunct="1">
              <a:lnSpc>
                <a:spcPct val="80000"/>
              </a:lnSpc>
            </a:pPr>
            <a:r>
              <a:rPr lang="en-US" dirty="0"/>
              <a:t>Joint Distinguished Lecture Sponsorship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: Prof. Boris </a:t>
            </a:r>
            <a:r>
              <a:rPr lang="en-US" sz="1800" dirty="0" err="1"/>
              <a:t>Murmann</a:t>
            </a:r>
            <a:r>
              <a:rPr lang="en-US" sz="1800" dirty="0"/>
              <a:t>, Stanford University, IEEE SSCS Distinguished Lecture: “Energy Limits in Current A/D Converter</a:t>
            </a:r>
          </a:p>
        </p:txBody>
      </p:sp>
    </p:spTree>
    <p:extLst>
      <p:ext uri="{BB962C8B-B14F-4D97-AF65-F5344CB8AC3E}">
        <p14:creationId xmlns:p14="http://schemas.microsoft.com/office/powerpoint/2010/main" val="79297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TAC </a:t>
            </a:r>
            <a:r>
              <a:rPr lang="en-US"/>
              <a:t>in 2013    </a:t>
            </a:r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6400" indent="-406400" eaLnBrk="1" hangingPunct="1"/>
            <a:r>
              <a:rPr lang="en-US" dirty="0"/>
              <a:t>Distinguished Lectures program 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Evaluate effectiveness of web videos (cost $6k/</a:t>
            </a:r>
            <a:r>
              <a:rPr lang="en-US" sz="2000" dirty="0" err="1">
                <a:solidFill>
                  <a:srgbClr val="57688F"/>
                </a:solidFill>
              </a:rPr>
              <a:t>yr</a:t>
            </a:r>
            <a:r>
              <a:rPr lang="en-US" sz="2000" dirty="0">
                <a:solidFill>
                  <a:srgbClr val="57688F"/>
                </a:solidFill>
              </a:rPr>
              <a:t>).  Track closely post-ICCAD. 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 Should we expand to traveling lecturers? </a:t>
            </a:r>
          </a:p>
          <a:p>
            <a:pPr marL="0" indent="0" eaLnBrk="1" hangingPunct="1"/>
            <a:endParaRPr lang="en-US" sz="2000" dirty="0"/>
          </a:p>
          <a:p>
            <a:pPr marL="406400" indent="-406400" eaLnBrk="1" hangingPunct="1"/>
            <a:r>
              <a:rPr lang="en-US" dirty="0"/>
              <a:t>Chapter interactions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Publicize Central Texas activities, ramp for DAC 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Facilitate Distinguished Lectures from Societies</a:t>
            </a:r>
            <a:r>
              <a:rPr lang="en-US" dirty="0">
                <a:solidFill>
                  <a:srgbClr val="57688F"/>
                </a:solidFill>
              </a:rPr>
              <a:t> </a:t>
            </a:r>
          </a:p>
          <a:p>
            <a:pPr lvl="1" eaLnBrk="1" hangingPunct="1"/>
            <a:r>
              <a:rPr lang="en-US" sz="2000" dirty="0">
                <a:solidFill>
                  <a:srgbClr val="57688F"/>
                </a:solidFill>
              </a:rPr>
              <a:t>Subsidize/encourage local activities</a:t>
            </a:r>
            <a:r>
              <a:rPr lang="en-US" dirty="0">
                <a:solidFill>
                  <a:srgbClr val="57688F"/>
                </a:solidFill>
              </a:rPr>
              <a:t> 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0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Agenda, continued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33600" y="1066800"/>
          <a:ext cx="76962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9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David </a:t>
                      </a:r>
                      <a:r>
                        <a:rPr lang="en-US" sz="1900" dirty="0" err="1"/>
                        <a:t>Yeh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Publications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/>
                        <a:t>Sachin</a:t>
                      </a:r>
                      <a:r>
                        <a:rPr lang="en-US" sz="1900" baseline="0" dirty="0"/>
                        <a:t> </a:t>
                      </a:r>
                      <a:r>
                        <a:rPr lang="en-US" sz="1900" baseline="0" dirty="0" err="1"/>
                        <a:t>Sapatnekar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Bill Joyner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3:40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Publicity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Rajesh</a:t>
                      </a:r>
                      <a:r>
                        <a:rPr lang="en-US" sz="1900" baseline="0" dirty="0"/>
                        <a:t> Gupta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Bill 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4:15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Technical Committees</a:t>
                      </a:r>
                    </a:p>
                    <a:p>
                      <a:r>
                        <a:rPr lang="en-US" sz="1900" dirty="0"/>
                        <a:t>  CANDE</a:t>
                      </a:r>
                    </a:p>
                    <a:p>
                      <a:r>
                        <a:rPr lang="en-US" sz="1900" dirty="0"/>
                        <a:t>  CS</a:t>
                      </a:r>
                    </a:p>
                    <a:p>
                      <a:r>
                        <a:rPr lang="en-US" sz="1900" dirty="0"/>
                        <a:t>  DATC</a:t>
                      </a:r>
                    </a:p>
                    <a:p>
                      <a:r>
                        <a:rPr lang="en-US" sz="1900" dirty="0"/>
                        <a:t>  MTT</a:t>
                      </a:r>
                    </a:p>
                    <a:p>
                      <a:r>
                        <a:rPr lang="en-US" sz="1900" dirty="0"/>
                        <a:t>  SSCS</a:t>
                      </a:r>
                    </a:p>
                    <a:p>
                      <a:r>
                        <a:rPr lang="en-US" sz="1900" dirty="0"/>
                        <a:t>  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  <a:p>
                      <a:r>
                        <a:rPr lang="en-US" sz="1900" dirty="0"/>
                        <a:t>  </a:t>
                      </a:r>
                      <a:r>
                        <a:rPr lang="en-US" sz="1900" dirty="0" err="1"/>
                        <a:t>Farinaz</a:t>
                      </a:r>
                      <a:r>
                        <a:rPr lang="en-US" sz="1900" baseline="0" dirty="0"/>
                        <a:t> </a:t>
                      </a:r>
                      <a:r>
                        <a:rPr lang="en-US" sz="1900" baseline="0" dirty="0" err="1"/>
                        <a:t>Koushanfar</a:t>
                      </a:r>
                      <a:endParaRPr lang="en-US" sz="1900" baseline="0" dirty="0"/>
                    </a:p>
                    <a:p>
                      <a:r>
                        <a:rPr lang="en-US" sz="1900" baseline="0" dirty="0"/>
                        <a:t>  TBD</a:t>
                      </a:r>
                    </a:p>
                    <a:p>
                      <a:r>
                        <a:rPr lang="en-US" sz="1900" baseline="0" dirty="0"/>
                        <a:t>  Donatella Sciuto</a:t>
                      </a:r>
                    </a:p>
                    <a:p>
                      <a:r>
                        <a:rPr lang="en-US" sz="1900" baseline="0" dirty="0"/>
                        <a:t>  Michal </a:t>
                      </a:r>
                      <a:r>
                        <a:rPr lang="en-US" sz="1900" baseline="0" dirty="0" err="1"/>
                        <a:t>Odyniec</a:t>
                      </a:r>
                      <a:endParaRPr lang="en-US" sz="1900" baseline="0" dirty="0"/>
                    </a:p>
                    <a:p>
                      <a:r>
                        <a:rPr lang="en-US" sz="1900" baseline="0" dirty="0"/>
                        <a:t>  Bryan </a:t>
                      </a:r>
                      <a:r>
                        <a:rPr lang="en-US" sz="1900" baseline="0" dirty="0" err="1"/>
                        <a:t>Ackland</a:t>
                      </a:r>
                      <a:endParaRPr lang="en-US" sz="1900" baseline="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effectLst/>
                        </a:rPr>
                        <a:t>  </a:t>
                      </a:r>
                      <a:r>
                        <a:rPr lang="en-US" sz="1900" dirty="0" err="1">
                          <a:effectLst/>
                        </a:rPr>
                        <a:t>Marinos</a:t>
                      </a:r>
                      <a:r>
                        <a:rPr lang="en-US" sz="1900" dirty="0">
                          <a:effectLst/>
                        </a:rPr>
                        <a:t> </a:t>
                      </a:r>
                      <a:r>
                        <a:rPr lang="en-US" sz="1900" dirty="0" err="1">
                          <a:effectLst/>
                        </a:rPr>
                        <a:t>Vouvakis</a:t>
                      </a:r>
                      <a:endParaRPr lang="en-US" sz="19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Open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Donatella</a:t>
                      </a:r>
                      <a:r>
                        <a:rPr lang="en-US" sz="1900" baseline="0" dirty="0"/>
                        <a:t> Sciuto</a:t>
                      </a:r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dirty="0"/>
                        <a:t>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Adjourn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02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677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1_Blue Pearl DeLuxe</vt:lpstr>
      <vt:lpstr>Dwight Hill Chung-Yang (Ric) Huang Rasit Topaloglu L. Miguel Silveira </vt:lpstr>
      <vt:lpstr>Ongoing Activities</vt:lpstr>
      <vt:lpstr>Conference Related Activities  </vt:lpstr>
      <vt:lpstr>Works in Progress  </vt:lpstr>
      <vt:lpstr>Chapter Activities     </vt:lpstr>
      <vt:lpstr>Model Chapter: Central Texas (Zhuo Li)   </vt:lpstr>
      <vt:lpstr>TAC in 2013    </vt:lpstr>
      <vt:lpstr>Agenda,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37</cp:revision>
  <dcterms:created xsi:type="dcterms:W3CDTF">2022-06-09T15:14:19Z</dcterms:created>
  <dcterms:modified xsi:type="dcterms:W3CDTF">2022-06-09T18:19:15Z</dcterms:modified>
</cp:coreProperties>
</file>