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</p:sldMasterIdLst>
  <p:notesMasterIdLst>
    <p:notesMasterId r:id="rId10"/>
  </p:notesMasterIdLst>
  <p:sldIdLst>
    <p:sldId id="308" r:id="rId4"/>
    <p:sldId id="310" r:id="rId5"/>
    <p:sldId id="339" r:id="rId6"/>
    <p:sldId id="340" r:id="rId7"/>
    <p:sldId id="341" r:id="rId8"/>
    <p:sldId id="33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/>
              <a:t> 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idx="1"/>
          </p:nvPr>
        </p:nvSpPr>
        <p:spPr>
          <a:xfrm>
            <a:off x="2246313" y="2906714"/>
            <a:ext cx="7772400" cy="1131887"/>
          </a:xfrm>
        </p:spPr>
        <p:txBody>
          <a:bodyPr/>
          <a:lstStyle/>
          <a:p>
            <a:r>
              <a:rPr lang="en-US" dirty="0"/>
              <a:t>Technical Committees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D80FE5-F6A4-4408-9D64-7361C7D3C16A}" type="slidenum">
              <a:rPr lang="en-US">
                <a:latin typeface="Tahoma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3562"/>
                </a:solidFill>
              </a:rPr>
              <a:t>www.ieee-ceda.org</a:t>
            </a:r>
            <a:endParaRPr lang="en-US" dirty="0">
              <a:solidFill>
                <a:srgbClr val="003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482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Technical Committee Reports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r>
              <a:rPr lang="en-US" dirty="0"/>
              <a:t>CANDE - </a:t>
            </a:r>
            <a:r>
              <a:rPr lang="en-US" dirty="0" err="1"/>
              <a:t>Farinaz</a:t>
            </a:r>
            <a:r>
              <a:rPr lang="en-US" dirty="0"/>
              <a:t> </a:t>
            </a:r>
            <a:r>
              <a:rPr lang="en-US" dirty="0" err="1"/>
              <a:t>Koushanfar</a:t>
            </a:r>
            <a:endParaRPr lang="en-US" dirty="0"/>
          </a:p>
          <a:p>
            <a:pPr eaLnBrk="1" fontAlgn="t" hangingPunct="1"/>
            <a:r>
              <a:rPr lang="en-US" dirty="0"/>
              <a:t>CS </a:t>
            </a:r>
          </a:p>
          <a:p>
            <a:pPr eaLnBrk="1" fontAlgn="t" hangingPunct="1"/>
            <a:r>
              <a:rPr lang="en-US" dirty="0"/>
              <a:t>DATC - Donatella Sciuto for Chuck Alpert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F42220-7FDF-4CE8-8A03-14384AFC497A}" type="slidenum">
              <a:rPr lang="en-US">
                <a:latin typeface="Tahoma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3562"/>
                </a:solidFill>
              </a:rPr>
              <a:t>www.ieee-ceda.org</a:t>
            </a:r>
            <a:endParaRPr lang="en-US" dirty="0">
              <a:solidFill>
                <a:srgbClr val="003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67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/>
              <a:t>David Root		</a:t>
            </a:r>
            <a:r>
              <a:rPr lang="en-US" sz="2800" b="0" dirty="0" err="1"/>
              <a:t>Michał</a:t>
            </a:r>
            <a:r>
              <a:rPr lang="en-US" sz="2800" b="0" dirty="0"/>
              <a:t> </a:t>
            </a:r>
            <a:r>
              <a:rPr lang="en-US" sz="2800" b="0" dirty="0" err="1"/>
              <a:t>Odyniec</a:t>
            </a:r>
            <a:br>
              <a:rPr lang="en-US" sz="2800" b="0" dirty="0"/>
            </a:br>
            <a:r>
              <a:rPr lang="en-US" sz="2800" b="0" dirty="0"/>
              <a:t> 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idx="1"/>
          </p:nvPr>
        </p:nvSpPr>
        <p:spPr>
          <a:xfrm>
            <a:off x="2246313" y="2906714"/>
            <a:ext cx="7772400" cy="113188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Committee Report </a:t>
            </a:r>
          </a:p>
          <a:p>
            <a:r>
              <a:rPr lang="en-US" dirty="0"/>
              <a:t>MTT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D80FE5-F6A4-4408-9D64-7361C7D3C16A}" type="slidenum">
              <a:rPr lang="en-US">
                <a:latin typeface="Tahoma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3562"/>
                </a:solidFill>
              </a:rPr>
              <a:t>www.ieee-ceda.org</a:t>
            </a:r>
            <a:endParaRPr lang="en-US" dirty="0">
              <a:solidFill>
                <a:srgbClr val="003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944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MTT Activities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534400" cy="4648200"/>
          </a:xfrm>
        </p:spPr>
        <p:txBody>
          <a:bodyPr>
            <a:normAutofit fontScale="85000" lnSpcReduction="10000"/>
          </a:bodyPr>
          <a:lstStyle/>
          <a:p>
            <a:pPr eaLnBrk="1" fontAlgn="t" hangingPunct="1"/>
            <a:r>
              <a:rPr lang="en-US" sz="2800" dirty="0"/>
              <a:t>MTT - Conferences</a:t>
            </a:r>
          </a:p>
          <a:p>
            <a:pPr lvl="1"/>
            <a:r>
              <a:rPr lang="en-US" sz="2600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IMS June, </a:t>
            </a:r>
            <a:r>
              <a:rPr lang="en-US" sz="2600" dirty="0" err="1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EuMW</a:t>
            </a:r>
            <a:r>
              <a:rPr lang="en-US" sz="2600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 October, APMC December</a:t>
            </a:r>
          </a:p>
          <a:p>
            <a:pPr lvl="1"/>
            <a:r>
              <a:rPr lang="en-US" sz="2600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RWW  (Radio Wireless Week) January, ARFTG (June + Dec)</a:t>
            </a:r>
          </a:p>
          <a:p>
            <a:pPr eaLnBrk="1" fontAlgn="t" hangingPunct="1">
              <a:spcBef>
                <a:spcPts val="1200"/>
              </a:spcBef>
            </a:pPr>
            <a:r>
              <a:rPr lang="en-US" sz="2800" dirty="0"/>
              <a:t>IMS trends</a:t>
            </a:r>
          </a:p>
          <a:p>
            <a:pPr lvl="1"/>
            <a:r>
              <a:rPr lang="en-US" sz="2600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Materials, “</a:t>
            </a:r>
            <a:r>
              <a:rPr lang="en-US" sz="2600" dirty="0" err="1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multiphysics</a:t>
            </a:r>
            <a:r>
              <a:rPr lang="en-US" sz="2600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’: circuits + temperature + fields,</a:t>
            </a:r>
          </a:p>
          <a:p>
            <a:pPr lvl="1"/>
            <a:r>
              <a:rPr lang="en-US" sz="2600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EM simulation - low frequency transition</a:t>
            </a:r>
          </a:p>
          <a:p>
            <a:pPr eaLnBrk="1" fontAlgn="t" hangingPunct="1">
              <a:spcBef>
                <a:spcPts val="1200"/>
              </a:spcBef>
            </a:pPr>
            <a:r>
              <a:rPr lang="en-US" sz="2800" dirty="0"/>
              <a:t>DML/Speakers Bureau</a:t>
            </a:r>
          </a:p>
          <a:p>
            <a:pPr lvl="1"/>
            <a:r>
              <a:rPr lang="en-US" sz="2600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3-4 DMLs appointed each year (20 candidates in 2011)</a:t>
            </a:r>
          </a:p>
          <a:p>
            <a:pPr lvl="2"/>
            <a:r>
              <a:rPr lang="en-US" sz="2400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Device Modeling (D. Root, J. Wood, C. Snowden), </a:t>
            </a:r>
          </a:p>
          <a:p>
            <a:pPr lvl="2"/>
            <a:r>
              <a:rPr lang="en-US" sz="2400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Near Field Imaging (N. </a:t>
            </a:r>
            <a:r>
              <a:rPr lang="en-US" sz="2400" dirty="0" err="1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Nikolova</a:t>
            </a:r>
            <a:r>
              <a:rPr lang="en-US" sz="2400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2"/>
            <a:r>
              <a:rPr lang="en-US" sz="2400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Microwave </a:t>
            </a:r>
            <a:r>
              <a:rPr lang="en-US" sz="2400" dirty="0" err="1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Modelling</a:t>
            </a:r>
            <a:r>
              <a:rPr lang="en-US" sz="2400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J.Bandler</a:t>
            </a:r>
            <a:r>
              <a:rPr lang="en-US" sz="2400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, M. Steer)</a:t>
            </a:r>
          </a:p>
          <a:p>
            <a:pPr lvl="2"/>
            <a:r>
              <a:rPr lang="en-US" sz="2400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Nonlinear Dynamics (</a:t>
            </a:r>
            <a:r>
              <a:rPr lang="en-US" sz="2400" dirty="0" err="1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A.Suarez</a:t>
            </a:r>
            <a:r>
              <a:rPr lang="en-US" sz="2400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487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MTT Activities, Continued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458200" cy="4648200"/>
          </a:xfrm>
        </p:spPr>
        <p:txBody>
          <a:bodyPr>
            <a:normAutofit lnSpcReduction="10000"/>
          </a:bodyPr>
          <a:lstStyle/>
          <a:p>
            <a:pPr eaLnBrk="1" fontAlgn="t" hangingPunct="1">
              <a:lnSpc>
                <a:spcPct val="90000"/>
              </a:lnSpc>
            </a:pPr>
            <a:r>
              <a:rPr lang="en-US" sz="2400" dirty="0"/>
              <a:t>MTT-1 CAD Technical Committee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IMS workshops, tutorials, focused sessions, Mini-Special Issues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CAD tools, circuits and EM, usage and development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Mwave</a:t>
            </a:r>
            <a:r>
              <a:rPr lang="en-US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 Mag. - focus issue on transistor modeling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IMS-2013: </a:t>
            </a:r>
            <a:r>
              <a:rPr lang="en-US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student competition “to model a 4.8 mm LDMOS with WIN and </a:t>
            </a:r>
            <a:r>
              <a:rPr lang="en-US" dirty="0" err="1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Freescale</a:t>
            </a:r>
            <a:r>
              <a:rPr lang="en-US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 Semiconductor donations (WIN will provide data on </a:t>
            </a:r>
            <a:r>
              <a:rPr lang="en-US" dirty="0" err="1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GaAs</a:t>
            </a:r>
            <a:r>
              <a:rPr lang="en-US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 devices), focused session on non-Foster circuits</a:t>
            </a:r>
          </a:p>
          <a:p>
            <a:pPr eaLnBrk="1" fontAlgn="t" hangingPunct="1">
              <a:lnSpc>
                <a:spcPct val="90000"/>
              </a:lnSpc>
              <a:spcBef>
                <a:spcPts val="1200"/>
              </a:spcBef>
            </a:pPr>
            <a:r>
              <a:rPr lang="en-US" sz="2400" dirty="0"/>
              <a:t>MTT-CEDA interdisciplinary workshop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SIAM: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>
                <a:solidFill>
                  <a:srgbClr val="57688F"/>
                </a:solidFill>
              </a:rPr>
              <a:t> </a:t>
            </a:r>
            <a:r>
              <a:rPr lang="en-US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ICIAM 2011 (Vancouver) - </a:t>
            </a:r>
            <a:r>
              <a:rPr lang="en-US" dirty="0" err="1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minisymposium</a:t>
            </a:r>
            <a:r>
              <a:rPr lang="en-US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 Dynamical systems (Snow Bird) – special session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57688F"/>
                </a:solidFill>
                <a:latin typeface="Arial" pitchFamily="34" charset="0"/>
                <a:cs typeface="Arial" pitchFamily="34" charset="0"/>
              </a:rPr>
              <a:t>Attempts at AMS Design Automation (July 2011), DAC 2012  </a:t>
            </a:r>
          </a:p>
        </p:txBody>
      </p:sp>
    </p:spTree>
    <p:extLst>
      <p:ext uri="{BB962C8B-B14F-4D97-AF65-F5344CB8AC3E}">
        <p14:creationId xmlns:p14="http://schemas.microsoft.com/office/powerpoint/2010/main" val="1303752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Technical Committee Reports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r>
              <a:rPr lang="en-US" dirty="0"/>
              <a:t>SSCS - Bryan </a:t>
            </a:r>
            <a:r>
              <a:rPr lang="en-US" dirty="0" err="1"/>
              <a:t>Ackland</a:t>
            </a:r>
            <a:endParaRPr lang="en-US" dirty="0"/>
          </a:p>
          <a:p>
            <a:pPr eaLnBrk="1" fontAlgn="t" hangingPunct="1"/>
            <a:r>
              <a:rPr lang="en-US" dirty="0"/>
              <a:t>APS - </a:t>
            </a:r>
            <a:r>
              <a:rPr lang="en-US" dirty="0" err="1"/>
              <a:t>Marinos</a:t>
            </a:r>
            <a:r>
              <a:rPr lang="en-US" dirty="0"/>
              <a:t> </a:t>
            </a:r>
            <a:r>
              <a:rPr lang="en-US" dirty="0" err="1"/>
              <a:t>Vouvakis</a:t>
            </a:r>
            <a:endParaRPr lang="en-US" dirty="0"/>
          </a:p>
          <a:p>
            <a:pPr eaLnBrk="1" fontAlgn="t" hangingPunct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F42220-7FDF-4CE8-8A03-14384AFC497A}" type="slidenum">
              <a:rPr lang="en-US">
                <a:latin typeface="Tahoma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3562"/>
                </a:solidFill>
              </a:rPr>
              <a:t>www.ieee-ceda.org</a:t>
            </a:r>
            <a:endParaRPr lang="en-US" dirty="0">
              <a:solidFill>
                <a:srgbClr val="003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21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269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Wingdings</vt:lpstr>
      <vt:lpstr>Office Theme</vt:lpstr>
      <vt:lpstr>SRC</vt:lpstr>
      <vt:lpstr>1_Blue Pearl DeLuxe</vt:lpstr>
      <vt:lpstr> </vt:lpstr>
      <vt:lpstr>Technical Committee Reports</vt:lpstr>
      <vt:lpstr>David Root  Michał Odyniec  </vt:lpstr>
      <vt:lpstr>MTT Activities</vt:lpstr>
      <vt:lpstr>MTT Activities, Continued</vt:lpstr>
      <vt:lpstr>Technical Committee Reports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42</cp:revision>
  <dcterms:created xsi:type="dcterms:W3CDTF">2022-06-09T15:14:19Z</dcterms:created>
  <dcterms:modified xsi:type="dcterms:W3CDTF">2022-06-09T18:23:04Z</dcterms:modified>
</cp:coreProperties>
</file>